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50"/>
  </p:notesMasterIdLst>
  <p:sldIdLst>
    <p:sldId id="256" r:id="rId2"/>
    <p:sldId id="416" r:id="rId3"/>
    <p:sldId id="417" r:id="rId4"/>
    <p:sldId id="455" r:id="rId5"/>
    <p:sldId id="456" r:id="rId6"/>
    <p:sldId id="418" r:id="rId7"/>
    <p:sldId id="419" r:id="rId8"/>
    <p:sldId id="420" r:id="rId9"/>
    <p:sldId id="421" r:id="rId10"/>
    <p:sldId id="422" r:id="rId11"/>
    <p:sldId id="423" r:id="rId12"/>
    <p:sldId id="424" r:id="rId13"/>
    <p:sldId id="425" r:id="rId14"/>
    <p:sldId id="426" r:id="rId15"/>
    <p:sldId id="427" r:id="rId16"/>
    <p:sldId id="428" r:id="rId17"/>
    <p:sldId id="429" r:id="rId18"/>
    <p:sldId id="430" r:id="rId19"/>
    <p:sldId id="431" r:id="rId20"/>
    <p:sldId id="432" r:id="rId21"/>
    <p:sldId id="457" r:id="rId22"/>
    <p:sldId id="458" r:id="rId23"/>
    <p:sldId id="459" r:id="rId24"/>
    <p:sldId id="460" r:id="rId25"/>
    <p:sldId id="461" r:id="rId26"/>
    <p:sldId id="462" r:id="rId27"/>
    <p:sldId id="463" r:id="rId28"/>
    <p:sldId id="464" r:id="rId29"/>
    <p:sldId id="465" r:id="rId30"/>
    <p:sldId id="466" r:id="rId31"/>
    <p:sldId id="467" r:id="rId32"/>
    <p:sldId id="468" r:id="rId33"/>
    <p:sldId id="469" r:id="rId34"/>
    <p:sldId id="470" r:id="rId35"/>
    <p:sldId id="471" r:id="rId36"/>
    <p:sldId id="472" r:id="rId37"/>
    <p:sldId id="473" r:id="rId38"/>
    <p:sldId id="474" r:id="rId39"/>
    <p:sldId id="475" r:id="rId40"/>
    <p:sldId id="476" r:id="rId41"/>
    <p:sldId id="477" r:id="rId42"/>
    <p:sldId id="478" r:id="rId43"/>
    <p:sldId id="436" r:id="rId44"/>
    <p:sldId id="437" r:id="rId45"/>
    <p:sldId id="438" r:id="rId46"/>
    <p:sldId id="439" r:id="rId47"/>
    <p:sldId id="454" r:id="rId48"/>
    <p:sldId id="415" r:id="rId49"/>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666633"/>
    <a:srgbClr val="CC6600"/>
    <a:srgbClr val="EAEAEA"/>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4" autoAdjust="0"/>
    <p:restoredTop sz="76816" autoAdjust="0"/>
  </p:normalViewPr>
  <p:slideViewPr>
    <p:cSldViewPr>
      <p:cViewPr varScale="1">
        <p:scale>
          <a:sx n="88" d="100"/>
          <a:sy n="88" d="100"/>
        </p:scale>
        <p:origin x="2424"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056"/>
    </p:cViewPr>
  </p:sorter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3B5AE6-67CF-42E0-8CF6-D79CE3F4F45A}" type="doc">
      <dgm:prSet loTypeId="urn:microsoft.com/office/officeart/2008/layout/AlternatingHexagons" loCatId="list" qsTypeId="urn:microsoft.com/office/officeart/2005/8/quickstyle/simple5" qsCatId="simple" csTypeId="urn:microsoft.com/office/officeart/2005/8/colors/colorful1#3" csCatId="colorful" phldr="1"/>
      <dgm:spPr/>
      <dgm:t>
        <a:bodyPr/>
        <a:lstStyle/>
        <a:p>
          <a:endParaRPr lang="zh-CN" altLang="en-US"/>
        </a:p>
      </dgm:t>
    </dgm:pt>
    <dgm:pt modelId="{20DD6983-A233-4F0F-B46D-594E83251569}">
      <dgm:prSet phldrT="[文本]"/>
      <dgm:spPr/>
      <dgm:t>
        <a:bodyPr/>
        <a:lstStyle/>
        <a:p>
          <a:r>
            <a:rPr lang="en-US" altLang="zh-CN" dirty="0" err="1" smtClean="0">
              <a:latin typeface="微软雅黑" pitchFamily="34" charset="-122"/>
              <a:ea typeface="微软雅黑" pitchFamily="34" charset="-122"/>
            </a:rPr>
            <a:t>facebook</a:t>
          </a:r>
          <a:endParaRPr lang="zh-CN" altLang="en-US" dirty="0">
            <a:latin typeface="微软雅黑" pitchFamily="34" charset="-122"/>
            <a:ea typeface="微软雅黑" pitchFamily="34" charset="-122"/>
          </a:endParaRPr>
        </a:p>
      </dgm:t>
    </dgm:pt>
    <dgm:pt modelId="{E6921472-B176-44F9-9A97-9CEFA430F04C}" type="parTrans" cxnId="{474212E5-A61F-4AF4-8CD8-1EF3CE48185D}">
      <dgm:prSet/>
      <dgm:spPr/>
      <dgm:t>
        <a:bodyPr/>
        <a:lstStyle/>
        <a:p>
          <a:endParaRPr lang="zh-CN" altLang="en-US">
            <a:latin typeface="微软雅黑" pitchFamily="34" charset="-122"/>
            <a:ea typeface="微软雅黑" pitchFamily="34" charset="-122"/>
          </a:endParaRPr>
        </a:p>
      </dgm:t>
    </dgm:pt>
    <dgm:pt modelId="{57B9D06D-9BE5-4050-A56D-D587E008855E}" type="sibTrans" cxnId="{474212E5-A61F-4AF4-8CD8-1EF3CE48185D}">
      <dgm:prSet/>
      <dgm:spPr/>
      <dgm: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dgm:t>
    </dgm:pt>
    <dgm:pt modelId="{B42B3961-F6E7-415C-B96D-E425BAF9AAA1}">
      <dgm:prSet phldrT="[文本]"/>
      <dgm:spPr/>
      <dgm:t>
        <a:bodyPr/>
        <a:lstStyle/>
        <a:p>
          <a:r>
            <a:rPr lang="zh-CN" altLang="en-US" dirty="0" smtClean="0">
              <a:latin typeface="微软雅黑" pitchFamily="34" charset="-122"/>
              <a:ea typeface="微软雅黑" pitchFamily="34" charset="-122"/>
            </a:rPr>
            <a:t>社交网络</a:t>
          </a:r>
          <a:endParaRPr lang="zh-CN" altLang="en-US" dirty="0">
            <a:latin typeface="微软雅黑" pitchFamily="34" charset="-122"/>
            <a:ea typeface="微软雅黑" pitchFamily="34" charset="-122"/>
          </a:endParaRPr>
        </a:p>
      </dgm:t>
    </dgm:pt>
    <dgm:pt modelId="{F61FF760-3A15-4646-A7E5-FE25FE6CC9C7}" type="parTrans" cxnId="{A773316E-C79A-42FE-BF0C-A339A4B51BE3}">
      <dgm:prSet/>
      <dgm:spPr/>
      <dgm:t>
        <a:bodyPr/>
        <a:lstStyle/>
        <a:p>
          <a:endParaRPr lang="zh-CN" altLang="en-US">
            <a:latin typeface="微软雅黑" pitchFamily="34" charset="-122"/>
            <a:ea typeface="微软雅黑" pitchFamily="34" charset="-122"/>
          </a:endParaRPr>
        </a:p>
      </dgm:t>
    </dgm:pt>
    <dgm:pt modelId="{18FCB7DA-A66B-41EB-88C6-77CF04B63F45}" type="sibTrans" cxnId="{A773316E-C79A-42FE-BF0C-A339A4B51BE3}">
      <dgm:prSet/>
      <dgm:spPr/>
      <dgm:t>
        <a:bodyPr/>
        <a:lstStyle/>
        <a:p>
          <a:endParaRPr lang="zh-CN" altLang="en-US">
            <a:latin typeface="微软雅黑" pitchFamily="34" charset="-122"/>
            <a:ea typeface="微软雅黑" pitchFamily="34" charset="-122"/>
          </a:endParaRPr>
        </a:p>
      </dgm:t>
    </dgm:pt>
    <dgm:pt modelId="{263ED5E8-00F8-48F4-A1EB-0B08D412B346}">
      <dgm:prSet phldrT="[文本]"/>
      <dgm:spPr/>
      <dgm:t>
        <a:bodyPr/>
        <a:lstStyle/>
        <a:p>
          <a:r>
            <a:rPr lang="zh-CN" altLang="en-US" dirty="0" smtClean="0">
              <a:latin typeface="微软雅黑" pitchFamily="34" charset="-122"/>
              <a:ea typeface="微软雅黑" pitchFamily="34" charset="-122"/>
            </a:rPr>
            <a:t>淘宝、</a:t>
          </a:r>
          <a:r>
            <a:rPr lang="en-US" altLang="zh-CN" dirty="0" err="1" smtClean="0">
              <a:latin typeface="微软雅黑" pitchFamily="34" charset="-122"/>
              <a:ea typeface="微软雅黑" pitchFamily="34" charset="-122"/>
            </a:rPr>
            <a:t>ebuy</a:t>
          </a:r>
          <a:endParaRPr lang="zh-CN" altLang="en-US" dirty="0">
            <a:latin typeface="微软雅黑" pitchFamily="34" charset="-122"/>
            <a:ea typeface="微软雅黑" pitchFamily="34" charset="-122"/>
          </a:endParaRPr>
        </a:p>
      </dgm:t>
    </dgm:pt>
    <dgm:pt modelId="{7920009A-C722-4A8A-BF89-D5FE2B785CAC}" type="parTrans" cxnId="{E574232B-D03D-44B5-851D-A85C03957C82}">
      <dgm:prSet/>
      <dgm:spPr/>
      <dgm:t>
        <a:bodyPr/>
        <a:lstStyle/>
        <a:p>
          <a:endParaRPr lang="zh-CN" altLang="en-US">
            <a:latin typeface="微软雅黑" pitchFamily="34" charset="-122"/>
            <a:ea typeface="微软雅黑" pitchFamily="34" charset="-122"/>
          </a:endParaRPr>
        </a:p>
      </dgm:t>
    </dgm:pt>
    <dgm:pt modelId="{C73E281B-5B12-4215-8FBC-BB47CEB0988E}" type="sibTrans" cxnId="{E574232B-D03D-44B5-851D-A85C03957C82}">
      <dgm:prSet/>
      <dgm:spPr/>
      <dgm: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dgm:t>
    </dgm:pt>
    <dgm:pt modelId="{7DC9A775-49D4-47BE-8649-CB1E238560FE}">
      <dgm:prSet phldrT="[文本]"/>
      <dgm:spPr/>
      <dgm:t>
        <a:bodyPr/>
        <a:lstStyle/>
        <a:p>
          <a:r>
            <a:rPr lang="zh-CN" altLang="en-US" dirty="0" smtClean="0">
              <a:latin typeface="微软雅黑" pitchFamily="34" charset="-122"/>
              <a:ea typeface="微软雅黑" pitchFamily="34" charset="-122"/>
            </a:rPr>
            <a:t>电子商务</a:t>
          </a:r>
          <a:endParaRPr lang="zh-CN" altLang="en-US" dirty="0">
            <a:latin typeface="微软雅黑" pitchFamily="34" charset="-122"/>
            <a:ea typeface="微软雅黑" pitchFamily="34" charset="-122"/>
          </a:endParaRPr>
        </a:p>
      </dgm:t>
    </dgm:pt>
    <dgm:pt modelId="{228FAAD5-EE0F-41B6-A180-6F73CCD991A0}" type="parTrans" cxnId="{8E50F31C-3DD0-4BA4-9FE4-DFD8E3980A80}">
      <dgm:prSet/>
      <dgm:spPr/>
      <dgm:t>
        <a:bodyPr/>
        <a:lstStyle/>
        <a:p>
          <a:endParaRPr lang="zh-CN" altLang="en-US">
            <a:latin typeface="微软雅黑" pitchFamily="34" charset="-122"/>
            <a:ea typeface="微软雅黑" pitchFamily="34" charset="-122"/>
          </a:endParaRPr>
        </a:p>
      </dgm:t>
    </dgm:pt>
    <dgm:pt modelId="{8D396939-7BA2-4F5C-AF2C-837DDC2005F7}" type="sibTrans" cxnId="{8E50F31C-3DD0-4BA4-9FE4-DFD8E3980A80}">
      <dgm:prSet/>
      <dgm:spPr/>
      <dgm:t>
        <a:bodyPr/>
        <a:lstStyle/>
        <a:p>
          <a:endParaRPr lang="zh-CN" altLang="en-US">
            <a:latin typeface="微软雅黑" pitchFamily="34" charset="-122"/>
            <a:ea typeface="微软雅黑" pitchFamily="34" charset="-122"/>
          </a:endParaRPr>
        </a:p>
      </dgm:t>
    </dgm:pt>
    <dgm:pt modelId="{0344028F-704E-4E47-9303-D0C35DFF4E18}">
      <dgm:prSet phldrT="[文本]"/>
      <dgm:spPr/>
      <dgm:t>
        <a:bodyPr/>
        <a:lstStyle/>
        <a:p>
          <a:r>
            <a:rPr lang="zh-CN" altLang="en-US" dirty="0" smtClean="0">
              <a:latin typeface="微软雅黑" pitchFamily="34" charset="-122"/>
              <a:ea typeface="微软雅黑" pitchFamily="34" charset="-122"/>
            </a:rPr>
            <a:t>微博、</a:t>
          </a:r>
          <a:r>
            <a:rPr lang="en-US" altLang="zh-CN" dirty="0" smtClean="0">
              <a:latin typeface="微软雅黑" pitchFamily="34" charset="-122"/>
              <a:ea typeface="微软雅黑" pitchFamily="34" charset="-122"/>
            </a:rPr>
            <a:t>Apps</a:t>
          </a:r>
          <a:endParaRPr lang="zh-CN" altLang="en-US" dirty="0">
            <a:latin typeface="微软雅黑" pitchFamily="34" charset="-122"/>
            <a:ea typeface="微软雅黑" pitchFamily="34" charset="-122"/>
          </a:endParaRPr>
        </a:p>
      </dgm:t>
    </dgm:pt>
    <dgm:pt modelId="{D700A910-CE8E-467D-ADE3-823691865F80}" type="parTrans" cxnId="{3BE5865F-06D3-4084-9996-0D6C90E11BB4}">
      <dgm:prSet/>
      <dgm:spPr/>
      <dgm:t>
        <a:bodyPr/>
        <a:lstStyle/>
        <a:p>
          <a:endParaRPr lang="zh-CN" altLang="en-US">
            <a:latin typeface="微软雅黑" pitchFamily="34" charset="-122"/>
            <a:ea typeface="微软雅黑" pitchFamily="34" charset="-122"/>
          </a:endParaRPr>
        </a:p>
      </dgm:t>
    </dgm:pt>
    <dgm:pt modelId="{BD7FFF3D-FD86-45B3-962C-8E8946591CF8}" type="sibTrans" cxnId="{3BE5865F-06D3-4084-9996-0D6C90E11BB4}">
      <dgm:prSet/>
      <dgm:spPr/>
      <dgm:t>
        <a:bodyPr/>
        <a:lstStyle/>
        <a:p>
          <a:r>
            <a:rPr lang="en-US" altLang="zh-CN" dirty="0" smtClean="0">
              <a:latin typeface="微软雅黑" pitchFamily="34" charset="-122"/>
              <a:ea typeface="微软雅黑" pitchFamily="34" charset="-122"/>
            </a:rPr>
            <a:t>…</a:t>
          </a:r>
          <a:endParaRPr lang="zh-CN" altLang="en-US" dirty="0">
            <a:latin typeface="微软雅黑" pitchFamily="34" charset="-122"/>
            <a:ea typeface="微软雅黑" pitchFamily="34" charset="-122"/>
          </a:endParaRPr>
        </a:p>
      </dgm:t>
    </dgm:pt>
    <dgm:pt modelId="{26013041-F65A-4F0B-B0C7-52144ABEFCFA}">
      <dgm:prSet phldrT="[文本]"/>
      <dgm:spPr/>
      <dgm:t>
        <a:bodyPr/>
        <a:lstStyle/>
        <a:p>
          <a:r>
            <a:rPr lang="zh-CN" altLang="en-US" dirty="0" smtClean="0">
              <a:latin typeface="微软雅黑" pitchFamily="34" charset="-122"/>
              <a:ea typeface="微软雅黑" pitchFamily="34" charset="-122"/>
            </a:rPr>
            <a:t>移动互联</a:t>
          </a:r>
          <a:endParaRPr lang="zh-CN" altLang="en-US" dirty="0">
            <a:latin typeface="微软雅黑" pitchFamily="34" charset="-122"/>
            <a:ea typeface="微软雅黑" pitchFamily="34" charset="-122"/>
          </a:endParaRPr>
        </a:p>
      </dgm:t>
    </dgm:pt>
    <dgm:pt modelId="{FD4CB1A7-0626-478A-A0FB-381B2B6CCD9E}" type="parTrans" cxnId="{A46D4C63-90A4-4F72-AA30-E95750E6F6B2}">
      <dgm:prSet/>
      <dgm:spPr/>
      <dgm:t>
        <a:bodyPr/>
        <a:lstStyle/>
        <a:p>
          <a:endParaRPr lang="zh-CN" altLang="en-US">
            <a:latin typeface="微软雅黑" pitchFamily="34" charset="-122"/>
            <a:ea typeface="微软雅黑" pitchFamily="34" charset="-122"/>
          </a:endParaRPr>
        </a:p>
      </dgm:t>
    </dgm:pt>
    <dgm:pt modelId="{68643AD7-07F9-4743-AAF1-05EC0017F492}" type="sibTrans" cxnId="{A46D4C63-90A4-4F72-AA30-E95750E6F6B2}">
      <dgm:prSet/>
      <dgm:spPr/>
      <dgm:t>
        <a:bodyPr/>
        <a:lstStyle/>
        <a:p>
          <a:endParaRPr lang="zh-CN" altLang="en-US">
            <a:latin typeface="微软雅黑" pitchFamily="34" charset="-122"/>
            <a:ea typeface="微软雅黑" pitchFamily="34" charset="-122"/>
          </a:endParaRPr>
        </a:p>
      </dgm:t>
    </dgm:pt>
    <dgm:pt modelId="{63A25C3A-5B69-460D-8A12-9F88E42D4409}" type="pres">
      <dgm:prSet presAssocID="{893B5AE6-67CF-42E0-8CF6-D79CE3F4F45A}" presName="Name0" presStyleCnt="0">
        <dgm:presLayoutVars>
          <dgm:chMax/>
          <dgm:chPref/>
          <dgm:dir/>
          <dgm:animLvl val="lvl"/>
        </dgm:presLayoutVars>
      </dgm:prSet>
      <dgm:spPr/>
      <dgm:t>
        <a:bodyPr/>
        <a:lstStyle/>
        <a:p>
          <a:endParaRPr lang="zh-CN" altLang="en-US"/>
        </a:p>
      </dgm:t>
    </dgm:pt>
    <dgm:pt modelId="{5A70FB58-A6E3-40CF-8AC2-CF6A9BE7BE7F}" type="pres">
      <dgm:prSet presAssocID="{20DD6983-A233-4F0F-B46D-594E83251569}" presName="composite" presStyleCnt="0"/>
      <dgm:spPr/>
      <dgm:t>
        <a:bodyPr/>
        <a:lstStyle/>
        <a:p>
          <a:endParaRPr lang="zh-CN" altLang="en-US"/>
        </a:p>
      </dgm:t>
    </dgm:pt>
    <dgm:pt modelId="{70CC8AB6-23F5-4BC2-9622-D50827C4BD37}" type="pres">
      <dgm:prSet presAssocID="{20DD6983-A233-4F0F-B46D-594E83251569}" presName="Parent1" presStyleLbl="node1" presStyleIdx="0" presStyleCnt="6">
        <dgm:presLayoutVars>
          <dgm:chMax val="1"/>
          <dgm:chPref val="1"/>
          <dgm:bulletEnabled val="1"/>
        </dgm:presLayoutVars>
      </dgm:prSet>
      <dgm:spPr/>
      <dgm:t>
        <a:bodyPr/>
        <a:lstStyle/>
        <a:p>
          <a:endParaRPr lang="zh-CN" altLang="en-US"/>
        </a:p>
      </dgm:t>
    </dgm:pt>
    <dgm:pt modelId="{E98E4F89-0A65-4863-92B0-AEF8A9603F63}" type="pres">
      <dgm:prSet presAssocID="{20DD6983-A233-4F0F-B46D-594E83251569}" presName="Childtext1" presStyleLbl="revTx" presStyleIdx="0" presStyleCnt="3">
        <dgm:presLayoutVars>
          <dgm:chMax val="0"/>
          <dgm:chPref val="0"/>
          <dgm:bulletEnabled val="1"/>
        </dgm:presLayoutVars>
      </dgm:prSet>
      <dgm:spPr/>
      <dgm:t>
        <a:bodyPr/>
        <a:lstStyle/>
        <a:p>
          <a:endParaRPr lang="zh-CN" altLang="en-US"/>
        </a:p>
      </dgm:t>
    </dgm:pt>
    <dgm:pt modelId="{B050CA14-9040-4672-9ABB-FA93864AB2BE}" type="pres">
      <dgm:prSet presAssocID="{20DD6983-A233-4F0F-B46D-594E83251569}" presName="BalanceSpacing" presStyleCnt="0"/>
      <dgm:spPr/>
      <dgm:t>
        <a:bodyPr/>
        <a:lstStyle/>
        <a:p>
          <a:endParaRPr lang="zh-CN" altLang="en-US"/>
        </a:p>
      </dgm:t>
    </dgm:pt>
    <dgm:pt modelId="{790CD2BC-A1DA-4352-B5E6-1C47DD0EAC8E}" type="pres">
      <dgm:prSet presAssocID="{20DD6983-A233-4F0F-B46D-594E83251569}" presName="BalanceSpacing1" presStyleCnt="0"/>
      <dgm:spPr/>
      <dgm:t>
        <a:bodyPr/>
        <a:lstStyle/>
        <a:p>
          <a:endParaRPr lang="zh-CN" altLang="en-US"/>
        </a:p>
      </dgm:t>
    </dgm:pt>
    <dgm:pt modelId="{B605245F-7CCA-4885-856B-B96FE7DCA0D7}" type="pres">
      <dgm:prSet presAssocID="{57B9D06D-9BE5-4050-A56D-D587E008855E}" presName="Accent1Text" presStyleLbl="node1" presStyleIdx="1" presStyleCnt="6"/>
      <dgm:spPr/>
      <dgm:t>
        <a:bodyPr/>
        <a:lstStyle/>
        <a:p>
          <a:endParaRPr lang="zh-CN" altLang="en-US"/>
        </a:p>
      </dgm:t>
    </dgm:pt>
    <dgm:pt modelId="{C1E25126-F650-4262-9196-6634E4506F75}" type="pres">
      <dgm:prSet presAssocID="{57B9D06D-9BE5-4050-A56D-D587E008855E}" presName="spaceBetweenRectangles" presStyleCnt="0"/>
      <dgm:spPr/>
      <dgm:t>
        <a:bodyPr/>
        <a:lstStyle/>
        <a:p>
          <a:endParaRPr lang="zh-CN" altLang="en-US"/>
        </a:p>
      </dgm:t>
    </dgm:pt>
    <dgm:pt modelId="{692B3495-EEF8-4B94-9A63-A880061223B7}" type="pres">
      <dgm:prSet presAssocID="{263ED5E8-00F8-48F4-A1EB-0B08D412B346}" presName="composite" presStyleCnt="0"/>
      <dgm:spPr/>
      <dgm:t>
        <a:bodyPr/>
        <a:lstStyle/>
        <a:p>
          <a:endParaRPr lang="zh-CN" altLang="en-US"/>
        </a:p>
      </dgm:t>
    </dgm:pt>
    <dgm:pt modelId="{1F753B3D-67FF-4590-B7BD-7F1643A8D8A1}" type="pres">
      <dgm:prSet presAssocID="{263ED5E8-00F8-48F4-A1EB-0B08D412B346}" presName="Parent1" presStyleLbl="node1" presStyleIdx="2" presStyleCnt="6">
        <dgm:presLayoutVars>
          <dgm:chMax val="1"/>
          <dgm:chPref val="1"/>
          <dgm:bulletEnabled val="1"/>
        </dgm:presLayoutVars>
      </dgm:prSet>
      <dgm:spPr/>
      <dgm:t>
        <a:bodyPr/>
        <a:lstStyle/>
        <a:p>
          <a:endParaRPr lang="zh-CN" altLang="en-US"/>
        </a:p>
      </dgm:t>
    </dgm:pt>
    <dgm:pt modelId="{CA717175-24CD-4DC6-8965-A339D7349FF5}" type="pres">
      <dgm:prSet presAssocID="{263ED5E8-00F8-48F4-A1EB-0B08D412B346}" presName="Childtext1" presStyleLbl="revTx" presStyleIdx="1" presStyleCnt="3">
        <dgm:presLayoutVars>
          <dgm:chMax val="0"/>
          <dgm:chPref val="0"/>
          <dgm:bulletEnabled val="1"/>
        </dgm:presLayoutVars>
      </dgm:prSet>
      <dgm:spPr/>
      <dgm:t>
        <a:bodyPr/>
        <a:lstStyle/>
        <a:p>
          <a:endParaRPr lang="zh-CN" altLang="en-US"/>
        </a:p>
      </dgm:t>
    </dgm:pt>
    <dgm:pt modelId="{532A4DAB-09F9-4F6A-B1B9-FB381810E454}" type="pres">
      <dgm:prSet presAssocID="{263ED5E8-00F8-48F4-A1EB-0B08D412B346}" presName="BalanceSpacing" presStyleCnt="0"/>
      <dgm:spPr/>
      <dgm:t>
        <a:bodyPr/>
        <a:lstStyle/>
        <a:p>
          <a:endParaRPr lang="zh-CN" altLang="en-US"/>
        </a:p>
      </dgm:t>
    </dgm:pt>
    <dgm:pt modelId="{81D7EA31-B1F6-4330-95DD-BB24114CC057}" type="pres">
      <dgm:prSet presAssocID="{263ED5E8-00F8-48F4-A1EB-0B08D412B346}" presName="BalanceSpacing1" presStyleCnt="0"/>
      <dgm:spPr/>
      <dgm:t>
        <a:bodyPr/>
        <a:lstStyle/>
        <a:p>
          <a:endParaRPr lang="zh-CN" altLang="en-US"/>
        </a:p>
      </dgm:t>
    </dgm:pt>
    <dgm:pt modelId="{7004708F-A5E2-4642-B38F-608049FEC2D6}" type="pres">
      <dgm:prSet presAssocID="{C73E281B-5B12-4215-8FBC-BB47CEB0988E}" presName="Accent1Text" presStyleLbl="node1" presStyleIdx="3" presStyleCnt="6"/>
      <dgm:spPr/>
      <dgm:t>
        <a:bodyPr/>
        <a:lstStyle/>
        <a:p>
          <a:endParaRPr lang="zh-CN" altLang="en-US"/>
        </a:p>
      </dgm:t>
    </dgm:pt>
    <dgm:pt modelId="{C4B46867-8256-45E4-8713-67C98E484FF2}" type="pres">
      <dgm:prSet presAssocID="{C73E281B-5B12-4215-8FBC-BB47CEB0988E}" presName="spaceBetweenRectangles" presStyleCnt="0"/>
      <dgm:spPr/>
      <dgm:t>
        <a:bodyPr/>
        <a:lstStyle/>
        <a:p>
          <a:endParaRPr lang="zh-CN" altLang="en-US"/>
        </a:p>
      </dgm:t>
    </dgm:pt>
    <dgm:pt modelId="{9BDB005C-C8D3-482B-AA75-DFDABD076C83}" type="pres">
      <dgm:prSet presAssocID="{0344028F-704E-4E47-9303-D0C35DFF4E18}" presName="composite" presStyleCnt="0"/>
      <dgm:spPr/>
      <dgm:t>
        <a:bodyPr/>
        <a:lstStyle/>
        <a:p>
          <a:endParaRPr lang="zh-CN" altLang="en-US"/>
        </a:p>
      </dgm:t>
    </dgm:pt>
    <dgm:pt modelId="{524198B8-4A5A-4F27-9030-E2310DB3E6C9}" type="pres">
      <dgm:prSet presAssocID="{0344028F-704E-4E47-9303-D0C35DFF4E18}" presName="Parent1" presStyleLbl="node1" presStyleIdx="4" presStyleCnt="6">
        <dgm:presLayoutVars>
          <dgm:chMax val="1"/>
          <dgm:chPref val="1"/>
          <dgm:bulletEnabled val="1"/>
        </dgm:presLayoutVars>
      </dgm:prSet>
      <dgm:spPr/>
      <dgm:t>
        <a:bodyPr/>
        <a:lstStyle/>
        <a:p>
          <a:endParaRPr lang="zh-CN" altLang="en-US"/>
        </a:p>
      </dgm:t>
    </dgm:pt>
    <dgm:pt modelId="{557D0742-2835-47D3-A9A5-C79D34CE30D0}" type="pres">
      <dgm:prSet presAssocID="{0344028F-704E-4E47-9303-D0C35DFF4E18}" presName="Childtext1" presStyleLbl="revTx" presStyleIdx="2" presStyleCnt="3">
        <dgm:presLayoutVars>
          <dgm:chMax val="0"/>
          <dgm:chPref val="0"/>
          <dgm:bulletEnabled val="1"/>
        </dgm:presLayoutVars>
      </dgm:prSet>
      <dgm:spPr/>
      <dgm:t>
        <a:bodyPr/>
        <a:lstStyle/>
        <a:p>
          <a:endParaRPr lang="zh-CN" altLang="en-US"/>
        </a:p>
      </dgm:t>
    </dgm:pt>
    <dgm:pt modelId="{DE83B58C-B02D-4286-BDB7-9FC96C8C7F72}" type="pres">
      <dgm:prSet presAssocID="{0344028F-704E-4E47-9303-D0C35DFF4E18}" presName="BalanceSpacing" presStyleCnt="0"/>
      <dgm:spPr/>
      <dgm:t>
        <a:bodyPr/>
        <a:lstStyle/>
        <a:p>
          <a:endParaRPr lang="zh-CN" altLang="en-US"/>
        </a:p>
      </dgm:t>
    </dgm:pt>
    <dgm:pt modelId="{2D49407C-4D16-460E-B72A-8D0F5B61C4C6}" type="pres">
      <dgm:prSet presAssocID="{0344028F-704E-4E47-9303-D0C35DFF4E18}" presName="BalanceSpacing1" presStyleCnt="0"/>
      <dgm:spPr/>
      <dgm:t>
        <a:bodyPr/>
        <a:lstStyle/>
        <a:p>
          <a:endParaRPr lang="zh-CN" altLang="en-US"/>
        </a:p>
      </dgm:t>
    </dgm:pt>
    <dgm:pt modelId="{5AE98D83-599B-4023-B378-4F7F1EE87B1D}" type="pres">
      <dgm:prSet presAssocID="{BD7FFF3D-FD86-45B3-962C-8E8946591CF8}" presName="Accent1Text" presStyleLbl="node1" presStyleIdx="5" presStyleCnt="6"/>
      <dgm:spPr/>
      <dgm:t>
        <a:bodyPr/>
        <a:lstStyle/>
        <a:p>
          <a:endParaRPr lang="zh-CN" altLang="en-US"/>
        </a:p>
      </dgm:t>
    </dgm:pt>
  </dgm:ptLst>
  <dgm:cxnLst>
    <dgm:cxn modelId="{7512F443-AF87-4E19-BF76-5868C34B0AD9}" type="presOf" srcId="{BD7FFF3D-FD86-45B3-962C-8E8946591CF8}" destId="{5AE98D83-599B-4023-B378-4F7F1EE87B1D}" srcOrd="0" destOrd="0" presId="urn:microsoft.com/office/officeart/2008/layout/AlternatingHexagons"/>
    <dgm:cxn modelId="{C89043AE-AFDA-4874-A11F-E33ACD61B1EA}" type="presOf" srcId="{26013041-F65A-4F0B-B0C7-52144ABEFCFA}" destId="{557D0742-2835-47D3-A9A5-C79D34CE30D0}" srcOrd="0" destOrd="0" presId="urn:microsoft.com/office/officeart/2008/layout/AlternatingHexagons"/>
    <dgm:cxn modelId="{C182B439-D0D4-4AE9-ADD1-D98BDC9ABAC3}" type="presOf" srcId="{20DD6983-A233-4F0F-B46D-594E83251569}" destId="{70CC8AB6-23F5-4BC2-9622-D50827C4BD37}" srcOrd="0" destOrd="0" presId="urn:microsoft.com/office/officeart/2008/layout/AlternatingHexagons"/>
    <dgm:cxn modelId="{3BE5865F-06D3-4084-9996-0D6C90E11BB4}" srcId="{893B5AE6-67CF-42E0-8CF6-D79CE3F4F45A}" destId="{0344028F-704E-4E47-9303-D0C35DFF4E18}" srcOrd="2" destOrd="0" parTransId="{D700A910-CE8E-467D-ADE3-823691865F80}" sibTransId="{BD7FFF3D-FD86-45B3-962C-8E8946591CF8}"/>
    <dgm:cxn modelId="{52B30762-F591-4EA3-BA54-ABE0A60B96E4}" type="presOf" srcId="{57B9D06D-9BE5-4050-A56D-D587E008855E}" destId="{B605245F-7CCA-4885-856B-B96FE7DCA0D7}" srcOrd="0" destOrd="0" presId="urn:microsoft.com/office/officeart/2008/layout/AlternatingHexagons"/>
    <dgm:cxn modelId="{8E50F31C-3DD0-4BA4-9FE4-DFD8E3980A80}" srcId="{263ED5E8-00F8-48F4-A1EB-0B08D412B346}" destId="{7DC9A775-49D4-47BE-8649-CB1E238560FE}" srcOrd="0" destOrd="0" parTransId="{228FAAD5-EE0F-41B6-A180-6F73CCD991A0}" sibTransId="{8D396939-7BA2-4F5C-AF2C-837DDC2005F7}"/>
    <dgm:cxn modelId="{A46D4C63-90A4-4F72-AA30-E95750E6F6B2}" srcId="{0344028F-704E-4E47-9303-D0C35DFF4E18}" destId="{26013041-F65A-4F0B-B0C7-52144ABEFCFA}" srcOrd="0" destOrd="0" parTransId="{FD4CB1A7-0626-478A-A0FB-381B2B6CCD9E}" sibTransId="{68643AD7-07F9-4743-AAF1-05EC0017F492}"/>
    <dgm:cxn modelId="{6C179333-3313-44FD-8F20-5649804FE000}" type="presOf" srcId="{0344028F-704E-4E47-9303-D0C35DFF4E18}" destId="{524198B8-4A5A-4F27-9030-E2310DB3E6C9}" srcOrd="0" destOrd="0" presId="urn:microsoft.com/office/officeart/2008/layout/AlternatingHexagons"/>
    <dgm:cxn modelId="{474212E5-A61F-4AF4-8CD8-1EF3CE48185D}" srcId="{893B5AE6-67CF-42E0-8CF6-D79CE3F4F45A}" destId="{20DD6983-A233-4F0F-B46D-594E83251569}" srcOrd="0" destOrd="0" parTransId="{E6921472-B176-44F9-9A97-9CEFA430F04C}" sibTransId="{57B9D06D-9BE5-4050-A56D-D587E008855E}"/>
    <dgm:cxn modelId="{5EC0B18E-B357-4109-AAEF-1A92A99C4976}" type="presOf" srcId="{7DC9A775-49D4-47BE-8649-CB1E238560FE}" destId="{CA717175-24CD-4DC6-8965-A339D7349FF5}" srcOrd="0" destOrd="0" presId="urn:microsoft.com/office/officeart/2008/layout/AlternatingHexagons"/>
    <dgm:cxn modelId="{0CD3BE27-56D3-4BBE-9BB0-FA3FE05179AC}" type="presOf" srcId="{C73E281B-5B12-4215-8FBC-BB47CEB0988E}" destId="{7004708F-A5E2-4642-B38F-608049FEC2D6}" srcOrd="0" destOrd="0" presId="urn:microsoft.com/office/officeart/2008/layout/AlternatingHexagons"/>
    <dgm:cxn modelId="{E574232B-D03D-44B5-851D-A85C03957C82}" srcId="{893B5AE6-67CF-42E0-8CF6-D79CE3F4F45A}" destId="{263ED5E8-00F8-48F4-A1EB-0B08D412B346}" srcOrd="1" destOrd="0" parTransId="{7920009A-C722-4A8A-BF89-D5FE2B785CAC}" sibTransId="{C73E281B-5B12-4215-8FBC-BB47CEB0988E}"/>
    <dgm:cxn modelId="{9F3DB90B-79AF-4FAA-B001-DE3B929728F1}" type="presOf" srcId="{263ED5E8-00F8-48F4-A1EB-0B08D412B346}" destId="{1F753B3D-67FF-4590-B7BD-7F1643A8D8A1}" srcOrd="0" destOrd="0" presId="urn:microsoft.com/office/officeart/2008/layout/AlternatingHexagons"/>
    <dgm:cxn modelId="{0D4E5801-B62D-4F5A-8BF0-91EA13653191}" type="presOf" srcId="{B42B3961-F6E7-415C-B96D-E425BAF9AAA1}" destId="{E98E4F89-0A65-4863-92B0-AEF8A9603F63}" srcOrd="0" destOrd="0" presId="urn:microsoft.com/office/officeart/2008/layout/AlternatingHexagons"/>
    <dgm:cxn modelId="{CEF70C73-D918-49E7-9C66-04CEA20AFA6C}" type="presOf" srcId="{893B5AE6-67CF-42E0-8CF6-D79CE3F4F45A}" destId="{63A25C3A-5B69-460D-8A12-9F88E42D4409}" srcOrd="0" destOrd="0" presId="urn:microsoft.com/office/officeart/2008/layout/AlternatingHexagons"/>
    <dgm:cxn modelId="{A773316E-C79A-42FE-BF0C-A339A4B51BE3}" srcId="{20DD6983-A233-4F0F-B46D-594E83251569}" destId="{B42B3961-F6E7-415C-B96D-E425BAF9AAA1}" srcOrd="0" destOrd="0" parTransId="{F61FF760-3A15-4646-A7E5-FE25FE6CC9C7}" sibTransId="{18FCB7DA-A66B-41EB-88C6-77CF04B63F45}"/>
    <dgm:cxn modelId="{CBBDCF1B-B2BA-43D0-A40C-EE2AEB76585F}" type="presParOf" srcId="{63A25C3A-5B69-460D-8A12-9F88E42D4409}" destId="{5A70FB58-A6E3-40CF-8AC2-CF6A9BE7BE7F}" srcOrd="0" destOrd="0" presId="urn:microsoft.com/office/officeart/2008/layout/AlternatingHexagons"/>
    <dgm:cxn modelId="{18BC85D4-5E41-4DF3-A537-0E6BCDB3820E}" type="presParOf" srcId="{5A70FB58-A6E3-40CF-8AC2-CF6A9BE7BE7F}" destId="{70CC8AB6-23F5-4BC2-9622-D50827C4BD37}" srcOrd="0" destOrd="0" presId="urn:microsoft.com/office/officeart/2008/layout/AlternatingHexagons"/>
    <dgm:cxn modelId="{59EE3EEA-D259-4599-A142-78B9D694F593}" type="presParOf" srcId="{5A70FB58-A6E3-40CF-8AC2-CF6A9BE7BE7F}" destId="{E98E4F89-0A65-4863-92B0-AEF8A9603F63}" srcOrd="1" destOrd="0" presId="urn:microsoft.com/office/officeart/2008/layout/AlternatingHexagons"/>
    <dgm:cxn modelId="{CCC3CD37-47F1-4B28-8274-CBEFB07F33F9}" type="presParOf" srcId="{5A70FB58-A6E3-40CF-8AC2-CF6A9BE7BE7F}" destId="{B050CA14-9040-4672-9ABB-FA93864AB2BE}" srcOrd="2" destOrd="0" presId="urn:microsoft.com/office/officeart/2008/layout/AlternatingHexagons"/>
    <dgm:cxn modelId="{3B1149F2-7F07-498D-96A5-3222A2A95983}" type="presParOf" srcId="{5A70FB58-A6E3-40CF-8AC2-CF6A9BE7BE7F}" destId="{790CD2BC-A1DA-4352-B5E6-1C47DD0EAC8E}" srcOrd="3" destOrd="0" presId="urn:microsoft.com/office/officeart/2008/layout/AlternatingHexagons"/>
    <dgm:cxn modelId="{85311484-76EF-4B27-BAA6-BE642BBAF496}" type="presParOf" srcId="{5A70FB58-A6E3-40CF-8AC2-CF6A9BE7BE7F}" destId="{B605245F-7CCA-4885-856B-B96FE7DCA0D7}" srcOrd="4" destOrd="0" presId="urn:microsoft.com/office/officeart/2008/layout/AlternatingHexagons"/>
    <dgm:cxn modelId="{13D9E691-B87B-46A6-8405-57B1983D2BE4}" type="presParOf" srcId="{63A25C3A-5B69-460D-8A12-9F88E42D4409}" destId="{C1E25126-F650-4262-9196-6634E4506F75}" srcOrd="1" destOrd="0" presId="urn:microsoft.com/office/officeart/2008/layout/AlternatingHexagons"/>
    <dgm:cxn modelId="{BC037D68-ACFD-4376-80A8-1E059E7FCFC2}" type="presParOf" srcId="{63A25C3A-5B69-460D-8A12-9F88E42D4409}" destId="{692B3495-EEF8-4B94-9A63-A880061223B7}" srcOrd="2" destOrd="0" presId="urn:microsoft.com/office/officeart/2008/layout/AlternatingHexagons"/>
    <dgm:cxn modelId="{7A3BA425-99B0-4124-BAC1-A1A2454FAA91}" type="presParOf" srcId="{692B3495-EEF8-4B94-9A63-A880061223B7}" destId="{1F753B3D-67FF-4590-B7BD-7F1643A8D8A1}" srcOrd="0" destOrd="0" presId="urn:microsoft.com/office/officeart/2008/layout/AlternatingHexagons"/>
    <dgm:cxn modelId="{32D9D393-249D-4FB8-98C8-3BB1D799032B}" type="presParOf" srcId="{692B3495-EEF8-4B94-9A63-A880061223B7}" destId="{CA717175-24CD-4DC6-8965-A339D7349FF5}" srcOrd="1" destOrd="0" presId="urn:microsoft.com/office/officeart/2008/layout/AlternatingHexagons"/>
    <dgm:cxn modelId="{71C0AED1-638F-4F67-A0BF-D7A559371404}" type="presParOf" srcId="{692B3495-EEF8-4B94-9A63-A880061223B7}" destId="{532A4DAB-09F9-4F6A-B1B9-FB381810E454}" srcOrd="2" destOrd="0" presId="urn:microsoft.com/office/officeart/2008/layout/AlternatingHexagons"/>
    <dgm:cxn modelId="{CA99B375-B9A3-48BC-988C-4112044F807D}" type="presParOf" srcId="{692B3495-EEF8-4B94-9A63-A880061223B7}" destId="{81D7EA31-B1F6-4330-95DD-BB24114CC057}" srcOrd="3" destOrd="0" presId="urn:microsoft.com/office/officeart/2008/layout/AlternatingHexagons"/>
    <dgm:cxn modelId="{CEF60B24-2917-4B61-B76E-8BD06F9B18A7}" type="presParOf" srcId="{692B3495-EEF8-4B94-9A63-A880061223B7}" destId="{7004708F-A5E2-4642-B38F-608049FEC2D6}" srcOrd="4" destOrd="0" presId="urn:microsoft.com/office/officeart/2008/layout/AlternatingHexagons"/>
    <dgm:cxn modelId="{CE789483-D837-473F-8C24-7C75936B7512}" type="presParOf" srcId="{63A25C3A-5B69-460D-8A12-9F88E42D4409}" destId="{C4B46867-8256-45E4-8713-67C98E484FF2}" srcOrd="3" destOrd="0" presId="urn:microsoft.com/office/officeart/2008/layout/AlternatingHexagons"/>
    <dgm:cxn modelId="{0D9D462A-4E16-4FD0-AFAD-2C56E128E939}" type="presParOf" srcId="{63A25C3A-5B69-460D-8A12-9F88E42D4409}" destId="{9BDB005C-C8D3-482B-AA75-DFDABD076C83}" srcOrd="4" destOrd="0" presId="urn:microsoft.com/office/officeart/2008/layout/AlternatingHexagons"/>
    <dgm:cxn modelId="{40A9A62A-E4F2-4ED5-B1FD-3176027482E3}" type="presParOf" srcId="{9BDB005C-C8D3-482B-AA75-DFDABD076C83}" destId="{524198B8-4A5A-4F27-9030-E2310DB3E6C9}" srcOrd="0" destOrd="0" presId="urn:microsoft.com/office/officeart/2008/layout/AlternatingHexagons"/>
    <dgm:cxn modelId="{9AE07FB4-4469-4991-A340-2897067F0B64}" type="presParOf" srcId="{9BDB005C-C8D3-482B-AA75-DFDABD076C83}" destId="{557D0742-2835-47D3-A9A5-C79D34CE30D0}" srcOrd="1" destOrd="0" presId="urn:microsoft.com/office/officeart/2008/layout/AlternatingHexagons"/>
    <dgm:cxn modelId="{3BDCE035-9AEE-4578-BF9F-A2F467CF51E3}" type="presParOf" srcId="{9BDB005C-C8D3-482B-AA75-DFDABD076C83}" destId="{DE83B58C-B02D-4286-BDB7-9FC96C8C7F72}" srcOrd="2" destOrd="0" presId="urn:microsoft.com/office/officeart/2008/layout/AlternatingHexagons"/>
    <dgm:cxn modelId="{317BE86B-524A-4044-B3CE-F08C838B855A}" type="presParOf" srcId="{9BDB005C-C8D3-482B-AA75-DFDABD076C83}" destId="{2D49407C-4D16-460E-B72A-8D0F5B61C4C6}" srcOrd="3" destOrd="0" presId="urn:microsoft.com/office/officeart/2008/layout/AlternatingHexagons"/>
    <dgm:cxn modelId="{743E3A6C-183D-4FE6-BA5D-B0CE85C91B6B}" type="presParOf" srcId="{9BDB005C-C8D3-482B-AA75-DFDABD076C83}" destId="{5AE98D83-599B-4023-B378-4F7F1EE87B1D}"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C8AB6-23F5-4BC2-9622-D50827C4BD37}">
      <dsp:nvSpPr>
        <dsp:cNvPr id="0" name=""/>
        <dsp:cNvSpPr/>
      </dsp:nvSpPr>
      <dsp:spPr>
        <a:xfrm rot="5400000">
          <a:off x="1796867" y="133001"/>
          <a:ext cx="1180130" cy="1026713"/>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altLang="zh-CN" sz="1100" kern="1200" dirty="0" err="1" smtClean="0">
              <a:latin typeface="微软雅黑" pitchFamily="34" charset="-122"/>
              <a:ea typeface="微软雅黑" pitchFamily="34" charset="-122"/>
            </a:rPr>
            <a:t>facebook</a:t>
          </a:r>
          <a:endParaRPr lang="zh-CN" altLang="en-US" sz="1100" kern="1200" dirty="0">
            <a:latin typeface="微软雅黑" pitchFamily="34" charset="-122"/>
            <a:ea typeface="微软雅黑" pitchFamily="34" charset="-122"/>
          </a:endParaRPr>
        </a:p>
      </dsp:txBody>
      <dsp:txXfrm rot="-5400000">
        <a:off x="2033571" y="240197"/>
        <a:ext cx="706721" cy="812322"/>
      </dsp:txXfrm>
    </dsp:sp>
    <dsp:sp modelId="{E98E4F89-0A65-4863-92B0-AEF8A9603F63}">
      <dsp:nvSpPr>
        <dsp:cNvPr id="0" name=""/>
        <dsp:cNvSpPr/>
      </dsp:nvSpPr>
      <dsp:spPr>
        <a:xfrm>
          <a:off x="2931444" y="292318"/>
          <a:ext cx="1317026" cy="708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zh-CN" altLang="en-US" sz="1100" kern="1200" dirty="0" smtClean="0">
              <a:latin typeface="微软雅黑" pitchFamily="34" charset="-122"/>
              <a:ea typeface="微软雅黑" pitchFamily="34" charset="-122"/>
            </a:rPr>
            <a:t>社交网络</a:t>
          </a:r>
          <a:endParaRPr lang="zh-CN" altLang="en-US" sz="1100" kern="1200" dirty="0">
            <a:latin typeface="微软雅黑" pitchFamily="34" charset="-122"/>
            <a:ea typeface="微软雅黑" pitchFamily="34" charset="-122"/>
          </a:endParaRPr>
        </a:p>
      </dsp:txBody>
      <dsp:txXfrm>
        <a:off x="2931444" y="292318"/>
        <a:ext cx="1317026" cy="708078"/>
      </dsp:txXfrm>
    </dsp:sp>
    <dsp:sp modelId="{B605245F-7CCA-4885-856B-B96FE7DCA0D7}">
      <dsp:nvSpPr>
        <dsp:cNvPr id="0" name=""/>
        <dsp:cNvSpPr/>
      </dsp:nvSpPr>
      <dsp:spPr>
        <a:xfrm rot="5400000">
          <a:off x="688016" y="133001"/>
          <a:ext cx="1180130" cy="1026713"/>
        </a:xfrm>
        <a:prstGeom prst="hexagon">
          <a:avLst>
            <a:gd name="adj" fmla="val 25000"/>
            <a:gd name="vf" fmla="val 1154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US" altLang="zh-CN" sz="3600" kern="1200" dirty="0" smtClean="0">
              <a:latin typeface="微软雅黑" pitchFamily="34" charset="-122"/>
              <a:ea typeface="微软雅黑" pitchFamily="34" charset="-122"/>
            </a:rPr>
            <a:t>…</a:t>
          </a:r>
          <a:endParaRPr lang="zh-CN" altLang="en-US" sz="3600" kern="1200" dirty="0">
            <a:latin typeface="微软雅黑" pitchFamily="34" charset="-122"/>
            <a:ea typeface="微软雅黑" pitchFamily="34" charset="-122"/>
          </a:endParaRPr>
        </a:p>
      </dsp:txBody>
      <dsp:txXfrm rot="-5400000">
        <a:off x="924720" y="240197"/>
        <a:ext cx="706721" cy="812322"/>
      </dsp:txXfrm>
    </dsp:sp>
    <dsp:sp modelId="{1F753B3D-67FF-4590-B7BD-7F1643A8D8A1}">
      <dsp:nvSpPr>
        <dsp:cNvPr id="0" name=""/>
        <dsp:cNvSpPr/>
      </dsp:nvSpPr>
      <dsp:spPr>
        <a:xfrm rot="5400000">
          <a:off x="1240317" y="1134696"/>
          <a:ext cx="1180130" cy="1026713"/>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微软雅黑" pitchFamily="34" charset="-122"/>
              <a:ea typeface="微软雅黑" pitchFamily="34" charset="-122"/>
            </a:rPr>
            <a:t>淘宝、</a:t>
          </a:r>
          <a:r>
            <a:rPr lang="en-US" altLang="zh-CN" sz="1100" kern="1200" dirty="0" err="1" smtClean="0">
              <a:latin typeface="微软雅黑" pitchFamily="34" charset="-122"/>
              <a:ea typeface="微软雅黑" pitchFamily="34" charset="-122"/>
            </a:rPr>
            <a:t>ebuy</a:t>
          </a:r>
          <a:endParaRPr lang="zh-CN" altLang="en-US" sz="1100" kern="1200" dirty="0">
            <a:latin typeface="微软雅黑" pitchFamily="34" charset="-122"/>
            <a:ea typeface="微软雅黑" pitchFamily="34" charset="-122"/>
          </a:endParaRPr>
        </a:p>
      </dsp:txBody>
      <dsp:txXfrm rot="-5400000">
        <a:off x="1477021" y="1241892"/>
        <a:ext cx="706721" cy="812322"/>
      </dsp:txXfrm>
    </dsp:sp>
    <dsp:sp modelId="{CA717175-24CD-4DC6-8965-A339D7349FF5}">
      <dsp:nvSpPr>
        <dsp:cNvPr id="0" name=""/>
        <dsp:cNvSpPr/>
      </dsp:nvSpPr>
      <dsp:spPr>
        <a:xfrm>
          <a:off x="0" y="1294013"/>
          <a:ext cx="1274541" cy="708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r" defTabSz="488950">
            <a:lnSpc>
              <a:spcPct val="90000"/>
            </a:lnSpc>
            <a:spcBef>
              <a:spcPct val="0"/>
            </a:spcBef>
            <a:spcAft>
              <a:spcPct val="35000"/>
            </a:spcAft>
          </a:pPr>
          <a:r>
            <a:rPr lang="zh-CN" altLang="en-US" sz="1100" kern="1200" dirty="0" smtClean="0">
              <a:latin typeface="微软雅黑" pitchFamily="34" charset="-122"/>
              <a:ea typeface="微软雅黑" pitchFamily="34" charset="-122"/>
            </a:rPr>
            <a:t>电子商务</a:t>
          </a:r>
          <a:endParaRPr lang="zh-CN" altLang="en-US" sz="1100" kern="1200" dirty="0">
            <a:latin typeface="微软雅黑" pitchFamily="34" charset="-122"/>
            <a:ea typeface="微软雅黑" pitchFamily="34" charset="-122"/>
          </a:endParaRPr>
        </a:p>
      </dsp:txBody>
      <dsp:txXfrm>
        <a:off x="0" y="1294013"/>
        <a:ext cx="1274541" cy="708078"/>
      </dsp:txXfrm>
    </dsp:sp>
    <dsp:sp modelId="{7004708F-A5E2-4642-B38F-608049FEC2D6}">
      <dsp:nvSpPr>
        <dsp:cNvPr id="0" name=""/>
        <dsp:cNvSpPr/>
      </dsp:nvSpPr>
      <dsp:spPr>
        <a:xfrm rot="5400000">
          <a:off x="2349168" y="1134696"/>
          <a:ext cx="1180130" cy="1026713"/>
        </a:xfrm>
        <a:prstGeom prst="hexagon">
          <a:avLst>
            <a:gd name="adj" fmla="val 25000"/>
            <a:gd name="vf" fmla="val 1154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US" altLang="zh-CN" sz="3600" kern="1200" dirty="0" smtClean="0">
              <a:latin typeface="微软雅黑" pitchFamily="34" charset="-122"/>
              <a:ea typeface="微软雅黑" pitchFamily="34" charset="-122"/>
            </a:rPr>
            <a:t>…</a:t>
          </a:r>
          <a:endParaRPr lang="zh-CN" altLang="en-US" sz="3600" kern="1200" dirty="0">
            <a:latin typeface="微软雅黑" pitchFamily="34" charset="-122"/>
            <a:ea typeface="微软雅黑" pitchFamily="34" charset="-122"/>
          </a:endParaRPr>
        </a:p>
      </dsp:txBody>
      <dsp:txXfrm rot="-5400000">
        <a:off x="2585872" y="1241892"/>
        <a:ext cx="706721" cy="812322"/>
      </dsp:txXfrm>
    </dsp:sp>
    <dsp:sp modelId="{524198B8-4A5A-4F27-9030-E2310DB3E6C9}">
      <dsp:nvSpPr>
        <dsp:cNvPr id="0" name=""/>
        <dsp:cNvSpPr/>
      </dsp:nvSpPr>
      <dsp:spPr>
        <a:xfrm rot="5400000">
          <a:off x="1796867" y="2136391"/>
          <a:ext cx="1180130" cy="1026713"/>
        </a:xfrm>
        <a:prstGeom prst="hexagon">
          <a:avLst>
            <a:gd name="adj" fmla="val 25000"/>
            <a:gd name="vf" fmla="val 11547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zh-CN" altLang="en-US" sz="1100" kern="1200" dirty="0" smtClean="0">
              <a:latin typeface="微软雅黑" pitchFamily="34" charset="-122"/>
              <a:ea typeface="微软雅黑" pitchFamily="34" charset="-122"/>
            </a:rPr>
            <a:t>微博、</a:t>
          </a:r>
          <a:r>
            <a:rPr lang="en-US" altLang="zh-CN" sz="1100" kern="1200" dirty="0" smtClean="0">
              <a:latin typeface="微软雅黑" pitchFamily="34" charset="-122"/>
              <a:ea typeface="微软雅黑" pitchFamily="34" charset="-122"/>
            </a:rPr>
            <a:t>Apps</a:t>
          </a:r>
          <a:endParaRPr lang="zh-CN" altLang="en-US" sz="1100" kern="1200" dirty="0">
            <a:latin typeface="微软雅黑" pitchFamily="34" charset="-122"/>
            <a:ea typeface="微软雅黑" pitchFamily="34" charset="-122"/>
          </a:endParaRPr>
        </a:p>
      </dsp:txBody>
      <dsp:txXfrm rot="-5400000">
        <a:off x="2033571" y="2243587"/>
        <a:ext cx="706721" cy="812322"/>
      </dsp:txXfrm>
    </dsp:sp>
    <dsp:sp modelId="{557D0742-2835-47D3-A9A5-C79D34CE30D0}">
      <dsp:nvSpPr>
        <dsp:cNvPr id="0" name=""/>
        <dsp:cNvSpPr/>
      </dsp:nvSpPr>
      <dsp:spPr>
        <a:xfrm>
          <a:off x="2931444" y="2295708"/>
          <a:ext cx="1317026" cy="708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zh-CN" altLang="en-US" sz="1100" kern="1200" dirty="0" smtClean="0">
              <a:latin typeface="微软雅黑" pitchFamily="34" charset="-122"/>
              <a:ea typeface="微软雅黑" pitchFamily="34" charset="-122"/>
            </a:rPr>
            <a:t>移动互联</a:t>
          </a:r>
          <a:endParaRPr lang="zh-CN" altLang="en-US" sz="1100" kern="1200" dirty="0">
            <a:latin typeface="微软雅黑" pitchFamily="34" charset="-122"/>
            <a:ea typeface="微软雅黑" pitchFamily="34" charset="-122"/>
          </a:endParaRPr>
        </a:p>
      </dsp:txBody>
      <dsp:txXfrm>
        <a:off x="2931444" y="2295708"/>
        <a:ext cx="1317026" cy="708078"/>
      </dsp:txXfrm>
    </dsp:sp>
    <dsp:sp modelId="{5AE98D83-599B-4023-B378-4F7F1EE87B1D}">
      <dsp:nvSpPr>
        <dsp:cNvPr id="0" name=""/>
        <dsp:cNvSpPr/>
      </dsp:nvSpPr>
      <dsp:spPr>
        <a:xfrm rot="5400000">
          <a:off x="688016" y="2136391"/>
          <a:ext cx="1180130" cy="1026713"/>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US" altLang="zh-CN" sz="3600" kern="1200" dirty="0" smtClean="0">
              <a:latin typeface="微软雅黑" pitchFamily="34" charset="-122"/>
              <a:ea typeface="微软雅黑" pitchFamily="34" charset="-122"/>
            </a:rPr>
            <a:t>…</a:t>
          </a:r>
          <a:endParaRPr lang="zh-CN" altLang="en-US" sz="3600" kern="1200" dirty="0">
            <a:latin typeface="微软雅黑" pitchFamily="34" charset="-122"/>
            <a:ea typeface="微软雅黑" pitchFamily="34" charset="-122"/>
          </a:endParaRPr>
        </a:p>
      </dsp:txBody>
      <dsp:txXfrm rot="-5400000">
        <a:off x="924720" y="2243587"/>
        <a:ext cx="706721" cy="81232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atin typeface="Arial" panose="020B0604020202020204" pitchFamily="34" charset="0"/>
                <a:ea typeface="宋体" panose="02010600030101010101" pitchFamily="2" charset="-122"/>
              </a:defRPr>
            </a:lvl1pPr>
          </a:lstStyle>
          <a:p>
            <a:pPr>
              <a:defRPr/>
            </a:pPr>
            <a:endParaRPr lang="en-US" altLang="zh-CN"/>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atin typeface="Arial" panose="020B0604020202020204" pitchFamily="34" charset="0"/>
                <a:ea typeface="宋体" panose="02010600030101010101" pitchFamily="2" charset="-122"/>
              </a:defRPr>
            </a:lvl1pPr>
          </a:lstStyle>
          <a:p>
            <a:pPr>
              <a:defRPr/>
            </a:pPr>
            <a:endParaRPr lang="en-US" altLang="zh-CN"/>
          </a:p>
        </p:txBody>
      </p:sp>
      <p:sp>
        <p:nvSpPr>
          <p:cNvPr id="6148" name="Rectangle 4"/>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atin typeface="Arial" panose="020B0604020202020204" pitchFamily="34" charset="0"/>
                <a:ea typeface="宋体" panose="02010600030101010101" pitchFamily="2" charset="-122"/>
              </a:defRPr>
            </a:lvl1pPr>
          </a:lstStyle>
          <a:p>
            <a:pPr>
              <a:defRPr/>
            </a:pPr>
            <a:endParaRPr lang="en-US" altLang="zh-CN"/>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buFont typeface="Arial" panose="020B0604020202020204" pitchFamily="34" charset="0"/>
              <a:buNone/>
              <a:defRPr sz="1200" noProof="1"/>
            </a:lvl1pPr>
          </a:lstStyle>
          <a:p>
            <a:pPr>
              <a:defRPr/>
            </a:pPr>
            <a:fld id="{8F60CA33-F1E4-41C2-AB42-CDA2A6975499}" type="slidenum">
              <a:rPr lang="en-US" altLang="zh-CN"/>
              <a:pPr>
                <a:defRPr/>
              </a:pPr>
              <a:t>‹#›</a:t>
            </a:fld>
            <a:endParaRPr lang="en-US" altLang="zh-CN"/>
          </a:p>
        </p:txBody>
      </p:sp>
    </p:spTree>
    <p:extLst>
      <p:ext uri="{BB962C8B-B14F-4D97-AF65-F5344CB8AC3E}">
        <p14:creationId xmlns:p14="http://schemas.microsoft.com/office/powerpoint/2010/main" val="42163609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fld id="{CE06C0E9-BEB2-46AF-ADC9-1160D451A28F}" type="slidenum">
              <a:rPr altLang="zh-CN" smtClean="0"/>
              <a:pPr eaLnBrk="1" hangingPunct="1">
                <a:buFont typeface="Arial" panose="020B0604020202020204" pitchFamily="34" charset="0"/>
                <a:buChar char="•"/>
              </a:pPr>
              <a:t>1</a:t>
            </a:fld>
            <a:endParaRPr lang="zh-CN" altLang="zh-CN" smtClean="0"/>
          </a:p>
        </p:txBody>
      </p:sp>
      <p:sp>
        <p:nvSpPr>
          <p:cNvPr id="8194" name="Rectangle 2"/>
          <p:cNvSpPr>
            <a:spLocks noGrp="1" noRot="1" noChangeAspect="1" noChangeArrowheads="1" noTextEdit="1"/>
          </p:cNvSpPr>
          <p:nvPr>
            <p:ph type="sldImg" idx="4294967295"/>
          </p:nvPr>
        </p:nvSpPr>
        <p:spPr>
          <a:ln/>
        </p:spPr>
      </p:sp>
      <p:sp>
        <p:nvSpPr>
          <p:cNvPr id="8195" name="Rectangle 3"/>
          <p:cNvSpPr>
            <a:spLocks noGrp="1" noChangeArrowheads="1"/>
          </p:cNvSpPr>
          <p:nvPr>
            <p:ph type="body" idx="4294967295"/>
          </p:nvPr>
        </p:nvSpPr>
        <p:spPr/>
        <p:txBody>
          <a:bodyPr>
            <a:prstTxWarp prst="textNoShape">
              <a:avLst/>
            </a:prstTxWarp>
          </a:bodyPr>
          <a:lstStyle/>
          <a:p>
            <a:pPr eaLnBrk="1" hangingPunct="1"/>
            <a:endParaRPr lang="zh-CN" altLang="zh-CN" smtClean="0"/>
          </a:p>
        </p:txBody>
      </p:sp>
    </p:spTree>
    <p:extLst>
      <p:ext uri="{BB962C8B-B14F-4D97-AF65-F5344CB8AC3E}">
        <p14:creationId xmlns:p14="http://schemas.microsoft.com/office/powerpoint/2010/main" val="1094764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1413" y="754063"/>
            <a:ext cx="4391025" cy="3294062"/>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2434EF-F5D9-48B6-8684-488B8E86584A}" type="slidenum">
              <a:rPr lang="zh-CN" altLang="en-US" smtClean="0"/>
              <a:t>4</a:t>
            </a:fld>
            <a:endParaRPr lang="zh-CN" altLang="en-US"/>
          </a:p>
        </p:txBody>
      </p:sp>
    </p:spTree>
    <p:extLst>
      <p:ext uri="{BB962C8B-B14F-4D97-AF65-F5344CB8AC3E}">
        <p14:creationId xmlns:p14="http://schemas.microsoft.com/office/powerpoint/2010/main" val="1944175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xfrm>
            <a:off x="1141413" y="754063"/>
            <a:ext cx="4391025" cy="3294062"/>
          </a:xfrm>
        </p:spPr>
      </p:sp>
      <p:sp>
        <p:nvSpPr>
          <p:cNvPr id="35843" name="备注占位符 2"/>
          <p:cNvSpPr>
            <a:spLocks noGrp="1"/>
          </p:cNvSpPr>
          <p:nvPr>
            <p:ph type="body" idx="1"/>
          </p:nvPr>
        </p:nvSpPr>
        <p:spPr>
          <a:noFill/>
        </p:spPr>
        <p:txBody>
          <a:bodyPr/>
          <a:lstStyle/>
          <a:p>
            <a:r>
              <a:rPr lang="zh-CN" altLang="en-US" dirty="0" smtClean="0">
                <a:ea typeface="宋体" panose="02010600030101010101" pitchFamily="2" charset="-122"/>
              </a:rPr>
              <a:t>来自</a:t>
            </a:r>
            <a:r>
              <a:rPr lang="en-US" altLang="zh-CN" dirty="0" smtClean="0">
                <a:ea typeface="宋体" panose="02010600030101010101" pitchFamily="2" charset="-122"/>
              </a:rPr>
              <a:t>《</a:t>
            </a:r>
            <a:r>
              <a:rPr lang="zh-CN" altLang="en-US" dirty="0" smtClean="0">
                <a:ea typeface="宋体" panose="02010600030101010101" pitchFamily="2" charset="-122"/>
              </a:rPr>
              <a:t>大数据时代</a:t>
            </a:r>
            <a:r>
              <a:rPr lang="en-US" altLang="zh-CN" dirty="0" smtClean="0">
                <a:ea typeface="宋体" panose="02010600030101010101" pitchFamily="2" charset="-122"/>
              </a:rPr>
              <a:t>》P008</a:t>
            </a:r>
            <a:r>
              <a:rPr lang="zh-CN" altLang="en-US" dirty="0" smtClean="0">
                <a:ea typeface="宋体" panose="02010600030101010101" pitchFamily="2" charset="-122"/>
              </a:rPr>
              <a:t>；</a:t>
            </a:r>
            <a:endParaRPr lang="en-US" altLang="zh-CN" dirty="0" smtClean="0">
              <a:ea typeface="宋体" panose="02010600030101010101" pitchFamily="2" charset="-122"/>
            </a:endParaRPr>
          </a:p>
          <a:p>
            <a:r>
              <a:rPr lang="en-US" altLang="zh-CN" dirty="0" smtClean="0">
                <a:ea typeface="宋体" panose="02010600030101010101" pitchFamily="2" charset="-122"/>
              </a:rPr>
              <a:t>*</a:t>
            </a:r>
            <a:r>
              <a:rPr lang="zh-CN" altLang="en-US" dirty="0" smtClean="0">
                <a:ea typeface="宋体" panose="02010600030101010101" pitchFamily="2" charset="-122"/>
              </a:rPr>
              <a:t>：可参考</a:t>
            </a:r>
            <a:r>
              <a:rPr lang="en-US" altLang="zh-CN" dirty="0" smtClean="0">
                <a:ea typeface="宋体" panose="02010600030101010101" pitchFamily="2" charset="-122"/>
              </a:rPr>
              <a:t>2008</a:t>
            </a:r>
            <a:r>
              <a:rPr lang="zh-CN" altLang="en-US" dirty="0" smtClean="0">
                <a:ea typeface="宋体" panose="02010600030101010101" pitchFamily="2" charset="-122"/>
              </a:rPr>
              <a:t>年</a:t>
            </a:r>
            <a:r>
              <a:rPr lang="en-US" altLang="zh-CN" dirty="0" smtClean="0">
                <a:ea typeface="宋体" panose="02010600030101010101" pitchFamily="2" charset="-122"/>
              </a:rPr>
              <a:t>9</a:t>
            </a:r>
            <a:r>
              <a:rPr lang="zh-CN" altLang="en-US" dirty="0" smtClean="0">
                <a:ea typeface="宋体" panose="02010600030101010101" pitchFamily="2" charset="-122"/>
              </a:rPr>
              <a:t>月</a:t>
            </a:r>
            <a:r>
              <a:rPr lang="en-US" altLang="zh-CN" dirty="0" smtClean="0">
                <a:ea typeface="宋体" panose="02010600030101010101" pitchFamily="2" charset="-122"/>
              </a:rPr>
              <a:t>4</a:t>
            </a:r>
            <a:r>
              <a:rPr lang="zh-CN" altLang="en-US" dirty="0" smtClean="0">
                <a:ea typeface="宋体" panose="02010600030101010101" pitchFamily="2" charset="-122"/>
              </a:rPr>
              <a:t>日</a:t>
            </a:r>
            <a:r>
              <a:rPr lang="en-US" altLang="zh-CN" dirty="0" smtClean="0">
                <a:ea typeface="宋体" panose="02010600030101010101" pitchFamily="2" charset="-122"/>
              </a:rPr>
              <a:t>《</a:t>
            </a:r>
            <a:r>
              <a:rPr lang="zh-CN" altLang="en-US" dirty="0" smtClean="0">
                <a:ea typeface="宋体" panose="02010600030101010101" pitchFamily="2" charset="-122"/>
              </a:rPr>
              <a:t>自然</a:t>
            </a:r>
            <a:r>
              <a:rPr lang="en-US" altLang="zh-CN" dirty="0" smtClean="0">
                <a:ea typeface="宋体" panose="02010600030101010101" pitchFamily="2" charset="-122"/>
              </a:rPr>
              <a:t>》</a:t>
            </a:r>
            <a:r>
              <a:rPr lang="zh-CN" altLang="en-US" dirty="0" smtClean="0">
                <a:ea typeface="宋体" panose="02010600030101010101" pitchFamily="2" charset="-122"/>
              </a:rPr>
              <a:t>推出的名为“大数据”的专刊。</a:t>
            </a:r>
            <a:endParaRPr lang="en-US" altLang="zh-CN" dirty="0" smtClean="0">
              <a:ea typeface="宋体" panose="02010600030101010101" pitchFamily="2" charset="-122"/>
            </a:endParaRPr>
          </a:p>
          <a:p>
            <a:r>
              <a:rPr lang="zh-CN" altLang="en-US" dirty="0" smtClean="0">
                <a:ea typeface="宋体" panose="02010600030101010101" pitchFamily="2" charset="-122"/>
              </a:rPr>
              <a:t>拓展介绍：</a:t>
            </a:r>
            <a:endParaRPr lang="en-US" altLang="zh-CN" dirty="0" smtClean="0">
              <a:ea typeface="宋体" panose="02010600030101010101" pitchFamily="2" charset="-122"/>
            </a:endParaRPr>
          </a:p>
          <a:p>
            <a:r>
              <a:rPr lang="en-US" altLang="zh-CN" dirty="0" smtClean="0">
                <a:ea typeface="宋体" panose="02010600030101010101" pitchFamily="2" charset="-122"/>
              </a:rPr>
              <a:t>1.</a:t>
            </a:r>
            <a:r>
              <a:rPr lang="zh-CN" altLang="en-US" dirty="0" smtClean="0">
                <a:ea typeface="宋体" panose="02010600030101010101" pitchFamily="2" charset="-122"/>
              </a:rPr>
              <a:t>存储设备容量不断增加：</a:t>
            </a:r>
            <a:r>
              <a:rPr lang="en-US" altLang="zh-CN" dirty="0" smtClean="0">
                <a:ea typeface="宋体" panose="02010600030101010101" pitchFamily="2" charset="-122"/>
              </a:rPr>
              <a:t>IBM</a:t>
            </a:r>
            <a:r>
              <a:rPr lang="zh-CN" altLang="en-US" dirty="0" smtClean="0">
                <a:ea typeface="宋体" panose="02010600030101010101" pitchFamily="2" charset="-122"/>
              </a:rPr>
              <a:t>在</a:t>
            </a:r>
            <a:r>
              <a:rPr lang="en-US" altLang="zh-CN" dirty="0" smtClean="0">
                <a:ea typeface="宋体" panose="02010600030101010101" pitchFamily="2" charset="-122"/>
              </a:rPr>
              <a:t>1956</a:t>
            </a:r>
            <a:r>
              <a:rPr lang="zh-CN" altLang="en-US" dirty="0" smtClean="0">
                <a:ea typeface="宋体" panose="02010600030101010101" pitchFamily="2" charset="-122"/>
              </a:rPr>
              <a:t>年生成的商业硬盘，容量</a:t>
            </a:r>
            <a:r>
              <a:rPr lang="en-US" altLang="zh-CN" dirty="0" smtClean="0">
                <a:ea typeface="宋体" panose="02010600030101010101" pitchFamily="2" charset="-122"/>
              </a:rPr>
              <a:t>5M</a:t>
            </a:r>
            <a:r>
              <a:rPr lang="zh-CN" altLang="en-US" dirty="0" smtClean="0">
                <a:ea typeface="宋体" panose="02010600030101010101" pitchFamily="2" charset="-122"/>
              </a:rPr>
              <a:t>，大小有冰箱那么大。对比现在的</a:t>
            </a:r>
            <a:endParaRPr lang="en-US" altLang="zh-CN" dirty="0" smtClean="0">
              <a:ea typeface="宋体" panose="02010600030101010101" pitchFamily="2" charset="-122"/>
            </a:endParaRPr>
          </a:p>
          <a:p>
            <a:r>
              <a:rPr lang="en-US" altLang="zh-CN" dirty="0" smtClean="0">
                <a:ea typeface="宋体" panose="02010600030101010101" pitchFamily="2" charset="-122"/>
              </a:rPr>
              <a:t>2.CPU</a:t>
            </a:r>
            <a:r>
              <a:rPr lang="zh-CN" altLang="en-US" dirty="0" smtClean="0">
                <a:ea typeface="宋体" panose="02010600030101010101" pitchFamily="2" charset="-122"/>
              </a:rPr>
              <a:t>处理能力大幅度提升：在</a:t>
            </a:r>
            <a:r>
              <a:rPr lang="en-US" altLang="zh-CN" dirty="0" smtClean="0">
                <a:ea typeface="宋体" panose="02010600030101010101" pitchFamily="2" charset="-122"/>
              </a:rPr>
              <a:t>2013</a:t>
            </a:r>
            <a:r>
              <a:rPr lang="zh-CN" altLang="en-US" dirty="0" smtClean="0">
                <a:ea typeface="宋体" panose="02010600030101010101" pitchFamily="2" charset="-122"/>
              </a:rPr>
              <a:t>年之前很长时间，</a:t>
            </a:r>
            <a:r>
              <a:rPr lang="en-US" altLang="zh-CN" dirty="0" err="1" smtClean="0">
                <a:ea typeface="宋体" panose="02010600030101010101" pitchFamily="2" charset="-122"/>
              </a:rPr>
              <a:t>cpu</a:t>
            </a:r>
            <a:r>
              <a:rPr lang="zh-CN" altLang="en-US" dirty="0" smtClean="0">
                <a:ea typeface="宋体" panose="02010600030101010101" pitchFamily="2" charset="-122"/>
              </a:rPr>
              <a:t>性能增长遵循“摩尔定律”即每</a:t>
            </a:r>
            <a:r>
              <a:rPr lang="en-US" altLang="zh-CN" dirty="0" smtClean="0">
                <a:ea typeface="宋体" panose="02010600030101010101" pitchFamily="2" charset="-122"/>
              </a:rPr>
              <a:t>18</a:t>
            </a:r>
            <a:r>
              <a:rPr lang="zh-CN" altLang="en-US" dirty="0" smtClean="0">
                <a:ea typeface="宋体" panose="02010600030101010101" pitchFamily="2" charset="-122"/>
              </a:rPr>
              <a:t>个月性能翻倍，且价格减半</a:t>
            </a:r>
            <a:endParaRPr lang="en-US" altLang="zh-CN" dirty="0" smtClean="0">
              <a:ea typeface="宋体" panose="02010600030101010101" pitchFamily="2" charset="-122"/>
            </a:endParaRPr>
          </a:p>
          <a:p>
            <a:r>
              <a:rPr lang="en-US" altLang="zh-CN" dirty="0" smtClean="0">
                <a:ea typeface="宋体" panose="02010600030101010101" pitchFamily="2" charset="-122"/>
              </a:rPr>
              <a:t>3.</a:t>
            </a:r>
            <a:r>
              <a:rPr lang="zh-CN" altLang="en-US" dirty="0" smtClean="0">
                <a:ea typeface="宋体" panose="02010600030101010101" pitchFamily="2" charset="-122"/>
              </a:rPr>
              <a:t>网络宽带不断增加：从</a:t>
            </a:r>
            <a:r>
              <a:rPr lang="en-US" altLang="zh-CN" dirty="0" smtClean="0">
                <a:ea typeface="宋体" panose="02010600030101010101" pitchFamily="2" charset="-122"/>
              </a:rPr>
              <a:t>2G</a:t>
            </a:r>
            <a:r>
              <a:rPr lang="zh-CN" altLang="en-US" dirty="0" smtClean="0">
                <a:ea typeface="宋体" panose="02010600030101010101" pitchFamily="2" charset="-122"/>
              </a:rPr>
              <a:t>到</a:t>
            </a:r>
            <a:r>
              <a:rPr lang="en-US" altLang="zh-CN" dirty="0" smtClean="0">
                <a:ea typeface="宋体" panose="02010600030101010101" pitchFamily="2" charset="-122"/>
              </a:rPr>
              <a:t>3G</a:t>
            </a:r>
            <a:r>
              <a:rPr lang="zh-CN" altLang="en-US" dirty="0" smtClean="0">
                <a:ea typeface="宋体" panose="02010600030101010101" pitchFamily="2" charset="-122"/>
              </a:rPr>
              <a:t>到</a:t>
            </a:r>
            <a:r>
              <a:rPr lang="en-US" altLang="zh-CN" dirty="0" smtClean="0">
                <a:ea typeface="宋体" panose="02010600030101010101" pitchFamily="2" charset="-122"/>
              </a:rPr>
              <a:t>4G</a:t>
            </a:r>
          </a:p>
        </p:txBody>
      </p:sp>
      <p:sp>
        <p:nvSpPr>
          <p:cNvPr id="4" name="灯片编号占位符 3"/>
          <p:cNvSpPr>
            <a:spLocks noGrp="1"/>
          </p:cNvSpPr>
          <p:nvPr>
            <p:ph type="sldNum" sz="quarter" idx="5"/>
          </p:nvPr>
        </p:nvSpPr>
        <p:spPr/>
        <p:txBody>
          <a:bodyPr/>
          <a:lstStyle/>
          <a:p>
            <a:pPr>
              <a:defRPr/>
            </a:pPr>
            <a:fld id="{13285105-5040-44E6-9E8C-353D69D3BB63}" type="slidenum">
              <a:rPr lang="zh-CN" altLang="en-US" smtClean="0"/>
              <a:pPr>
                <a:defRPr/>
              </a:pPr>
              <a:t>5</a:t>
            </a:fld>
            <a:endParaRPr lang="zh-CN" altLang="en-US"/>
          </a:p>
        </p:txBody>
      </p:sp>
    </p:spTree>
    <p:extLst>
      <p:ext uri="{BB962C8B-B14F-4D97-AF65-F5344CB8AC3E}">
        <p14:creationId xmlns:p14="http://schemas.microsoft.com/office/powerpoint/2010/main" val="61548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a typeface="宋体" panose="02010600030101010101" pitchFamily="2" charset="-122"/>
              </a:rPr>
              <a:t>1.IBM</a:t>
            </a:r>
            <a:r>
              <a:rPr lang="zh-CN" altLang="en-US" dirty="0" smtClean="0">
                <a:ea typeface="宋体" panose="02010600030101010101" pitchFamily="2" charset="-122"/>
              </a:rPr>
              <a:t>前首席执行官郭士纳提出</a:t>
            </a:r>
            <a:r>
              <a:rPr lang="en-US" altLang="zh-CN" dirty="0" smtClean="0">
                <a:ea typeface="宋体" panose="02010600030101010101" pitchFamily="2" charset="-122"/>
              </a:rPr>
              <a:t>IT</a:t>
            </a:r>
            <a:r>
              <a:rPr lang="zh-CN" altLang="en-US" dirty="0" smtClean="0">
                <a:ea typeface="宋体" panose="02010600030101010101" pitchFamily="2" charset="-122"/>
              </a:rPr>
              <a:t>领域每</a:t>
            </a:r>
            <a:r>
              <a:rPr lang="en-US" altLang="zh-CN" dirty="0" smtClean="0">
                <a:ea typeface="宋体" panose="02010600030101010101" pitchFamily="2" charset="-122"/>
              </a:rPr>
              <a:t>15</a:t>
            </a:r>
            <a:r>
              <a:rPr lang="zh-CN" altLang="en-US" dirty="0" smtClean="0">
                <a:ea typeface="宋体" panose="02010600030101010101" pitchFamily="2" charset="-122"/>
              </a:rPr>
              <a:t>年会迎来一次重大变革。</a:t>
            </a:r>
            <a:r>
              <a:rPr lang="en-US" altLang="zh-CN" dirty="0" smtClean="0">
                <a:ea typeface="宋体" panose="02010600030101010101" pitchFamily="2" charset="-122"/>
              </a:rPr>
              <a:t>.</a:t>
            </a:r>
          </a:p>
          <a:p>
            <a:r>
              <a:rPr lang="zh-CN" altLang="en-US" dirty="0" smtClean="0"/>
              <a:t>第一次信息化浪潮在</a:t>
            </a:r>
            <a:r>
              <a:rPr lang="en-US" altLang="zh-CN" dirty="0" smtClean="0"/>
              <a:t>1980</a:t>
            </a:r>
            <a:r>
              <a:rPr lang="zh-CN" altLang="en-US" dirty="0" smtClean="0"/>
              <a:t>年后，个人计算机出现，解决了信息处理的问题。涌现企业：</a:t>
            </a:r>
            <a:r>
              <a:rPr lang="en-US" altLang="zh-CN" dirty="0" smtClean="0"/>
              <a:t>Intel/AMD</a:t>
            </a:r>
            <a:r>
              <a:rPr lang="en-US" altLang="zh-CN" baseline="0" dirty="0" smtClean="0"/>
              <a:t>/IBM/</a:t>
            </a:r>
            <a:r>
              <a:rPr lang="zh-CN" altLang="en-US" baseline="0" dirty="0" smtClean="0"/>
              <a:t>苹果、微软、联想、</a:t>
            </a:r>
            <a:r>
              <a:rPr lang="en-US" altLang="zh-CN" baseline="0" dirty="0" smtClean="0"/>
              <a:t>dell</a:t>
            </a:r>
            <a:r>
              <a:rPr lang="zh-CN" altLang="en-US" baseline="0" dirty="0" smtClean="0"/>
              <a:t>、惠普等</a:t>
            </a:r>
            <a:endParaRPr lang="en-US" altLang="zh-CN" baseline="0" dirty="0" smtClean="0"/>
          </a:p>
          <a:p>
            <a:r>
              <a:rPr lang="zh-CN" altLang="en-US" dirty="0" smtClean="0"/>
              <a:t>第二次信息化浪潮在</a:t>
            </a:r>
            <a:r>
              <a:rPr lang="en-US" altLang="zh-CN" dirty="0" smtClean="0"/>
              <a:t>1995</a:t>
            </a:r>
            <a:r>
              <a:rPr lang="zh-CN" altLang="en-US" dirty="0" smtClean="0"/>
              <a:t>年后，出现互联网，解决信息传送问题，涌现企业阿里巴巴、百度、腾讯、雅虎、</a:t>
            </a:r>
            <a:r>
              <a:rPr lang="en-US" altLang="zh-CN" dirty="0" smtClean="0"/>
              <a:t>Google</a:t>
            </a:r>
            <a:r>
              <a:rPr lang="zh-CN" altLang="en-US" dirty="0" smtClean="0"/>
              <a:t>等</a:t>
            </a:r>
            <a:endParaRPr lang="en-US" altLang="zh-CN" dirty="0" smtClean="0"/>
          </a:p>
          <a:p>
            <a:r>
              <a:rPr lang="zh-CN" altLang="en-US" dirty="0" smtClean="0"/>
              <a:t>第三次信息化浪潮在</a:t>
            </a:r>
            <a:r>
              <a:rPr lang="en-US" altLang="zh-CN" dirty="0" smtClean="0"/>
              <a:t>2010</a:t>
            </a:r>
            <a:r>
              <a:rPr lang="zh-CN" altLang="en-US" dirty="0" smtClean="0"/>
              <a:t>年后，物联网、云计算和大数据兴起，人类正式进入大数据爆炸时代。将涌现</a:t>
            </a:r>
            <a:endParaRPr lang="en-US" altLang="zh-CN" dirty="0" smtClean="0"/>
          </a:p>
          <a:p>
            <a:r>
              <a:rPr lang="en-US" altLang="zh-CN" dirty="0" smtClean="0">
                <a:ea typeface="宋体" panose="02010600030101010101" pitchFamily="2" charset="-122"/>
              </a:rPr>
              <a:t>===》</a:t>
            </a:r>
            <a:r>
              <a:rPr lang="zh-CN" altLang="en-US" dirty="0" smtClean="0">
                <a:ea typeface="宋体" panose="02010600030101010101" pitchFamily="2" charset="-122"/>
              </a:rPr>
              <a:t>随着信息科技的飞速发展，随着</a:t>
            </a:r>
            <a:r>
              <a:rPr lang="en-US" altLang="zh-CN" dirty="0" smtClean="0">
                <a:ea typeface="宋体" panose="02010600030101010101" pitchFamily="2" charset="-122"/>
              </a:rPr>
              <a:t>web2.0</a:t>
            </a:r>
            <a:r>
              <a:rPr lang="zh-CN" altLang="en-US" dirty="0" smtClean="0">
                <a:ea typeface="宋体" panose="02010600030101010101" pitchFamily="2" charset="-122"/>
              </a:rPr>
              <a:t>出现，大数据产生模式从</a:t>
            </a:r>
            <a:r>
              <a:rPr lang="zh-CN" altLang="en-US" b="1" dirty="0" smtClean="0">
                <a:ea typeface="宋体" panose="02010600030101010101" pitchFamily="2" charset="-122"/>
              </a:rPr>
              <a:t>运营式系统</a:t>
            </a:r>
            <a:r>
              <a:rPr lang="zh-CN" altLang="en-US" dirty="0" smtClean="0">
                <a:ea typeface="宋体" panose="02010600030101010101" pitchFamily="2" charset="-122"/>
              </a:rPr>
              <a:t>阶段到用户</a:t>
            </a:r>
            <a:r>
              <a:rPr lang="zh-CN" altLang="en-US" b="1" dirty="0" smtClean="0">
                <a:ea typeface="宋体" panose="02010600030101010101" pitchFamily="2" charset="-122"/>
              </a:rPr>
              <a:t>原创内容阶段</a:t>
            </a:r>
            <a:r>
              <a:rPr lang="zh-CN" altLang="en-US" dirty="0" smtClean="0">
                <a:ea typeface="宋体" panose="02010600030101010101" pitchFamily="2" charset="-122"/>
              </a:rPr>
              <a:t>，随着物联网出现，大数据产生进入到</a:t>
            </a:r>
            <a:r>
              <a:rPr lang="zh-CN" altLang="en-US" b="1" dirty="0" smtClean="0">
                <a:ea typeface="宋体" panose="02010600030101010101" pitchFamily="2" charset="-122"/>
              </a:rPr>
              <a:t>感知式阶段</a:t>
            </a:r>
            <a:r>
              <a:rPr lang="zh-CN" altLang="en-US" dirty="0" smtClean="0">
                <a:ea typeface="宋体" panose="02010600030101010101" pitchFamily="2" charset="-122"/>
              </a:rPr>
              <a:t>。数据呈现爆发式增长</a:t>
            </a:r>
            <a:r>
              <a:rPr lang="en-US" altLang="zh-CN" dirty="0" smtClean="0">
                <a:ea typeface="宋体" panose="02010600030101010101" pitchFamily="2" charset="-122"/>
              </a:rPr>
              <a:t>===》</a:t>
            </a:r>
            <a:r>
              <a:rPr lang="zh-CN" altLang="en-US" dirty="0" smtClean="0">
                <a:ea typeface="宋体" panose="02010600030101010101" pitchFamily="2" charset="-122"/>
              </a:rPr>
              <a:t>人类进入大数据爆炸时代</a:t>
            </a:r>
            <a:endParaRPr lang="en-US" altLang="zh-CN" dirty="0" smtClean="0">
              <a:ea typeface="宋体" panose="02010600030101010101" pitchFamily="2" charset="-122"/>
            </a:endParaRP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zh-CN" altLang="en-US" dirty="0" smtClean="0">
                <a:ea typeface="宋体" panose="02010600030101010101" pitchFamily="2" charset="-122"/>
              </a:rPr>
              <a:t>综上所述：人类进入了第二次数据爆炸时代（第一次是在印刷术和造纸术发明的时代）</a:t>
            </a:r>
            <a:endParaRPr lang="en-US" altLang="zh-CN" dirty="0" smtClean="0">
              <a:ea typeface="宋体" panose="02010600030101010101" pitchFamily="2" charset="-122"/>
            </a:endParaRPr>
          </a:p>
          <a:p>
            <a:endParaRPr lang="en-US" altLang="zh-CN" dirty="0" smtClean="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8F60CA33-F1E4-41C2-AB42-CDA2A6975499}" type="slidenum">
              <a:rPr lang="en-US" altLang="zh-CN" smtClean="0"/>
              <a:pPr>
                <a:defRPr/>
              </a:pPr>
              <a:t>6</a:t>
            </a:fld>
            <a:endParaRPr lang="en-US" altLang="zh-CN"/>
          </a:p>
        </p:txBody>
      </p:sp>
    </p:spTree>
    <p:extLst>
      <p:ext uri="{BB962C8B-B14F-4D97-AF65-F5344CB8AC3E}">
        <p14:creationId xmlns:p14="http://schemas.microsoft.com/office/powerpoint/2010/main" val="265333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pPr>
            <a:r>
              <a:rPr lang="zh-CN" altLang="zh-CN" dirty="0" smtClean="0">
                <a:latin typeface="Calibri" panose="020F0502020204030204" pitchFamily="34" charset="0"/>
                <a:ea typeface="宋体" panose="02010600030101010101" pitchFamily="2" charset="-122"/>
              </a:rPr>
              <a:t>第一</a:t>
            </a:r>
            <a:r>
              <a:rPr lang="en-US" altLang="zh-CN" dirty="0" smtClean="0">
                <a:latin typeface="Calibri" panose="020F0502020204030204" pitchFamily="34" charset="0"/>
                <a:ea typeface="宋体" panose="02010600030101010101" pitchFamily="2" charset="-122"/>
              </a:rPr>
              <a:t>V</a:t>
            </a:r>
            <a:r>
              <a:rPr lang="zh-CN" altLang="zh-CN" dirty="0" smtClean="0">
                <a:latin typeface="Calibri" panose="020F0502020204030204" pitchFamily="34" charset="0"/>
                <a:ea typeface="宋体" panose="02010600030101010101" pitchFamily="2" charset="-122"/>
              </a:rPr>
              <a:t>就是</a:t>
            </a:r>
            <a:r>
              <a:rPr lang="en-US" altLang="zh-CN" dirty="0" smtClean="0">
                <a:latin typeface="Calibri" panose="020F0502020204030204" pitchFamily="34" charset="0"/>
                <a:ea typeface="宋体" panose="02010600030101010101" pitchFamily="2" charset="-122"/>
              </a:rPr>
              <a:t>Volume</a:t>
            </a:r>
            <a:r>
              <a:rPr lang="zh-CN" altLang="en-US" dirty="0" smtClean="0">
                <a:latin typeface="Calibri" panose="020F0502020204030204" pitchFamily="34" charset="0"/>
                <a:ea typeface="宋体" panose="02010600030101010101" pitchFamily="2" charset="-122"/>
              </a:rPr>
              <a:t>，</a:t>
            </a:r>
            <a:r>
              <a:rPr lang="zh-CN" altLang="zh-CN" dirty="0" smtClean="0">
                <a:latin typeface="Calibri" panose="020F0502020204030204" pitchFamily="34" charset="0"/>
                <a:ea typeface="宋体" panose="02010600030101010101" pitchFamily="2" charset="-122"/>
              </a:rPr>
              <a:t>量比较大，我们有一些用户化每秒就要进入很多数据，很多客户内部都有几批数据，还有下面淘宝都是几</a:t>
            </a:r>
            <a:r>
              <a:rPr lang="en-US" altLang="zh-CN" dirty="0" smtClean="0">
                <a:latin typeface="Calibri" panose="020F0502020204030204" pitchFamily="34" charset="0"/>
                <a:ea typeface="宋体" panose="02010600030101010101" pitchFamily="2" charset="-122"/>
              </a:rPr>
              <a:t>PB</a:t>
            </a:r>
            <a:r>
              <a:rPr lang="zh-CN" altLang="zh-CN" dirty="0" smtClean="0">
                <a:latin typeface="Calibri" panose="020F0502020204030204" pitchFamily="34" charset="0"/>
                <a:ea typeface="宋体" panose="02010600030101010101" pitchFamily="2" charset="-122"/>
              </a:rPr>
              <a:t>数据，所以</a:t>
            </a:r>
            <a:r>
              <a:rPr lang="en-US" altLang="zh-CN" dirty="0" smtClean="0">
                <a:latin typeface="Calibri" panose="020F0502020204030204" pitchFamily="34" charset="0"/>
                <a:ea typeface="宋体" panose="02010600030101010101" pitchFamily="2" charset="-122"/>
              </a:rPr>
              <a:t>PB</a:t>
            </a:r>
            <a:r>
              <a:rPr lang="zh-CN" altLang="zh-CN" dirty="0" smtClean="0">
                <a:latin typeface="Calibri" panose="020F0502020204030204" pitchFamily="34" charset="0"/>
                <a:ea typeface="宋体" panose="02010600030101010101" pitchFamily="2" charset="-122"/>
              </a:rPr>
              <a:t>化将是比较常态的情况。</a:t>
            </a:r>
            <a:endParaRPr lang="en-US" altLang="zh-CN" dirty="0" smtClean="0">
              <a:latin typeface="Calibri" panose="020F0502020204030204" pitchFamily="34" charset="0"/>
              <a:ea typeface="宋体" panose="02010600030101010101" pitchFamily="2" charset="-122"/>
            </a:endParaRPr>
          </a:p>
          <a:p>
            <a:pPr>
              <a:lnSpc>
                <a:spcPct val="90000"/>
              </a:lnSpc>
            </a:pPr>
            <a:r>
              <a:rPr lang="zh-CN" altLang="en-US" b="1" i="1" dirty="0" smtClean="0">
                <a:solidFill>
                  <a:srgbClr val="FF0000"/>
                </a:solidFill>
                <a:ea typeface="黑体" panose="02010609060101010101" pitchFamily="49" charset="-122"/>
              </a:rPr>
              <a:t>非结构化数据</a:t>
            </a:r>
            <a:r>
              <a:rPr lang="zh-CN" altLang="en-US" b="1" dirty="0" smtClean="0">
                <a:ea typeface="黑体" panose="02010609060101010101" pitchFamily="49" charset="-122"/>
              </a:rPr>
              <a:t>的超大规模和增长，占总数据量的</a:t>
            </a:r>
            <a:r>
              <a:rPr lang="en-US" altLang="zh-CN" b="1" dirty="0" smtClean="0">
                <a:ea typeface="黑体" panose="02010609060101010101" pitchFamily="49" charset="-122"/>
              </a:rPr>
              <a:t>80~90%</a:t>
            </a:r>
            <a:r>
              <a:rPr lang="zh-CN" altLang="en-US" b="1" dirty="0" smtClean="0">
                <a:ea typeface="黑体" panose="02010609060101010101" pitchFamily="49" charset="-122"/>
              </a:rPr>
              <a:t>，比结构化数据增长快</a:t>
            </a:r>
            <a:r>
              <a:rPr lang="en-US" altLang="zh-CN" b="1" dirty="0" smtClean="0">
                <a:ea typeface="黑体" panose="02010609060101010101" pitchFamily="49" charset="-122"/>
              </a:rPr>
              <a:t>10</a:t>
            </a:r>
            <a:r>
              <a:rPr lang="zh-CN" altLang="en-US" b="1" dirty="0" smtClean="0">
                <a:ea typeface="黑体" panose="02010609060101010101" pitchFamily="49" charset="-122"/>
              </a:rPr>
              <a:t>倍到</a:t>
            </a:r>
            <a:r>
              <a:rPr lang="en-US" altLang="zh-CN" b="1" dirty="0" smtClean="0">
                <a:ea typeface="黑体" panose="02010609060101010101" pitchFamily="49" charset="-122"/>
              </a:rPr>
              <a:t>50</a:t>
            </a:r>
            <a:r>
              <a:rPr lang="zh-CN" altLang="en-US" b="1" dirty="0" smtClean="0">
                <a:ea typeface="黑体" panose="02010609060101010101" pitchFamily="49" charset="-122"/>
              </a:rPr>
              <a:t>倍，是传统数据仓库的</a:t>
            </a:r>
            <a:r>
              <a:rPr lang="en-US" altLang="zh-CN" b="1" dirty="0" smtClean="0">
                <a:ea typeface="黑体" panose="02010609060101010101" pitchFamily="49" charset="-122"/>
              </a:rPr>
              <a:t>10</a:t>
            </a:r>
            <a:r>
              <a:rPr lang="zh-CN" altLang="en-US" b="1" dirty="0" smtClean="0">
                <a:ea typeface="黑体" panose="02010609060101010101" pitchFamily="49" charset="-122"/>
              </a:rPr>
              <a:t>倍到</a:t>
            </a:r>
            <a:r>
              <a:rPr lang="en-US" altLang="zh-CN" b="1" dirty="0" smtClean="0">
                <a:ea typeface="黑体" panose="02010609060101010101" pitchFamily="49" charset="-122"/>
              </a:rPr>
              <a:t>50</a:t>
            </a:r>
            <a:r>
              <a:rPr lang="zh-CN" altLang="en-US" b="1" dirty="0" smtClean="0">
                <a:ea typeface="黑体" panose="02010609060101010101" pitchFamily="49" charset="-122"/>
              </a:rPr>
              <a:t>倍</a:t>
            </a:r>
            <a:r>
              <a:rPr lang="zh-CN" altLang="en-US" dirty="0" smtClean="0">
                <a:ea typeface="黑体" panose="02010609060101010101" pitchFamily="49" charset="-122"/>
              </a:rPr>
              <a:t>。</a:t>
            </a:r>
            <a:endParaRPr lang="en-US" altLang="zh-CN" dirty="0" smtClean="0">
              <a:latin typeface="Calibri" panose="020F0502020204030204" pitchFamily="34" charset="0"/>
              <a:ea typeface="宋体" panose="02010600030101010101" pitchFamily="2" charset="-122"/>
            </a:endParaRPr>
          </a:p>
          <a:p>
            <a:pPr>
              <a:lnSpc>
                <a:spcPct val="90000"/>
              </a:lnSpc>
            </a:pPr>
            <a:r>
              <a:rPr lang="zh-CN" altLang="zh-CN" dirty="0" smtClean="0">
                <a:latin typeface="Calibri" panose="020F0502020204030204" pitchFamily="34" charset="0"/>
                <a:ea typeface="宋体" panose="02010600030101010101" pitchFamily="2" charset="-122"/>
              </a:rPr>
              <a:t>第</a:t>
            </a:r>
            <a:r>
              <a:rPr lang="zh-CN" altLang="en-US" dirty="0" smtClean="0">
                <a:latin typeface="Calibri" panose="020F0502020204030204" pitchFamily="34" charset="0"/>
                <a:ea typeface="宋体" panose="02010600030101010101" pitchFamily="2" charset="-122"/>
              </a:rPr>
              <a:t>二</a:t>
            </a:r>
            <a:r>
              <a:rPr lang="en-US" altLang="zh-CN" dirty="0" smtClean="0">
                <a:latin typeface="Calibri" panose="020F0502020204030204" pitchFamily="34" charset="0"/>
                <a:ea typeface="宋体" panose="02010600030101010101" pitchFamily="2" charset="-122"/>
              </a:rPr>
              <a:t>V</a:t>
            </a:r>
            <a:r>
              <a:rPr lang="zh-CN" altLang="zh-CN" dirty="0" smtClean="0">
                <a:latin typeface="Calibri" panose="020F0502020204030204" pitchFamily="34" charset="0"/>
                <a:ea typeface="宋体" panose="02010600030101010101" pitchFamily="2" charset="-122"/>
              </a:rPr>
              <a:t>是</a:t>
            </a:r>
            <a:r>
              <a:rPr lang="en-US" altLang="zh-CN" dirty="0" smtClean="0">
                <a:latin typeface="Calibri" panose="020F0502020204030204" pitchFamily="34" charset="0"/>
                <a:ea typeface="宋体" panose="02010600030101010101" pitchFamily="2" charset="-122"/>
              </a:rPr>
              <a:t>Variety</a:t>
            </a:r>
            <a:r>
              <a:rPr lang="zh-CN" altLang="zh-CN" dirty="0" smtClean="0">
                <a:latin typeface="Calibri" panose="020F0502020204030204" pitchFamily="34" charset="0"/>
                <a:ea typeface="宋体" panose="02010600030101010101" pitchFamily="2" charset="-122"/>
              </a:rPr>
              <a:t>，海量数据有不同格式，第一种是</a:t>
            </a:r>
            <a:r>
              <a:rPr lang="zh-CN" altLang="zh-CN" b="1" dirty="0" smtClean="0">
                <a:latin typeface="Calibri" panose="020F0502020204030204" pitchFamily="34" charset="0"/>
                <a:ea typeface="宋体" panose="02010600030101010101" pitchFamily="2" charset="-122"/>
              </a:rPr>
              <a:t>结构化</a:t>
            </a:r>
            <a:r>
              <a:rPr lang="zh-CN" altLang="zh-CN" dirty="0" smtClean="0">
                <a:latin typeface="Calibri" panose="020F0502020204030204" pitchFamily="34" charset="0"/>
                <a:ea typeface="宋体" panose="02010600030101010101" pitchFamily="2" charset="-122"/>
              </a:rPr>
              <a:t>，我们常见的数据，还有</a:t>
            </a:r>
            <a:r>
              <a:rPr lang="zh-CN" altLang="zh-CN" b="1" dirty="0" smtClean="0">
                <a:latin typeface="Calibri" panose="020F0502020204030204" pitchFamily="34" charset="0"/>
                <a:ea typeface="宋体" panose="02010600030101010101" pitchFamily="2" charset="-122"/>
              </a:rPr>
              <a:t>半结据化网页数据</a:t>
            </a:r>
            <a:r>
              <a:rPr lang="zh-CN" altLang="zh-CN" dirty="0" smtClean="0">
                <a:latin typeface="Calibri" panose="020F0502020204030204" pitchFamily="34" charset="0"/>
                <a:ea typeface="宋体" panose="02010600030101010101" pitchFamily="2" charset="-122"/>
              </a:rPr>
              <a:t>，还有</a:t>
            </a:r>
            <a:r>
              <a:rPr lang="zh-CN" altLang="zh-CN" b="1" dirty="0" smtClean="0">
                <a:latin typeface="Calibri" panose="020F0502020204030204" pitchFamily="34" charset="0"/>
                <a:ea typeface="宋体" panose="02010600030101010101" pitchFamily="2" charset="-122"/>
              </a:rPr>
              <a:t>非结构化</a:t>
            </a:r>
            <a:r>
              <a:rPr lang="zh-CN" altLang="zh-CN" dirty="0" smtClean="0">
                <a:latin typeface="Calibri" panose="020F0502020204030204" pitchFamily="34" charset="0"/>
                <a:ea typeface="宋体" panose="02010600030101010101" pitchFamily="2" charset="-122"/>
              </a:rPr>
              <a:t>视频音频数据。而且这些数据化他们处理方式是比较大的。</a:t>
            </a:r>
            <a:endParaRPr lang="en-US" altLang="zh-CN" dirty="0" smtClean="0">
              <a:latin typeface="Calibri" panose="020F0502020204030204" pitchFamily="34" charset="0"/>
              <a:ea typeface="宋体" panose="02010600030101010101" pitchFamily="2" charset="-122"/>
            </a:endParaRPr>
          </a:p>
          <a:p>
            <a:pPr>
              <a:lnSpc>
                <a:spcPct val="90000"/>
              </a:lnSpc>
              <a:buFontTx/>
              <a:buNone/>
            </a:pPr>
            <a:r>
              <a:rPr lang="zh-CN" altLang="en-US" dirty="0" smtClean="0">
                <a:ea typeface="黑体" panose="02010609060101010101" pitchFamily="49" charset="-122"/>
              </a:rPr>
              <a:t>很多不同形式（文本、图像、视频、机器数据），无模式或者模式不明显，不连贯的语法或句义。</a:t>
            </a:r>
            <a:endParaRPr lang="en-US" altLang="zh-CN" dirty="0" smtClean="0">
              <a:latin typeface="Calibri" panose="020F0502020204030204" pitchFamily="34" charset="0"/>
              <a:ea typeface="宋体" panose="02010600030101010101" pitchFamily="2" charset="-122"/>
            </a:endParaRPr>
          </a:p>
          <a:p>
            <a:pPr>
              <a:lnSpc>
                <a:spcPct val="90000"/>
              </a:lnSpc>
            </a:pPr>
            <a:r>
              <a:rPr lang="zh-CN" altLang="zh-CN" dirty="0" smtClean="0">
                <a:latin typeface="Calibri" panose="020F0502020204030204" pitchFamily="34" charset="0"/>
                <a:ea typeface="宋体" panose="02010600030101010101" pitchFamily="2" charset="-122"/>
              </a:rPr>
              <a:t>第三个是</a:t>
            </a:r>
            <a:r>
              <a:rPr lang="en-US" altLang="zh-CN" dirty="0" smtClean="0">
                <a:latin typeface="Calibri" panose="020F0502020204030204" pitchFamily="34" charset="0"/>
                <a:ea typeface="宋体" panose="02010600030101010101" pitchFamily="2" charset="-122"/>
              </a:rPr>
              <a:t>Velocity.</a:t>
            </a:r>
            <a:r>
              <a:rPr lang="zh-CN" altLang="en-US" b="1" dirty="0" smtClean="0">
                <a:latin typeface="Calibri" panose="020F0502020204030204" pitchFamily="34" charset="0"/>
                <a:ea typeface="宋体" panose="02010600030101010101" pitchFamily="2" charset="-122"/>
              </a:rPr>
              <a:t>处理速度快</a:t>
            </a:r>
            <a:r>
              <a:rPr lang="zh-CN" altLang="en-US" dirty="0" smtClean="0">
                <a:latin typeface="Calibri" panose="020F0502020204030204" pitchFamily="34" charset="0"/>
                <a:ea typeface="宋体" panose="02010600030101010101" pitchFamily="2" charset="-122"/>
              </a:rPr>
              <a:t>。</a:t>
            </a:r>
            <a:r>
              <a:rPr lang="en-US" altLang="zh-CN" dirty="0" smtClean="0">
                <a:ea typeface="黑体" panose="02010609060101010101" pitchFamily="49" charset="-122"/>
              </a:rPr>
              <a:t>1</a:t>
            </a:r>
            <a:r>
              <a:rPr lang="zh-CN" altLang="en-US" dirty="0" smtClean="0">
                <a:ea typeface="黑体" panose="02010609060101010101" pitchFamily="49" charset="-122"/>
              </a:rPr>
              <a:t>分钟淘宝可以卖掉</a:t>
            </a:r>
            <a:r>
              <a:rPr lang="en-US" altLang="zh-CN" dirty="0" smtClean="0">
                <a:ea typeface="黑体" panose="02010609060101010101" pitchFamily="49" charset="-122"/>
              </a:rPr>
              <a:t>6W</a:t>
            </a:r>
            <a:r>
              <a:rPr lang="zh-CN" altLang="en-US" dirty="0" smtClean="0">
                <a:ea typeface="黑体" panose="02010609060101010101" pitchFamily="49" charset="-122"/>
              </a:rPr>
              <a:t>商品、人人网可以访问</a:t>
            </a:r>
            <a:r>
              <a:rPr lang="en-US" altLang="zh-CN" dirty="0" smtClean="0">
                <a:ea typeface="黑体" panose="02010609060101010101" pitchFamily="49" charset="-122"/>
              </a:rPr>
              <a:t>30W</a:t>
            </a:r>
            <a:r>
              <a:rPr lang="zh-CN" altLang="en-US" dirty="0" smtClean="0">
                <a:ea typeface="黑体" panose="02010609060101010101" pitchFamily="49" charset="-122"/>
              </a:rPr>
              <a:t>次</a:t>
            </a:r>
            <a:r>
              <a:rPr lang="en-US" altLang="zh-CN" dirty="0" smtClean="0">
                <a:ea typeface="黑体" panose="02010609060101010101" pitchFamily="49" charset="-122"/>
              </a:rPr>
              <a:t>,Facebook</a:t>
            </a:r>
            <a:r>
              <a:rPr lang="zh-CN" altLang="en-US" dirty="0" smtClean="0">
                <a:ea typeface="黑体" panose="02010609060101010101" pitchFamily="49" charset="-122"/>
              </a:rPr>
              <a:t>产生</a:t>
            </a:r>
            <a:r>
              <a:rPr lang="en-US" altLang="zh-CN" dirty="0" smtClean="0">
                <a:ea typeface="黑体" panose="02010609060101010101" pitchFamily="49" charset="-122"/>
              </a:rPr>
              <a:t>600W</a:t>
            </a:r>
            <a:r>
              <a:rPr lang="zh-CN" altLang="en-US" dirty="0" smtClean="0">
                <a:ea typeface="黑体" panose="02010609060101010101" pitchFamily="49" charset="-122"/>
              </a:rPr>
              <a:t>次浏览。谷歌满足上万用户操作</a:t>
            </a:r>
            <a:r>
              <a:rPr lang="en-US" altLang="zh-CN" dirty="0" smtClean="0">
                <a:ea typeface="黑体" panose="02010609060101010101" pitchFamily="49" charset="-122"/>
              </a:rPr>
              <a:t>PB</a:t>
            </a:r>
            <a:r>
              <a:rPr lang="zh-CN" altLang="en-US" dirty="0" smtClean="0">
                <a:ea typeface="黑体" panose="02010609060101010101" pitchFamily="49" charset="-122"/>
              </a:rPr>
              <a:t>级数据，并且可以在</a:t>
            </a:r>
            <a:r>
              <a:rPr lang="en-US" altLang="zh-CN" dirty="0" smtClean="0">
                <a:ea typeface="黑体" panose="02010609060101010101" pitchFamily="49" charset="-122"/>
              </a:rPr>
              <a:t>2~3</a:t>
            </a:r>
            <a:r>
              <a:rPr lang="zh-CN" altLang="en-US" dirty="0" smtClean="0">
                <a:ea typeface="黑体" panose="02010609060101010101" pitchFamily="49" charset="-122"/>
              </a:rPr>
              <a:t>秒内完成</a:t>
            </a:r>
            <a:r>
              <a:rPr lang="en-US" altLang="zh-CN" dirty="0" smtClean="0">
                <a:ea typeface="黑体" panose="02010609060101010101" pitchFamily="49" charset="-122"/>
              </a:rPr>
              <a:t>PB</a:t>
            </a:r>
            <a:r>
              <a:rPr lang="zh-CN" altLang="en-US" dirty="0" smtClean="0">
                <a:ea typeface="黑体" panose="02010609060101010101" pitchFamily="49" charset="-122"/>
              </a:rPr>
              <a:t>级别数据查询。</a:t>
            </a:r>
            <a:endParaRPr lang="en-US" altLang="zh-CN" dirty="0" smtClean="0">
              <a:latin typeface="Calibri" panose="020F0502020204030204" pitchFamily="34" charset="0"/>
              <a:ea typeface="宋体" panose="02010600030101010101" pitchFamily="2" charset="-122"/>
            </a:endParaRPr>
          </a:p>
          <a:p>
            <a:pPr>
              <a:lnSpc>
                <a:spcPct val="90000"/>
              </a:lnSpc>
            </a:pPr>
            <a:r>
              <a:rPr lang="zh-CN" altLang="zh-CN" dirty="0" smtClean="0">
                <a:latin typeface="Calibri" panose="020F0502020204030204" pitchFamily="34" charset="0"/>
                <a:ea typeface="宋体" panose="02010600030101010101" pitchFamily="2" charset="-122"/>
              </a:rPr>
              <a:t>因为数据化会存在</a:t>
            </a:r>
            <a:r>
              <a:rPr lang="zh-CN" altLang="zh-CN" b="1" dirty="0" smtClean="0">
                <a:latin typeface="Calibri" panose="020F0502020204030204" pitchFamily="34" charset="0"/>
                <a:ea typeface="宋体" panose="02010600030101010101" pitchFamily="2" charset="-122"/>
              </a:rPr>
              <a:t>时效</a:t>
            </a:r>
            <a:r>
              <a:rPr lang="zh-CN" altLang="zh-CN" dirty="0" smtClean="0">
                <a:latin typeface="Calibri" panose="020F0502020204030204" pitchFamily="34" charset="0"/>
                <a:ea typeface="宋体" panose="02010600030101010101" pitchFamily="2" charset="-122"/>
              </a:rPr>
              <a:t>性，需要快速处理，并得到结果出来。比如说，一些电商数据，今天的信息不处理没有结果化，将会影响到今天捕获很多商业决策。</a:t>
            </a:r>
            <a:r>
              <a:rPr lang="zh-CN" altLang="en-US" dirty="0" smtClean="0">
                <a:ea typeface="黑体" panose="02010609060101010101" pitchFamily="49" charset="-122"/>
              </a:rPr>
              <a:t>  立竿见影而非事后见效</a:t>
            </a:r>
            <a:endParaRPr lang="en-US" altLang="zh-CN" dirty="0" smtClean="0">
              <a:ea typeface="黑体" panose="02010609060101010101" pitchFamily="49" charset="-122"/>
            </a:endParaRPr>
          </a:p>
          <a:p>
            <a:pPr>
              <a:lnSpc>
                <a:spcPct val="90000"/>
              </a:lnSpc>
              <a:buFontTx/>
              <a:buNone/>
            </a:pPr>
            <a:r>
              <a:rPr lang="zh-CN" altLang="en-US" dirty="0" smtClean="0">
                <a:ea typeface="黑体" panose="02010609060101010101" pitchFamily="49" charset="-122"/>
              </a:rPr>
              <a:t>第四个是</a:t>
            </a:r>
            <a:r>
              <a:rPr lang="en-US" altLang="zh-CN" dirty="0" smtClean="0">
                <a:ea typeface="黑体" panose="02010609060101010101" pitchFamily="49" charset="-122"/>
              </a:rPr>
              <a:t>Value</a:t>
            </a:r>
            <a:r>
              <a:rPr lang="zh-CN" altLang="en-US" dirty="0" smtClean="0">
                <a:ea typeface="黑体" panose="02010609060101010101" pitchFamily="49" charset="-122"/>
              </a:rPr>
              <a:t>：大量的不相关信息，不经过处理则价值较低，属于价值密度底的数据</a:t>
            </a:r>
            <a:r>
              <a:rPr lang="zh-CN" altLang="zh-CN" dirty="0" smtClean="0">
                <a:latin typeface="Calibri" panose="020F0502020204030204" pitchFamily="34" charset="0"/>
                <a:ea typeface="宋体" panose="02010600030101010101" pitchFamily="2" charset="-122"/>
              </a:rPr>
              <a:t>海量数据分析非常复杂，使得过去靠单纯</a:t>
            </a:r>
            <a:r>
              <a:rPr lang="zh-CN" altLang="en-US" dirty="0" smtClean="0">
                <a:latin typeface="Calibri" panose="020F0502020204030204" pitchFamily="34" charset="0"/>
                <a:ea typeface="宋体" panose="02010600030101010101" pitchFamily="2" charset="-122"/>
              </a:rPr>
              <a:t>基于关系</a:t>
            </a:r>
            <a:r>
              <a:rPr lang="zh-CN" altLang="zh-CN" dirty="0" smtClean="0">
                <a:latin typeface="Calibri" panose="020F0502020204030204" pitchFamily="34" charset="0"/>
                <a:ea typeface="宋体" panose="02010600030101010101" pitchFamily="2" charset="-122"/>
              </a:rPr>
              <a:t>数据库</a:t>
            </a:r>
            <a:r>
              <a:rPr lang="en-US" altLang="zh-CN" dirty="0" smtClean="0">
                <a:latin typeface="Calibri" panose="020F0502020204030204" pitchFamily="34" charset="0"/>
                <a:ea typeface="宋体" panose="02010600030101010101" pitchFamily="2" charset="-122"/>
              </a:rPr>
              <a:t>BI</a:t>
            </a:r>
            <a:r>
              <a:rPr lang="zh-CN" altLang="zh-CN" dirty="0" smtClean="0">
                <a:latin typeface="Calibri" panose="020F0502020204030204" pitchFamily="34" charset="0"/>
                <a:ea typeface="宋体" panose="02010600030101010101" pitchFamily="2" charset="-122"/>
              </a:rPr>
              <a:t>已经不是太适合了。所以，可能需要新的创新。</a:t>
            </a:r>
            <a:endParaRPr lang="en-US" altLang="zh-CN" dirty="0" smtClean="0">
              <a:ea typeface="黑体" panose="02010609060101010101" pitchFamily="49" charset="-122"/>
            </a:endParaRPr>
          </a:p>
          <a:p>
            <a:pPr>
              <a:lnSpc>
                <a:spcPct val="90000"/>
              </a:lnSpc>
            </a:pPr>
            <a:endParaRPr lang="en-US" altLang="zh-CN" dirty="0" smtClean="0">
              <a:ea typeface="黑体" panose="02010609060101010101" pitchFamily="49" charset="-122"/>
            </a:endParaRPr>
          </a:p>
          <a:p>
            <a:pPr>
              <a:lnSpc>
                <a:spcPct val="90000"/>
              </a:lnSpc>
            </a:pPr>
            <a:endParaRPr lang="zh-CN" altLang="en-US" dirty="0" smtClean="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8F60CA33-F1E4-41C2-AB42-CDA2A6975499}" type="slidenum">
              <a:rPr lang="en-US" altLang="zh-CN" smtClean="0"/>
              <a:pPr>
                <a:defRPr/>
              </a:pPr>
              <a:t>13</a:t>
            </a:fld>
            <a:endParaRPr lang="en-US" altLang="zh-CN"/>
          </a:p>
        </p:txBody>
      </p:sp>
    </p:spTree>
    <p:extLst>
      <p:ext uri="{BB962C8B-B14F-4D97-AF65-F5344CB8AC3E}">
        <p14:creationId xmlns:p14="http://schemas.microsoft.com/office/powerpoint/2010/main" val="837286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a typeface="宋体" panose="02010600030101010101" pitchFamily="2" charset="-122"/>
              </a:rPr>
              <a:t>实验：</a:t>
            </a:r>
            <a:r>
              <a:rPr lang="en-US" altLang="zh-CN" dirty="0" smtClean="0">
                <a:ea typeface="宋体" panose="02010600030101010101" pitchFamily="2" charset="-122"/>
              </a:rPr>
              <a:t>1950.</a:t>
            </a:r>
            <a:r>
              <a:rPr lang="zh-CN" altLang="en-US" dirty="0" smtClean="0">
                <a:ea typeface="宋体" panose="02010600030101010101" pitchFamily="2" charset="-122"/>
              </a:rPr>
              <a:t>伽利略</a:t>
            </a:r>
            <a:r>
              <a:rPr lang="en-US" altLang="zh-CN" dirty="0" smtClean="0">
                <a:ea typeface="宋体" panose="02010600030101010101" pitchFamily="2" charset="-122"/>
              </a:rPr>
              <a:t>.</a:t>
            </a:r>
            <a:r>
              <a:rPr lang="zh-CN" altLang="en-US" dirty="0" smtClean="0">
                <a:ea typeface="宋体" panose="02010600030101010101" pitchFamily="2" charset="-122"/>
              </a:rPr>
              <a:t>两个铁球同时着地</a:t>
            </a:r>
            <a:endParaRPr lang="en-US" altLang="zh-CN" dirty="0" smtClean="0">
              <a:ea typeface="宋体" panose="02010600030101010101" pitchFamily="2" charset="-122"/>
            </a:endParaRPr>
          </a:p>
          <a:p>
            <a:r>
              <a:rPr lang="zh-CN" altLang="en-US" dirty="0" smtClean="0">
                <a:ea typeface="宋体" panose="02010600030101010101" pitchFamily="2" charset="-122"/>
              </a:rPr>
              <a:t>理论：牛顿力学定律</a:t>
            </a:r>
            <a:endParaRPr lang="en-US" altLang="zh-CN" dirty="0" smtClean="0">
              <a:ea typeface="宋体" panose="02010600030101010101" pitchFamily="2" charset="-122"/>
            </a:endParaRPr>
          </a:p>
          <a:p>
            <a:r>
              <a:rPr lang="zh-CN" altLang="en-US" dirty="0" smtClean="0">
                <a:ea typeface="宋体" panose="02010600030101010101" pitchFamily="2" charset="-122"/>
              </a:rPr>
              <a:t>计算：</a:t>
            </a:r>
            <a:r>
              <a:rPr lang="en-US" altLang="zh-CN" dirty="0" smtClean="0">
                <a:ea typeface="宋体" panose="02010600030101010101" pitchFamily="2" charset="-122"/>
              </a:rPr>
              <a:t>1946</a:t>
            </a:r>
            <a:r>
              <a:rPr lang="zh-CN" altLang="en-US" dirty="0" smtClean="0">
                <a:ea typeface="宋体" panose="02010600030101010101" pitchFamily="2" charset="-122"/>
              </a:rPr>
              <a:t>年第一台计算机诞生，开始依赖计算机的计算能力解决问题</a:t>
            </a:r>
            <a:endParaRPr lang="en-US" altLang="zh-CN" dirty="0" smtClean="0">
              <a:ea typeface="宋体" panose="02010600030101010101" pitchFamily="2" charset="-122"/>
            </a:endParaRPr>
          </a:p>
          <a:p>
            <a:r>
              <a:rPr lang="zh-CN" altLang="en-US" dirty="0" smtClean="0">
                <a:ea typeface="宋体" panose="02010600030101010101" pitchFamily="2" charset="-122"/>
              </a:rPr>
              <a:t>数据：一切以数据为中心、从数据中发现问题、解决问题、真正体现大数据价值。</a:t>
            </a:r>
          </a:p>
          <a:p>
            <a:endParaRPr lang="zh-CN" altLang="en-US" dirty="0"/>
          </a:p>
        </p:txBody>
      </p:sp>
      <p:sp>
        <p:nvSpPr>
          <p:cNvPr id="4" name="灯片编号占位符 3"/>
          <p:cNvSpPr>
            <a:spLocks noGrp="1"/>
          </p:cNvSpPr>
          <p:nvPr>
            <p:ph type="sldNum" sz="quarter" idx="10"/>
          </p:nvPr>
        </p:nvSpPr>
        <p:spPr/>
        <p:txBody>
          <a:bodyPr/>
          <a:lstStyle/>
          <a:p>
            <a:pPr>
              <a:defRPr/>
            </a:pPr>
            <a:fld id="{8F60CA33-F1E4-41C2-AB42-CDA2A6975499}" type="slidenum">
              <a:rPr lang="en-US" altLang="zh-CN" smtClean="0"/>
              <a:pPr>
                <a:defRPr/>
              </a:pPr>
              <a:t>18</a:t>
            </a:fld>
            <a:endParaRPr lang="en-US" altLang="zh-CN"/>
          </a:p>
        </p:txBody>
      </p:sp>
    </p:spTree>
    <p:extLst>
      <p:ext uri="{BB962C8B-B14F-4D97-AF65-F5344CB8AC3E}">
        <p14:creationId xmlns:p14="http://schemas.microsoft.com/office/powerpoint/2010/main" val="316837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a typeface="宋体" panose="02010600030101010101" pitchFamily="2" charset="-122"/>
              </a:rPr>
              <a:t>处理速度快，</a:t>
            </a:r>
            <a:r>
              <a:rPr lang="en-US" altLang="zh-CN" dirty="0" smtClean="0">
                <a:ea typeface="宋体" panose="02010600030101010101" pitchFamily="2" charset="-122"/>
              </a:rPr>
              <a:t>PB</a:t>
            </a:r>
            <a:r>
              <a:rPr lang="zh-CN" altLang="en-US" dirty="0" smtClean="0">
                <a:ea typeface="宋体" panose="02010600030101010101" pitchFamily="2" charset="-122"/>
              </a:rPr>
              <a:t>级数据</a:t>
            </a:r>
            <a:r>
              <a:rPr lang="en-US" altLang="zh-CN" dirty="0" smtClean="0">
                <a:ea typeface="宋体" panose="02010600030101010101" pitchFamily="2" charset="-122"/>
              </a:rPr>
              <a:t>2</a:t>
            </a:r>
            <a:r>
              <a:rPr lang="zh-CN" altLang="en-US" dirty="0" smtClean="0">
                <a:ea typeface="宋体" panose="02010600030101010101" pitchFamily="2" charset="-122"/>
              </a:rPr>
              <a:t>到</a:t>
            </a:r>
            <a:r>
              <a:rPr lang="en-US" altLang="zh-CN" dirty="0" smtClean="0">
                <a:ea typeface="宋体" panose="02010600030101010101" pitchFamily="2" charset="-122"/>
              </a:rPr>
              <a:t>3</a:t>
            </a:r>
            <a:r>
              <a:rPr lang="zh-CN" altLang="en-US" dirty="0" smtClean="0">
                <a:ea typeface="宋体" panose="02010600030101010101" pitchFamily="2" charset="-122"/>
              </a:rPr>
              <a:t>秒，故采用全样更准确</a:t>
            </a:r>
            <a:endParaRPr lang="en-US" altLang="zh-CN" dirty="0" smtClean="0">
              <a:ea typeface="宋体" panose="02010600030101010101" pitchFamily="2" charset="-122"/>
            </a:endParaRPr>
          </a:p>
          <a:p>
            <a:r>
              <a:rPr lang="zh-CN" altLang="en-US" dirty="0" smtClean="0">
                <a:ea typeface="宋体" panose="02010600030101010101" pitchFamily="2" charset="-122"/>
              </a:rPr>
              <a:t>计算效率要高，采用分布式计算</a:t>
            </a:r>
            <a:endParaRPr lang="en-US" altLang="zh-CN" dirty="0" smtClean="0">
              <a:ea typeface="宋体" panose="02010600030101010101" pitchFamily="2" charset="-122"/>
            </a:endParaRPr>
          </a:p>
          <a:p>
            <a:r>
              <a:rPr lang="zh-CN" altLang="en-US" dirty="0" smtClean="0">
                <a:ea typeface="宋体" panose="02010600030101010101" pitchFamily="2" charset="-122"/>
              </a:rPr>
              <a:t>根据相关性进行推荐</a:t>
            </a:r>
            <a:endParaRPr lang="en-US" altLang="zh-CN" dirty="0" smtClean="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8F60CA33-F1E4-41C2-AB42-CDA2A6975499}" type="slidenum">
              <a:rPr lang="en-US" altLang="zh-CN" smtClean="0"/>
              <a:pPr>
                <a:defRPr/>
              </a:pPr>
              <a:t>19</a:t>
            </a:fld>
            <a:endParaRPr lang="en-US" altLang="zh-CN"/>
          </a:p>
        </p:txBody>
      </p:sp>
    </p:spTree>
    <p:extLst>
      <p:ext uri="{BB962C8B-B14F-4D97-AF65-F5344CB8AC3E}">
        <p14:creationId xmlns:p14="http://schemas.microsoft.com/office/powerpoint/2010/main" val="3983214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苏格兰的心理学家发现，妇女在经济上变得愈独立，她们就愈需要年长、富有魅力的男性伙伴。</a:t>
            </a:r>
          </a:p>
        </p:txBody>
      </p:sp>
    </p:spTree>
    <p:extLst>
      <p:ext uri="{BB962C8B-B14F-4D97-AF65-F5344CB8AC3E}">
        <p14:creationId xmlns:p14="http://schemas.microsoft.com/office/powerpoint/2010/main" val="23251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42" name="幻灯片图像占位符 1"/>
          <p:cNvSpPr>
            <a:spLocks noGrp="1" noRot="1" noChangeAspect="1" noChangeArrowheads="1" noTextEdit="1"/>
          </p:cNvSpPr>
          <p:nvPr>
            <p:ph type="sldImg" idx="4294967295"/>
          </p:nvPr>
        </p:nvSpPr>
        <p:spPr>
          <a:xfrm>
            <a:off x="1368425" y="1139825"/>
            <a:ext cx="4114800" cy="3086100"/>
          </a:xfrm>
          <a:ln w="1">
            <a:solidFill>
              <a:schemeClr val="tx1">
                <a:alpha val="0"/>
              </a:schemeClr>
            </a:solidFill>
          </a:ln>
        </p:spPr>
      </p:sp>
      <p:sp>
        <p:nvSpPr>
          <p:cNvPr id="61443" name="备注占位符 2"/>
          <p:cNvSpPr>
            <a:spLocks noGrp="1" noChangeArrowheads="1"/>
          </p:cNvSpPr>
          <p:nvPr>
            <p:ph type="body" idx="4294967295"/>
          </p:nvPr>
        </p:nvSpPr>
        <p:spPr>
          <a:xfrm>
            <a:off x="682625" y="4397375"/>
            <a:ext cx="5486400" cy="3600450"/>
          </a:xfrm>
        </p:spPr>
        <p:txBody>
          <a:bodyPr>
            <a:prstTxWarp prst="textNoShape">
              <a:avLst/>
            </a:prstTxWarp>
          </a:bodyPr>
          <a:lstStyle/>
          <a:p>
            <a:pPr eaLnBrk="1" hangingPunct="1">
              <a:spcBef>
                <a:spcPct val="0"/>
              </a:spcBef>
            </a:pPr>
            <a:endParaRPr lang="zh-CN" altLang="en-US" smtClean="0"/>
          </a:p>
        </p:txBody>
      </p:sp>
      <p:sp>
        <p:nvSpPr>
          <p:cNvPr id="61444" name="灯片编号占位符 3"/>
          <p:cNvSpPr txBox="1">
            <a:spLocks noGrp="1" noChangeArrowheads="1"/>
          </p:cNvSpPr>
          <p:nvPr/>
        </p:nvSpPr>
        <p:spPr bwMode="auto">
          <a:xfrm>
            <a:off x="3881438" y="8682038"/>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fld id="{F0BD8BCD-12E7-4341-A017-57221420A7BF}" type="slidenum">
              <a:rPr lang="zh-CN" altLang="en-US">
                <a:latin typeface="Calibri" panose="020F0502020204030204" pitchFamily="34" charset="0"/>
              </a:rPr>
              <a:pPr algn="r" eaLnBrk="1" hangingPunct="1"/>
              <a:t>48</a:t>
            </a:fld>
            <a:endParaRPr lang="zh-CN" altLang="en-US">
              <a:latin typeface="Calibri" panose="020F0502020204030204" pitchFamily="34" charset="0"/>
            </a:endParaRPr>
          </a:p>
        </p:txBody>
      </p:sp>
    </p:spTree>
    <p:extLst>
      <p:ext uri="{BB962C8B-B14F-4D97-AF65-F5344CB8AC3E}">
        <p14:creationId xmlns:p14="http://schemas.microsoft.com/office/powerpoint/2010/main" val="2314792657"/>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2782C6F-1B97-4C01-B302-337EFD0187DD}" type="slidenum">
              <a:rPr lang="zh-CN" altLang="en-US"/>
              <a:pPr>
                <a:defRPr/>
              </a:pPr>
              <a:t>‹#›</a:t>
            </a:fld>
            <a:endParaRPr lang="zh-CN" altLang="en-US"/>
          </a:p>
        </p:txBody>
      </p:sp>
    </p:spTree>
    <p:extLst>
      <p:ext uri="{BB962C8B-B14F-4D97-AF65-F5344CB8AC3E}">
        <p14:creationId xmlns:p14="http://schemas.microsoft.com/office/powerpoint/2010/main" val="203968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F4AF33C-0862-4FE9-B3A4-856433B176DD}" type="slidenum">
              <a:rPr lang="zh-CN" altLang="en-US"/>
              <a:pPr>
                <a:defRPr/>
              </a:pPr>
              <a:t>‹#›</a:t>
            </a:fld>
            <a:endParaRPr lang="zh-CN" altLang="en-US"/>
          </a:p>
        </p:txBody>
      </p:sp>
    </p:spTree>
    <p:extLst>
      <p:ext uri="{BB962C8B-B14F-4D97-AF65-F5344CB8AC3E}">
        <p14:creationId xmlns:p14="http://schemas.microsoft.com/office/powerpoint/2010/main" val="1154713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4AC1ED9-1C9D-40D9-B110-3115364DB5F7}" type="slidenum">
              <a:rPr lang="zh-CN" altLang="en-US"/>
              <a:pPr>
                <a:defRPr/>
              </a:pPr>
              <a:t>‹#›</a:t>
            </a:fld>
            <a:endParaRPr lang="zh-CN" altLang="en-US"/>
          </a:p>
        </p:txBody>
      </p:sp>
    </p:spTree>
    <p:extLst>
      <p:ext uri="{BB962C8B-B14F-4D97-AF65-F5344CB8AC3E}">
        <p14:creationId xmlns:p14="http://schemas.microsoft.com/office/powerpoint/2010/main" val="1119512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a:r>
              <a:rPr lang="zh-CN" noProof="1" smtClean="0"/>
              <a:t>单击此处编辑母版标题样式</a:t>
            </a:r>
          </a:p>
        </p:txBody>
      </p:sp>
      <p:sp>
        <p:nvSpPr>
          <p:cNvPr id="3" name="日期占位符 2"/>
          <p:cNvSpPr>
            <a:spLocks noGrp="1"/>
          </p:cNvSpPr>
          <p:nvPr>
            <p:ph type="dt" sz="half" idx="10"/>
          </p:nvPr>
        </p:nvSpPr>
        <p:spPr/>
        <p:txBody>
          <a:bodyPr/>
          <a:lstStyle>
            <a:lvl1pPr>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pPr>
              <a:defRPr/>
            </a:pPr>
            <a:fld id="{094A6B32-1BA8-41AD-B8BD-F7E01F733E79}" type="slidenum">
              <a:rPr lang="zh-CN" altLang="en-US"/>
              <a:pPr>
                <a:defRPr/>
              </a:pPr>
              <a:t>‹#›</a:t>
            </a:fld>
            <a:endParaRPr lang="zh-CN" altLang="en-US"/>
          </a:p>
        </p:txBody>
      </p:sp>
    </p:spTree>
    <p:extLst>
      <p:ext uri="{BB962C8B-B14F-4D97-AF65-F5344CB8AC3E}">
        <p14:creationId xmlns:p14="http://schemas.microsoft.com/office/powerpoint/2010/main" val="3494658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a:r>
              <a:rPr lang="zh-CN" noProof="1" smtClean="0"/>
              <a:t>单击此处编辑母版标题样式</a:t>
            </a:r>
          </a:p>
        </p:txBody>
      </p:sp>
      <p:sp>
        <p:nvSpPr>
          <p:cNvPr id="3" name="日期占位符 2"/>
          <p:cNvSpPr>
            <a:spLocks noGrp="1"/>
          </p:cNvSpPr>
          <p:nvPr>
            <p:ph type="dt" sz="half" idx="10"/>
          </p:nvPr>
        </p:nvSpPr>
        <p:spPr/>
        <p:txBody>
          <a:bodyPr/>
          <a:lstStyle>
            <a:lvl1pPr>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pPr>
              <a:defRPr/>
            </a:pPr>
            <a:fld id="{C4183134-BB62-4853-8D98-D0AF82BC5BC7}" type="slidenum">
              <a:rPr lang="zh-CN" altLang="en-US"/>
              <a:pPr>
                <a:defRPr/>
              </a:pPr>
              <a:t>‹#›</a:t>
            </a:fld>
            <a:endParaRPr lang="zh-CN" altLang="en-US"/>
          </a:p>
        </p:txBody>
      </p:sp>
    </p:spTree>
    <p:extLst>
      <p:ext uri="{BB962C8B-B14F-4D97-AF65-F5344CB8AC3E}">
        <p14:creationId xmlns:p14="http://schemas.microsoft.com/office/powerpoint/2010/main" val="1116995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ln>
        </p:spPr>
        <p:txBody>
          <a:bodyPr/>
          <a:lstStyle/>
          <a:p>
            <a:pPr lvl="0"/>
            <a:r>
              <a:rPr lang="zh-CN" noProof="1" smtClean="0"/>
              <a:t>单击此处编辑母版标题样式</a:t>
            </a:r>
          </a:p>
        </p:txBody>
      </p:sp>
      <p:sp>
        <p:nvSpPr>
          <p:cNvPr id="3" name="日期占位符 2"/>
          <p:cNvSpPr>
            <a:spLocks noGrp="1"/>
          </p:cNvSpPr>
          <p:nvPr>
            <p:ph type="dt" sz="half" idx="10"/>
          </p:nvPr>
        </p:nvSpPr>
        <p:spPr/>
        <p:txBody>
          <a:bodyPr/>
          <a:lstStyle>
            <a:lvl1pPr>
              <a:defRPr/>
            </a:lvl1pPr>
          </a:lstStyle>
          <a:p>
            <a:pPr>
              <a:defRPr/>
            </a:pPr>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pPr>
              <a:defRPr/>
            </a:pPr>
            <a:fld id="{D7D278A6-B7E3-4589-B48C-36EFE30B74A7}" type="slidenum">
              <a:rPr lang="zh-CN" altLang="en-US"/>
              <a:pPr>
                <a:defRPr/>
              </a:pPr>
              <a:t>‹#›</a:t>
            </a:fld>
            <a:endParaRPr lang="zh-CN" altLang="en-US"/>
          </a:p>
        </p:txBody>
      </p:sp>
    </p:spTree>
    <p:extLst>
      <p:ext uri="{BB962C8B-B14F-4D97-AF65-F5344CB8AC3E}">
        <p14:creationId xmlns:p14="http://schemas.microsoft.com/office/powerpoint/2010/main" val="1288864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670108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4157793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2038345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13492672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861244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709D4CE-75FF-4011-BD0C-C7B4DAE09AFF}" type="slidenum">
              <a:rPr lang="zh-CN" altLang="en-US"/>
              <a:pPr>
                <a:defRPr/>
              </a:pPr>
              <a:t>‹#›</a:t>
            </a:fld>
            <a:endParaRPr lang="zh-CN" altLang="en-US"/>
          </a:p>
        </p:txBody>
      </p:sp>
    </p:spTree>
    <p:extLst>
      <p:ext uri="{BB962C8B-B14F-4D97-AF65-F5344CB8AC3E}">
        <p14:creationId xmlns:p14="http://schemas.microsoft.com/office/powerpoint/2010/main" val="32280689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6703938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14185839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40219838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4705959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901956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477848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06574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844901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2329645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268382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D0285D8-A7BB-4655-AB9E-F2F2265D5135}" type="slidenum">
              <a:rPr lang="zh-CN" altLang="en-US"/>
              <a:pPr>
                <a:defRPr/>
              </a:pPr>
              <a:t>‹#›</a:t>
            </a:fld>
            <a:endParaRPr lang="zh-CN" altLang="en-US"/>
          </a:p>
        </p:txBody>
      </p:sp>
    </p:spTree>
    <p:extLst>
      <p:ext uri="{BB962C8B-B14F-4D97-AF65-F5344CB8AC3E}">
        <p14:creationId xmlns:p14="http://schemas.microsoft.com/office/powerpoint/2010/main" val="1409382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4474307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30900848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6_空白">
    <p:spTree>
      <p:nvGrpSpPr>
        <p:cNvPr id="1" name=""/>
        <p:cNvGrpSpPr/>
        <p:nvPr/>
      </p:nvGrpSpPr>
      <p:grpSpPr>
        <a:xfrm>
          <a:off x="0" y="0"/>
          <a:ext cx="0" cy="0"/>
          <a:chOff x="0" y="0"/>
          <a:chExt cx="0" cy="0"/>
        </a:xfrm>
      </p:grpSpPr>
      <p:sp>
        <p:nvSpPr>
          <p:cNvPr id="2" name="Rectangle 11"/>
          <p:cNvSpPr>
            <a:spLocks noGrp="1" noChangeArrowheads="1"/>
          </p:cNvSpPr>
          <p:nvPr>
            <p:ph type="title"/>
          </p:nvPr>
        </p:nvSpPr>
        <p:spPr bwMode="auto">
          <a:xfrm>
            <a:off x="1143000" y="76200"/>
            <a:ext cx="8001000" cy="914400"/>
          </a:xfrm>
          <a:prstGeom prst="rect">
            <a:avLst/>
          </a:prstGeom>
          <a:noFill/>
          <a:ln w="9525">
            <a:noFill/>
            <a:miter lim="800000"/>
            <a:headEnd/>
            <a:tailEnd/>
          </a:ln>
        </p:spPr>
        <p:txBody>
          <a:bodyPr/>
          <a:lstStyle/>
          <a:p>
            <a:pPr lvl="0"/>
            <a:r>
              <a:rPr lang="zh-CN" smtClean="0"/>
              <a:t>单击此处编辑母版标题样式</a:t>
            </a:r>
          </a:p>
        </p:txBody>
      </p:sp>
    </p:spTree>
    <p:extLst>
      <p:ext uri="{BB962C8B-B14F-4D97-AF65-F5344CB8AC3E}">
        <p14:creationId xmlns:p14="http://schemas.microsoft.com/office/powerpoint/2010/main" val="40911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A60B60F-62CC-4B83-A899-CFBC3CBDAD01}" type="slidenum">
              <a:rPr lang="zh-CN" altLang="en-US"/>
              <a:pPr>
                <a:defRPr/>
              </a:pPr>
              <a:t>‹#›</a:t>
            </a:fld>
            <a:endParaRPr lang="zh-CN" altLang="en-US"/>
          </a:p>
        </p:txBody>
      </p:sp>
    </p:spTree>
    <p:extLst>
      <p:ext uri="{BB962C8B-B14F-4D97-AF65-F5344CB8AC3E}">
        <p14:creationId xmlns:p14="http://schemas.microsoft.com/office/powerpoint/2010/main" val="2092376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C88684B-6E68-421D-9453-154EFD94C1AC}" type="slidenum">
              <a:rPr lang="zh-CN" altLang="en-US"/>
              <a:pPr>
                <a:defRPr/>
              </a:pPr>
              <a:t>‹#›</a:t>
            </a:fld>
            <a:endParaRPr lang="zh-CN" altLang="en-US"/>
          </a:p>
        </p:txBody>
      </p:sp>
    </p:spTree>
    <p:extLst>
      <p:ext uri="{BB962C8B-B14F-4D97-AF65-F5344CB8AC3E}">
        <p14:creationId xmlns:p14="http://schemas.microsoft.com/office/powerpoint/2010/main" val="17394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A3B2E13-E655-4F12-9870-5E95D5AC5280}" type="slidenum">
              <a:rPr lang="zh-CN" altLang="en-US"/>
              <a:pPr>
                <a:defRPr/>
              </a:pPr>
              <a:t>‹#›</a:t>
            </a:fld>
            <a:endParaRPr lang="zh-CN" altLang="en-US"/>
          </a:p>
        </p:txBody>
      </p:sp>
    </p:spTree>
    <p:extLst>
      <p:ext uri="{BB962C8B-B14F-4D97-AF65-F5344CB8AC3E}">
        <p14:creationId xmlns:p14="http://schemas.microsoft.com/office/powerpoint/2010/main" val="403245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4883E4C-F06C-42D1-B7BC-4307FFD1EF83}" type="slidenum">
              <a:rPr lang="zh-CN" altLang="en-US"/>
              <a:pPr>
                <a:defRPr/>
              </a:pPr>
              <a:t>‹#›</a:t>
            </a:fld>
            <a:endParaRPr lang="zh-CN" altLang="en-US"/>
          </a:p>
        </p:txBody>
      </p:sp>
    </p:spTree>
    <p:extLst>
      <p:ext uri="{BB962C8B-B14F-4D97-AF65-F5344CB8AC3E}">
        <p14:creationId xmlns:p14="http://schemas.microsoft.com/office/powerpoint/2010/main" val="4178261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F982BDA-F4BE-44A3-90D3-156FF10C779F}" type="slidenum">
              <a:rPr lang="zh-CN" altLang="en-US"/>
              <a:pPr>
                <a:defRPr/>
              </a:pPr>
              <a:t>‹#›</a:t>
            </a:fld>
            <a:endParaRPr lang="zh-CN" altLang="en-US"/>
          </a:p>
        </p:txBody>
      </p:sp>
    </p:spTree>
    <p:extLst>
      <p:ext uri="{BB962C8B-B14F-4D97-AF65-F5344CB8AC3E}">
        <p14:creationId xmlns:p14="http://schemas.microsoft.com/office/powerpoint/2010/main" val="2151148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smtClean="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B082965-AC3C-41CF-AD18-1A2AC5B15385}" type="slidenum">
              <a:rPr lang="zh-CN" altLang="en-US"/>
              <a:pPr>
                <a:defRPr/>
              </a:pPr>
              <a:t>‹#›</a:t>
            </a:fld>
            <a:endParaRPr lang="zh-CN" altLang="en-US"/>
          </a:p>
        </p:txBody>
      </p:sp>
    </p:spTree>
    <p:extLst>
      <p:ext uri="{BB962C8B-B14F-4D97-AF65-F5344CB8AC3E}">
        <p14:creationId xmlns:p14="http://schemas.microsoft.com/office/powerpoint/2010/main" val="35328284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3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0" hangingPunct="0">
              <a:buFontTx/>
              <a:buNone/>
              <a:defRPr sz="900">
                <a:solidFill>
                  <a:schemeClr val="tx1">
                    <a:tint val="75000"/>
                  </a:schemeClr>
                </a:solidFill>
              </a:defRPr>
            </a:lvl1pPr>
          </a:lstStyle>
          <a:p>
            <a:pPr>
              <a:defRPr/>
            </a:pPr>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0" hangingPunct="0">
              <a:buFontTx/>
              <a:buNone/>
              <a:defRPr sz="9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0" hangingPunct="0">
              <a:buFontTx/>
              <a:buNone/>
              <a:defRPr sz="900">
                <a:solidFill>
                  <a:schemeClr val="tx1">
                    <a:tint val="75000"/>
                  </a:schemeClr>
                </a:solidFill>
              </a:defRPr>
            </a:lvl1pPr>
          </a:lstStyle>
          <a:p>
            <a:pPr>
              <a:defRPr/>
            </a:pPr>
            <a:fld id="{81B102F1-353B-4CCD-AEFB-E5148EF1450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8" r:id="rId1"/>
    <p:sldLayoutId id="2147483737" r:id="rId2"/>
    <p:sldLayoutId id="2147483736" r:id="rId3"/>
    <p:sldLayoutId id="2147483735" r:id="rId4"/>
    <p:sldLayoutId id="2147483734" r:id="rId5"/>
    <p:sldLayoutId id="2147483733" r:id="rId6"/>
    <p:sldLayoutId id="2147483732" r:id="rId7"/>
    <p:sldLayoutId id="2147483731" r:id="rId8"/>
    <p:sldLayoutId id="2147483730" r:id="rId9"/>
    <p:sldLayoutId id="2147483729" r:id="rId10"/>
    <p:sldLayoutId id="2147483728"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7" r:id="rId28"/>
    <p:sldLayoutId id="2147483758" r:id="rId29"/>
    <p:sldLayoutId id="2147483759" r:id="rId30"/>
    <p:sldLayoutId id="2147483760" r:id="rId31"/>
    <p:sldLayoutId id="2147483775" r:id="rId32"/>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Data_set"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9.xml"/><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170" name="Rectangle 6"/>
          <p:cNvSpPr>
            <a:spLocks noGrp="1" noChangeArrowheads="1"/>
          </p:cNvSpPr>
          <p:nvPr>
            <p:ph type="title"/>
          </p:nvPr>
        </p:nvSpPr>
        <p:spPr>
          <a:xfrm>
            <a:off x="609600" y="546100"/>
            <a:ext cx="8229600" cy="1371600"/>
          </a:xfrm>
        </p:spPr>
        <p:txBody>
          <a:bodyPr/>
          <a:lstStyle/>
          <a:p>
            <a:pPr algn="ctr" eaLnBrk="1" hangingPunct="1">
              <a:defRPr/>
            </a:pPr>
            <a:r>
              <a:rPr lang="en-US" altLang="zh-CN" sz="6000" dirty="0" smtClean="0">
                <a:solidFill>
                  <a:srgbClr val="FF0000"/>
                </a:solidFill>
                <a:effectLst>
                  <a:outerShdw blurRad="38100" dist="38100" dir="2700000">
                    <a:srgbClr val="000000"/>
                  </a:outerShdw>
                </a:effectLst>
                <a:latin typeface="华文隶书" panose="02010800040101010101" pitchFamily="2" charset="-122"/>
                <a:ea typeface="华文隶书" panose="02010800040101010101" pitchFamily="2" charset="-122"/>
              </a:rPr>
              <a:t>1.2 </a:t>
            </a:r>
            <a:r>
              <a:rPr lang="zh-CN" altLang="en-US" sz="6000" smtClean="0">
                <a:solidFill>
                  <a:srgbClr val="FF0000"/>
                </a:solidFill>
                <a:effectLst>
                  <a:outerShdw blurRad="38100" dist="38100" dir="2700000">
                    <a:srgbClr val="000000"/>
                  </a:outerShdw>
                </a:effectLst>
                <a:latin typeface="华文隶书" panose="02010800040101010101" pitchFamily="2" charset="-122"/>
                <a:ea typeface="华文隶书" panose="02010800040101010101" pitchFamily="2" charset="-122"/>
              </a:rPr>
              <a:t>大数据概述</a:t>
            </a:r>
            <a:r>
              <a:rPr lang="en-US" altLang="zh-CN" sz="2800" b="1" dirty="0" smtClean="0"/>
              <a:t/>
            </a:r>
            <a:br>
              <a:rPr lang="en-US" altLang="zh-CN" sz="2800" b="1" dirty="0" smtClean="0"/>
            </a:br>
            <a:r>
              <a:rPr lang="zh-CN" altLang="en-US" sz="2800" dirty="0" smtClean="0"/>
              <a:t> </a:t>
            </a:r>
          </a:p>
        </p:txBody>
      </p:sp>
      <p:sp>
        <p:nvSpPr>
          <p:cNvPr id="7171" name="Oval 7"/>
          <p:cNvSpPr>
            <a:spLocks noChangeArrowheads="1"/>
          </p:cNvSpPr>
          <p:nvPr/>
        </p:nvSpPr>
        <p:spPr bwMode="auto">
          <a:xfrm>
            <a:off x="1447800" y="304800"/>
            <a:ext cx="9906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7172" name="Picture 10" descr="arr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4738688"/>
            <a:ext cx="2000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文本框 1"/>
          <p:cNvSpPr txBox="1">
            <a:spLocks noChangeArrowheads="1"/>
          </p:cNvSpPr>
          <p:nvPr/>
        </p:nvSpPr>
        <p:spPr bwMode="auto">
          <a:xfrm>
            <a:off x="6014084" y="5473532"/>
            <a:ext cx="29546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t>江西财经大学</a:t>
            </a:r>
            <a:endParaRPr lang="en-US" altLang="zh-CN" sz="2400" dirty="0" smtClean="0"/>
          </a:p>
          <a:p>
            <a:pPr eaLnBrk="1" hangingPunct="1"/>
            <a:r>
              <a:rPr lang="zh-CN" altLang="en-US" sz="2400" dirty="0" smtClean="0"/>
              <a:t>财政大数据分析中心</a:t>
            </a:r>
            <a:endParaRPr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64164"/>
            <a:ext cx="8001000" cy="914400"/>
          </a:xfrm>
          <a:ln/>
        </p:spPr>
        <p:txBody>
          <a:bodyPr/>
          <a:lstStyle/>
          <a:p>
            <a:r>
              <a:rPr lang="zh-CN" altLang="en-US" sz="2400" dirty="0" smtClean="0"/>
              <a:t>1.1.2信息科技为大数据时代提供技术支撑</a:t>
            </a:r>
          </a:p>
        </p:txBody>
      </p:sp>
      <p:pic>
        <p:nvPicPr>
          <p:cNvPr id="9219" name="Picture 4" descr="图片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97050"/>
            <a:ext cx="6627813"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 Box 5"/>
          <p:cNvSpPr txBox="1">
            <a:spLocks noChangeArrowheads="1"/>
          </p:cNvSpPr>
          <p:nvPr/>
        </p:nvSpPr>
        <p:spPr bwMode="auto">
          <a:xfrm>
            <a:off x="3033713" y="6188075"/>
            <a:ext cx="38242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图1-</a:t>
            </a:r>
            <a:r>
              <a:rPr lang="en-US" altLang="zh-CN"/>
              <a:t>4 </a:t>
            </a:r>
            <a:r>
              <a:rPr lang="zh-CN" altLang="en-US"/>
              <a:t>网络带宽随时间变化情况</a:t>
            </a:r>
          </a:p>
        </p:txBody>
      </p:sp>
      <p:sp>
        <p:nvSpPr>
          <p:cNvPr id="9221" name="Rectangle 6"/>
          <p:cNvSpPr>
            <a:spLocks noChangeArrowheads="1"/>
          </p:cNvSpPr>
          <p:nvPr/>
        </p:nvSpPr>
        <p:spPr bwMode="auto">
          <a:xfrm>
            <a:off x="381000" y="1143000"/>
            <a:ext cx="227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a:t>3. </a:t>
            </a:r>
            <a:r>
              <a:rPr lang="zh-CN" altLang="en-US" b="1"/>
              <a:t>网络带宽不断增加</a:t>
            </a:r>
          </a:p>
        </p:txBody>
      </p:sp>
    </p:spTree>
    <p:extLst>
      <p:ext uri="{BB962C8B-B14F-4D97-AF65-F5344CB8AC3E}">
        <p14:creationId xmlns:p14="http://schemas.microsoft.com/office/powerpoint/2010/main" val="2701742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20982"/>
            <a:ext cx="8001000" cy="914400"/>
          </a:xfrm>
          <a:ln/>
        </p:spPr>
        <p:txBody>
          <a:bodyPr/>
          <a:lstStyle/>
          <a:p>
            <a:r>
              <a:rPr lang="zh-CN" altLang="en-US" sz="2400" dirty="0" smtClean="0"/>
              <a:t>1.1.3数据产生方式的变革促成大数据时代的来临</a:t>
            </a:r>
          </a:p>
        </p:txBody>
      </p:sp>
      <p:pic>
        <p:nvPicPr>
          <p:cNvPr id="10243" name="Picture 4" descr="图片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43000"/>
            <a:ext cx="667702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5"/>
          <p:cNvSpPr txBox="1">
            <a:spLocks noChangeArrowheads="1"/>
          </p:cNvSpPr>
          <p:nvPr/>
        </p:nvSpPr>
        <p:spPr bwMode="auto">
          <a:xfrm>
            <a:off x="2936875" y="6019800"/>
            <a:ext cx="3463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图1-</a:t>
            </a:r>
            <a:r>
              <a:rPr lang="en-US" altLang="zh-CN"/>
              <a:t>5 </a:t>
            </a:r>
            <a:r>
              <a:rPr lang="zh-CN" altLang="en-US"/>
              <a:t>数据产生方式的变革</a:t>
            </a:r>
          </a:p>
        </p:txBody>
      </p:sp>
    </p:spTree>
    <p:extLst>
      <p:ext uri="{BB962C8B-B14F-4D97-AF65-F5344CB8AC3E}">
        <p14:creationId xmlns:p14="http://schemas.microsoft.com/office/powerpoint/2010/main" val="209407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3032" y="71482"/>
            <a:ext cx="8001000" cy="914400"/>
          </a:xfrm>
          <a:ln/>
        </p:spPr>
        <p:txBody>
          <a:bodyPr/>
          <a:lstStyle/>
          <a:p>
            <a:r>
              <a:rPr lang="zh-CN" altLang="en-US" dirty="0" smtClean="0"/>
              <a:t>1.1.4 大数据的发展历程</a:t>
            </a:r>
          </a:p>
        </p:txBody>
      </p:sp>
      <p:sp>
        <p:nvSpPr>
          <p:cNvPr id="11267" name="Rectangle 3"/>
          <p:cNvSpPr>
            <a:spLocks noGrp="1" noChangeArrowheads="1"/>
          </p:cNvSpPr>
          <p:nvPr>
            <p:ph type="body" idx="4294967295"/>
          </p:nvPr>
        </p:nvSpPr>
        <p:spPr/>
        <p:txBody>
          <a:bodyPr/>
          <a:lstStyle/>
          <a:p>
            <a:pPr>
              <a:buFontTx/>
              <a:buNone/>
            </a:pPr>
            <a:endParaRPr lang="zh-CN" altLang="en-US" sz="2400" smtClean="0"/>
          </a:p>
          <a:p>
            <a:endParaRPr lang="zh-CN" altLang="en-US" sz="2400" smtClean="0"/>
          </a:p>
        </p:txBody>
      </p:sp>
      <p:graphicFrame>
        <p:nvGraphicFramePr>
          <p:cNvPr id="13317" name="Group 5"/>
          <p:cNvGraphicFramePr>
            <a:graphicFrameLocks noGrp="1"/>
          </p:cNvGraphicFramePr>
          <p:nvPr/>
        </p:nvGraphicFramePr>
        <p:xfrm>
          <a:off x="838200" y="1854200"/>
          <a:ext cx="7848600" cy="3937045"/>
        </p:xfrm>
        <a:graphic>
          <a:graphicData uri="http://schemas.openxmlformats.org/drawingml/2006/table">
            <a:tbl>
              <a:tblPr/>
              <a:tblGrid>
                <a:gridCol w="160655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4718050">
                  <a:extLst>
                    <a:ext uri="{9D8B030D-6E8A-4147-A177-3AD203B41FA5}">
                      <a16:colId xmlns:a16="http://schemas.microsoft.com/office/drawing/2014/main" val="20002"/>
                    </a:ext>
                  </a:extLst>
                </a:gridCol>
              </a:tblGrid>
              <a:tr h="365701">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rgbClr val="FFFFFF"/>
                          </a:solidFill>
                          <a:effectLst/>
                          <a:latin typeface="Calibri" pitchFamily="34" charset="0"/>
                          <a:ea typeface="宋体" pitchFamily="2" charset="-122"/>
                        </a:rPr>
                        <a:t>阶段</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时间</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内容</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119043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第一阶段：萌芽期</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上世纪90年代至本世纪初</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随着数据挖掘理论和数据库技术的逐步成熟，一批商业智能工具和知识管理技术开始被应用，如数据仓库、专家系统、知识管理系统等。</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7396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第二阶段：成熟期</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本世纪前十年</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Calibri" pitchFamily="34" charset="0"/>
                          <a:ea typeface="宋体" pitchFamily="2" charset="-122"/>
                        </a:rPr>
                        <a:t>Web2.0应用迅猛发展，非结构化数据大量产生，传统处理方法难以应对，带动了大数据技术的快速突破，大数据解决方案逐渐走向成熟，形成了并行计算与分布式系统两大核心技术，谷歌的GF</a:t>
                      </a:r>
                      <a:r>
                        <a:rPr kumimoji="0" lang="en-US" altLang="zh-CN" sz="1800" b="0" i="0" u="none" strike="noStrike" cap="none" normalizeH="0" baseline="0" dirty="0" smtClean="0">
                          <a:ln>
                            <a:noFill/>
                          </a:ln>
                          <a:solidFill>
                            <a:srgbClr val="000000"/>
                          </a:solidFill>
                          <a:effectLst/>
                          <a:latin typeface="Calibri" pitchFamily="34" charset="0"/>
                          <a:ea typeface="宋体" pitchFamily="2" charset="-122"/>
                        </a:rPr>
                        <a:t>S</a:t>
                      </a:r>
                      <a:r>
                        <a:rPr kumimoji="0" lang="zh-CN" altLang="en-US" sz="1800" b="0" i="0" u="none" strike="noStrike" cap="none" normalizeH="0" baseline="0" dirty="0" smtClean="0">
                          <a:ln>
                            <a:noFill/>
                          </a:ln>
                          <a:solidFill>
                            <a:srgbClr val="000000"/>
                          </a:solidFill>
                          <a:effectLst/>
                          <a:latin typeface="Calibri" pitchFamily="34" charset="0"/>
                          <a:ea typeface="宋体" pitchFamily="2" charset="-122"/>
                        </a:rPr>
                        <a:t>和MapReduce等大数据技术受到追捧，Hadoop平台开始大行其道</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64124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第三阶段：大规模应用期</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2010年以后</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大数据应用渗透各行各业，数据驱动决策，信息社会智能化程度大幅提高</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11290" name="Text Box 49"/>
          <p:cNvSpPr txBox="1">
            <a:spLocks noChangeArrowheads="1"/>
          </p:cNvSpPr>
          <p:nvPr/>
        </p:nvSpPr>
        <p:spPr bwMode="auto">
          <a:xfrm>
            <a:off x="2817813" y="1371600"/>
            <a:ext cx="3354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表1-2 大数据发展的三个阶段</a:t>
            </a:r>
          </a:p>
        </p:txBody>
      </p:sp>
    </p:spTree>
    <p:extLst>
      <p:ext uri="{BB962C8B-B14F-4D97-AF65-F5344CB8AC3E}">
        <p14:creationId xmlns:p14="http://schemas.microsoft.com/office/powerpoint/2010/main" val="2613359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152486"/>
            <a:ext cx="8001000" cy="914400"/>
          </a:xfrm>
          <a:ln/>
        </p:spPr>
        <p:txBody>
          <a:bodyPr/>
          <a:lstStyle/>
          <a:p>
            <a:r>
              <a:rPr lang="zh-CN" altLang="en-US" dirty="0" smtClean="0"/>
              <a:t>1.2大数据概念</a:t>
            </a:r>
          </a:p>
        </p:txBody>
      </p:sp>
      <p:pic>
        <p:nvPicPr>
          <p:cNvPr id="122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8800"/>
            <a:ext cx="6858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4415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114300"/>
            <a:ext cx="7886700" cy="1325563"/>
          </a:xfrm>
        </p:spPr>
        <p:txBody>
          <a:bodyPr/>
          <a:lstStyle/>
          <a:p>
            <a:r>
              <a:rPr lang="en-US" altLang="zh-CN" dirty="0" smtClean="0"/>
              <a:t>1.2.1	</a:t>
            </a:r>
            <a:r>
              <a:rPr lang="zh-CN" altLang="en-US" dirty="0" smtClean="0"/>
              <a:t>数据量大</a:t>
            </a:r>
          </a:p>
        </p:txBody>
      </p:sp>
      <p:sp>
        <p:nvSpPr>
          <p:cNvPr id="13315" name="Rectangle 6"/>
          <p:cNvSpPr>
            <a:spLocks noChangeArrowheads="1"/>
          </p:cNvSpPr>
          <p:nvPr/>
        </p:nvSpPr>
        <p:spPr bwMode="auto">
          <a:xfrm>
            <a:off x="381000" y="1295400"/>
            <a:ext cx="8229600" cy="1524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25850"/>
            <a:ext cx="37338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 Box 5"/>
          <p:cNvSpPr txBox="1">
            <a:spLocks noChangeArrowheads="1"/>
          </p:cNvSpPr>
          <p:nvPr/>
        </p:nvSpPr>
        <p:spPr bwMode="auto">
          <a:xfrm>
            <a:off x="762000" y="1506538"/>
            <a:ext cx="77724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rgbClr val="FF3300"/>
              </a:buClr>
              <a:buFont typeface="Wingdings" panose="05000000000000000000" pitchFamily="2" charset="2"/>
              <a:buChar char="n"/>
            </a:pPr>
            <a:r>
              <a:rPr lang="zh-CN" altLang="en-US" sz="1400">
                <a:latin typeface="微软雅黑" panose="020B0503020204020204" pitchFamily="34" charset="-122"/>
                <a:ea typeface="微软雅黑" panose="020B0503020204020204" pitchFamily="34" charset="-122"/>
              </a:rPr>
              <a:t>根据</a:t>
            </a:r>
            <a:r>
              <a:rPr lang="en-US" altLang="zh-CN" sz="1400">
                <a:latin typeface="微软雅黑" panose="020B0503020204020204" pitchFamily="34" charset="-122"/>
                <a:ea typeface="微软雅黑" panose="020B0503020204020204" pitchFamily="34" charset="-122"/>
              </a:rPr>
              <a:t>IDC</a:t>
            </a:r>
            <a:r>
              <a:rPr lang="zh-CN" altLang="en-US" sz="1400">
                <a:latin typeface="微软雅黑" panose="020B0503020204020204" pitchFamily="34" charset="-122"/>
                <a:ea typeface="微软雅黑" panose="020B0503020204020204" pitchFamily="34" charset="-122"/>
              </a:rPr>
              <a:t>作出的估测，数据一直都在以每年</a:t>
            </a:r>
            <a:r>
              <a:rPr lang="en-US" altLang="zh-CN" sz="1400">
                <a:latin typeface="微软雅黑" panose="020B0503020204020204" pitchFamily="34" charset="-122"/>
                <a:ea typeface="微软雅黑" panose="020B0503020204020204" pitchFamily="34" charset="-122"/>
              </a:rPr>
              <a:t>50%</a:t>
            </a:r>
            <a:r>
              <a:rPr lang="zh-CN" altLang="en-US" sz="1400">
                <a:latin typeface="微软雅黑" panose="020B0503020204020204" pitchFamily="34" charset="-122"/>
                <a:ea typeface="微软雅黑" panose="020B0503020204020204" pitchFamily="34" charset="-122"/>
              </a:rPr>
              <a:t>的速度增长，也就是说每两年就增长一倍（大数据摩尔定律）</a:t>
            </a:r>
          </a:p>
          <a:p>
            <a:pPr eaLnBrk="1" hangingPunct="1">
              <a:buClr>
                <a:srgbClr val="FF3300"/>
              </a:buClr>
              <a:buFont typeface="Wingdings" panose="05000000000000000000" pitchFamily="2" charset="2"/>
              <a:buChar char="n"/>
            </a:pPr>
            <a:r>
              <a:rPr lang="zh-CN" altLang="en-US" sz="1400">
                <a:latin typeface="微软雅黑" panose="020B0503020204020204" pitchFamily="34" charset="-122"/>
                <a:ea typeface="微软雅黑" panose="020B0503020204020204" pitchFamily="34" charset="-122"/>
              </a:rPr>
              <a:t>人类在最近两年产生的数据量相当于之前产生的全部数据量</a:t>
            </a:r>
          </a:p>
          <a:p>
            <a:pPr eaLnBrk="1" hangingPunct="1">
              <a:buClr>
                <a:srgbClr val="FF3300"/>
              </a:buClr>
              <a:buFont typeface="Wingdings" panose="05000000000000000000" pitchFamily="2" charset="2"/>
              <a:buChar char="n"/>
            </a:pPr>
            <a:r>
              <a:rPr lang="zh-CN" altLang="en-US" sz="1400">
                <a:latin typeface="微软雅黑" panose="020B0503020204020204" pitchFamily="34" charset="-122"/>
                <a:ea typeface="微软雅黑" panose="020B0503020204020204" pitchFamily="34" charset="-122"/>
              </a:rPr>
              <a:t>预计到</a:t>
            </a:r>
            <a:r>
              <a:rPr lang="en-US" altLang="zh-CN" sz="1400">
                <a:latin typeface="微软雅黑" panose="020B0503020204020204" pitchFamily="34" charset="-122"/>
                <a:ea typeface="微软雅黑" panose="020B0503020204020204" pitchFamily="34" charset="-122"/>
              </a:rPr>
              <a:t>2020</a:t>
            </a:r>
            <a:r>
              <a:rPr lang="zh-CN" altLang="en-US" sz="1400">
                <a:latin typeface="微软雅黑" panose="020B0503020204020204" pitchFamily="34" charset="-122"/>
                <a:ea typeface="微软雅黑" panose="020B0503020204020204" pitchFamily="34" charset="-122"/>
              </a:rPr>
              <a:t>年，全球将总共拥有</a:t>
            </a:r>
            <a:r>
              <a:rPr lang="en-US" altLang="zh-CN" sz="1400">
                <a:latin typeface="微软雅黑" panose="020B0503020204020204" pitchFamily="34" charset="-122"/>
                <a:ea typeface="微软雅黑" panose="020B0503020204020204" pitchFamily="34" charset="-122"/>
              </a:rPr>
              <a:t>35ZB</a:t>
            </a:r>
            <a:r>
              <a:rPr lang="zh-CN" altLang="en-US" sz="1400">
                <a:latin typeface="微软雅黑" panose="020B0503020204020204" pitchFamily="34" charset="-122"/>
                <a:ea typeface="微软雅黑" panose="020B0503020204020204" pitchFamily="34" charset="-122"/>
              </a:rPr>
              <a:t>的数据量，相较于</a:t>
            </a:r>
            <a:r>
              <a:rPr lang="en-US" altLang="zh-CN" sz="1400">
                <a:latin typeface="微软雅黑" panose="020B0503020204020204" pitchFamily="34" charset="-122"/>
                <a:ea typeface="微软雅黑" panose="020B0503020204020204" pitchFamily="34" charset="-122"/>
              </a:rPr>
              <a:t>2010</a:t>
            </a:r>
            <a:r>
              <a:rPr lang="zh-CN" altLang="en-US" sz="1400">
                <a:latin typeface="微软雅黑" panose="020B0503020204020204" pitchFamily="34" charset="-122"/>
                <a:ea typeface="微软雅黑" panose="020B0503020204020204" pitchFamily="34" charset="-122"/>
              </a:rPr>
              <a:t>年，数据量将增长近</a:t>
            </a:r>
            <a:r>
              <a:rPr lang="en-US" altLang="zh-CN" sz="1400">
                <a:latin typeface="微软雅黑" panose="020B0503020204020204" pitchFamily="34" charset="-122"/>
                <a:ea typeface="微软雅黑" panose="020B0503020204020204" pitchFamily="34" charset="-122"/>
              </a:rPr>
              <a:t>30</a:t>
            </a:r>
            <a:r>
              <a:rPr lang="zh-CN" altLang="en-US" sz="1400">
                <a:latin typeface="微软雅黑" panose="020B0503020204020204" pitchFamily="34" charset="-122"/>
                <a:ea typeface="微软雅黑" panose="020B0503020204020204" pitchFamily="34" charset="-122"/>
              </a:rPr>
              <a:t>倍</a:t>
            </a:r>
          </a:p>
        </p:txBody>
      </p:sp>
      <p:pic>
        <p:nvPicPr>
          <p:cNvPr id="133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409950"/>
            <a:ext cx="42672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92364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6450" y="-45244"/>
            <a:ext cx="7886700" cy="1325563"/>
          </a:xfrm>
        </p:spPr>
        <p:txBody>
          <a:bodyPr/>
          <a:lstStyle/>
          <a:p>
            <a:r>
              <a:rPr lang="en-US" altLang="zh-CN" dirty="0" smtClean="0"/>
              <a:t>1.2.2 </a:t>
            </a:r>
            <a:r>
              <a:rPr lang="zh-CN" altLang="en-US" dirty="0" smtClean="0"/>
              <a:t>数据类型繁多</a:t>
            </a:r>
          </a:p>
        </p:txBody>
      </p:sp>
      <p:sp>
        <p:nvSpPr>
          <p:cNvPr id="14339" name="Rectangle 5"/>
          <p:cNvSpPr>
            <a:spLocks noChangeArrowheads="1"/>
          </p:cNvSpPr>
          <p:nvPr/>
        </p:nvSpPr>
        <p:spPr bwMode="auto">
          <a:xfrm>
            <a:off x="4724400" y="1752600"/>
            <a:ext cx="685800" cy="1981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a:p>
        </p:txBody>
      </p:sp>
      <p:sp>
        <p:nvSpPr>
          <p:cNvPr id="14340" name="Rectangle 3"/>
          <p:cNvSpPr>
            <a:spLocks noChangeArrowheads="1"/>
          </p:cNvSpPr>
          <p:nvPr/>
        </p:nvSpPr>
        <p:spPr bwMode="auto">
          <a:xfrm>
            <a:off x="381000" y="1295400"/>
            <a:ext cx="4724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FF3300"/>
              </a:buClr>
              <a:buFont typeface="Wingdings" panose="05000000000000000000" pitchFamily="2" charset="2"/>
              <a:buChar char="n"/>
            </a:pPr>
            <a:r>
              <a:rPr lang="zh-CN" altLang="en-US"/>
              <a:t>大数据是由结构化和非结构化数据组成的</a:t>
            </a:r>
          </a:p>
          <a:p>
            <a:pPr lvl="1">
              <a:spcBef>
                <a:spcPct val="20000"/>
              </a:spcBef>
              <a:buFontTx/>
              <a:buChar char="–"/>
            </a:pPr>
            <a:r>
              <a:rPr lang="en-US" altLang="zh-CN"/>
              <a:t>10%</a:t>
            </a:r>
            <a:r>
              <a:rPr lang="zh-CN" altLang="en-US"/>
              <a:t>的结构化数据，存储在数据库中</a:t>
            </a:r>
          </a:p>
          <a:p>
            <a:pPr lvl="1">
              <a:spcBef>
                <a:spcPct val="20000"/>
              </a:spcBef>
              <a:buFontTx/>
              <a:buChar char="–"/>
            </a:pPr>
            <a:r>
              <a:rPr lang="en-US" altLang="zh-CN"/>
              <a:t>90%</a:t>
            </a:r>
            <a:r>
              <a:rPr lang="zh-CN" altLang="en-US"/>
              <a:t>的非结构化数据，它们与人类信息密切相关</a:t>
            </a:r>
          </a:p>
          <a:p>
            <a:pPr>
              <a:spcBef>
                <a:spcPct val="20000"/>
              </a:spcBef>
              <a:buFontTx/>
              <a:buChar char="•"/>
            </a:pPr>
            <a:endParaRPr lang="zh-CN" altLang="en-US"/>
          </a:p>
        </p:txBody>
      </p:sp>
      <p:pic>
        <p:nvPicPr>
          <p:cNvPr id="1434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590800"/>
            <a:ext cx="411480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5"/>
          <p:cNvSpPr txBox="1">
            <a:spLocks noChangeArrowheads="1"/>
          </p:cNvSpPr>
          <p:nvPr/>
        </p:nvSpPr>
        <p:spPr bwMode="auto">
          <a:xfrm>
            <a:off x="5486400" y="1295400"/>
            <a:ext cx="281305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Clr>
                <a:srgbClr val="FF3300"/>
              </a:buClr>
              <a:buFont typeface="Wingdings" panose="05000000000000000000" pitchFamily="2" charset="2"/>
              <a:buChar char="p"/>
            </a:pPr>
            <a:r>
              <a:rPr lang="zh-CN" altLang="en-US"/>
              <a:t>科学研究</a:t>
            </a:r>
          </a:p>
          <a:p>
            <a:pPr lvl="1" eaLnBrk="1" hangingPunct="1"/>
            <a:r>
              <a:rPr lang="en-US" altLang="zh-CN"/>
              <a:t>–</a:t>
            </a:r>
            <a:r>
              <a:rPr lang="zh-CN" altLang="en-US"/>
              <a:t>基因组</a:t>
            </a:r>
          </a:p>
          <a:p>
            <a:pPr lvl="1" eaLnBrk="1" hangingPunct="1"/>
            <a:r>
              <a:rPr lang="en-US" altLang="zh-CN"/>
              <a:t>–LHC </a:t>
            </a:r>
            <a:r>
              <a:rPr lang="zh-CN" altLang="en-US"/>
              <a:t>加速器</a:t>
            </a:r>
          </a:p>
          <a:p>
            <a:pPr lvl="1" eaLnBrk="1" hangingPunct="1"/>
            <a:r>
              <a:rPr lang="en-US" altLang="zh-CN"/>
              <a:t>–</a:t>
            </a:r>
            <a:r>
              <a:rPr lang="zh-CN" altLang="en-US"/>
              <a:t>地球与空间探测</a:t>
            </a:r>
          </a:p>
          <a:p>
            <a:pPr eaLnBrk="1" hangingPunct="1">
              <a:buClr>
                <a:srgbClr val="FF3300"/>
              </a:buClr>
              <a:buFont typeface="Wingdings" panose="05000000000000000000" pitchFamily="2" charset="2"/>
              <a:buChar char="p"/>
            </a:pPr>
            <a:r>
              <a:rPr lang="zh-CN" altLang="en-US"/>
              <a:t>企业应用</a:t>
            </a:r>
          </a:p>
          <a:p>
            <a:pPr lvl="1" eaLnBrk="1" hangingPunct="1"/>
            <a:r>
              <a:rPr lang="en-US" altLang="zh-CN"/>
              <a:t>–Email</a:t>
            </a:r>
            <a:r>
              <a:rPr lang="zh-CN" altLang="en-US"/>
              <a:t>、文档、文件</a:t>
            </a:r>
          </a:p>
          <a:p>
            <a:pPr lvl="1" eaLnBrk="1" hangingPunct="1"/>
            <a:r>
              <a:rPr lang="en-US" altLang="zh-CN"/>
              <a:t>–</a:t>
            </a:r>
            <a:r>
              <a:rPr lang="zh-CN" altLang="en-US"/>
              <a:t>应用日志</a:t>
            </a:r>
          </a:p>
          <a:p>
            <a:pPr lvl="1" eaLnBrk="1" hangingPunct="1"/>
            <a:r>
              <a:rPr lang="en-US" altLang="zh-CN"/>
              <a:t>–</a:t>
            </a:r>
            <a:r>
              <a:rPr lang="zh-CN" altLang="en-US"/>
              <a:t>交易记录</a:t>
            </a:r>
          </a:p>
          <a:p>
            <a:pPr eaLnBrk="1" hangingPunct="1">
              <a:buClr>
                <a:srgbClr val="FF3300"/>
              </a:buClr>
              <a:buFont typeface="Wingdings" panose="05000000000000000000" pitchFamily="2" charset="2"/>
              <a:buChar char="p"/>
            </a:pPr>
            <a:r>
              <a:rPr lang="en-US" altLang="zh-CN"/>
              <a:t>Web 1.0</a:t>
            </a:r>
            <a:r>
              <a:rPr lang="zh-CN" altLang="en-US"/>
              <a:t>数据</a:t>
            </a:r>
          </a:p>
          <a:p>
            <a:pPr lvl="1" eaLnBrk="1" hangingPunct="1"/>
            <a:r>
              <a:rPr lang="en-US" altLang="zh-CN"/>
              <a:t>–</a:t>
            </a:r>
            <a:r>
              <a:rPr lang="zh-CN" altLang="en-US"/>
              <a:t>文本</a:t>
            </a:r>
          </a:p>
          <a:p>
            <a:pPr lvl="1" eaLnBrk="1" hangingPunct="1"/>
            <a:r>
              <a:rPr lang="en-US" altLang="zh-CN"/>
              <a:t>–</a:t>
            </a:r>
            <a:r>
              <a:rPr lang="zh-CN" altLang="en-US"/>
              <a:t>图像</a:t>
            </a:r>
          </a:p>
          <a:p>
            <a:pPr lvl="1" eaLnBrk="1" hangingPunct="1"/>
            <a:r>
              <a:rPr lang="en-US" altLang="zh-CN"/>
              <a:t>–</a:t>
            </a:r>
            <a:r>
              <a:rPr lang="zh-CN" altLang="en-US"/>
              <a:t>视频</a:t>
            </a:r>
          </a:p>
          <a:p>
            <a:pPr eaLnBrk="1" hangingPunct="1">
              <a:buClr>
                <a:srgbClr val="FF3300"/>
              </a:buClr>
              <a:buFont typeface="Wingdings" panose="05000000000000000000" pitchFamily="2" charset="2"/>
              <a:buChar char="p"/>
            </a:pPr>
            <a:r>
              <a:rPr lang="en-US" altLang="zh-CN" b="1"/>
              <a:t>Web 2.0</a:t>
            </a:r>
            <a:r>
              <a:rPr lang="zh-CN" altLang="en-US"/>
              <a:t>数据</a:t>
            </a:r>
          </a:p>
          <a:p>
            <a:pPr lvl="1" eaLnBrk="1" hangingPunct="1"/>
            <a:r>
              <a:rPr lang="en-US" altLang="zh-CN"/>
              <a:t>–</a:t>
            </a:r>
            <a:r>
              <a:rPr lang="zh-CN" altLang="en-US"/>
              <a:t>查询日志</a:t>
            </a:r>
            <a:r>
              <a:rPr lang="en-US" altLang="zh-CN" b="1"/>
              <a:t>/</a:t>
            </a:r>
            <a:r>
              <a:rPr lang="zh-CN" altLang="en-US"/>
              <a:t>点击流</a:t>
            </a:r>
          </a:p>
          <a:p>
            <a:pPr lvl="1" eaLnBrk="1" hangingPunct="1"/>
            <a:r>
              <a:rPr lang="en-US" altLang="zh-CN"/>
              <a:t>–</a:t>
            </a:r>
            <a:r>
              <a:rPr lang="en-US" altLang="zh-CN" b="1"/>
              <a:t>Twitter/ Blog / SNS</a:t>
            </a:r>
            <a:endParaRPr lang="en-US" altLang="zh-CN"/>
          </a:p>
          <a:p>
            <a:pPr lvl="1" eaLnBrk="1" hangingPunct="1"/>
            <a:r>
              <a:rPr lang="en-US" altLang="zh-CN"/>
              <a:t>–</a:t>
            </a:r>
            <a:r>
              <a:rPr lang="en-US" altLang="zh-CN" b="1"/>
              <a:t>Wiki</a:t>
            </a:r>
            <a:endParaRPr lang="en-US" altLang="zh-CN"/>
          </a:p>
          <a:p>
            <a:pPr lvl="1" eaLnBrk="1" hangingPunct="1"/>
            <a:endParaRPr lang="zh-CN" altLang="en-US"/>
          </a:p>
        </p:txBody>
      </p:sp>
    </p:spTree>
    <p:extLst>
      <p:ext uri="{BB962C8B-B14F-4D97-AF65-F5344CB8AC3E}">
        <p14:creationId xmlns:p14="http://schemas.microsoft.com/office/powerpoint/2010/main" val="111049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106305"/>
            <a:ext cx="7886700" cy="1325563"/>
          </a:xfrm>
        </p:spPr>
        <p:txBody>
          <a:bodyPr/>
          <a:lstStyle/>
          <a:p>
            <a:r>
              <a:rPr lang="en-US" altLang="zh-CN" smtClean="0"/>
              <a:t>1.2.3	</a:t>
            </a:r>
            <a:r>
              <a:rPr lang="zh-CN" altLang="en-US" smtClean="0"/>
              <a:t>处理速度快</a:t>
            </a:r>
          </a:p>
        </p:txBody>
      </p:sp>
      <p:sp>
        <p:nvSpPr>
          <p:cNvPr id="15363" name="Rectangle 3"/>
          <p:cNvSpPr>
            <a:spLocks noChangeArrowheads="1"/>
          </p:cNvSpPr>
          <p:nvPr/>
        </p:nvSpPr>
        <p:spPr bwMode="auto">
          <a:xfrm>
            <a:off x="457200" y="1600200"/>
            <a:ext cx="8458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FF3300"/>
              </a:buClr>
              <a:buFont typeface="Wingdings" panose="05000000000000000000" pitchFamily="2" charset="2"/>
              <a:buChar char="p"/>
            </a:pPr>
            <a:r>
              <a:rPr lang="zh-CN" altLang="en-US"/>
              <a:t>从数据的生成到消耗，时间窗口非常小，可用于生成决策的时间非常少</a:t>
            </a:r>
          </a:p>
          <a:p>
            <a:pPr>
              <a:spcBef>
                <a:spcPct val="20000"/>
              </a:spcBef>
              <a:buClr>
                <a:srgbClr val="FF3300"/>
              </a:buClr>
              <a:buFont typeface="Wingdings" panose="05000000000000000000" pitchFamily="2" charset="2"/>
              <a:buChar char="p"/>
            </a:pPr>
            <a:r>
              <a:rPr lang="en-US" altLang="zh-CN"/>
              <a:t>1</a:t>
            </a:r>
            <a:r>
              <a:rPr lang="zh-CN" altLang="en-US"/>
              <a:t>秒定律：这一点也是和传统的数据挖掘技术有着本质的不同</a:t>
            </a:r>
          </a:p>
        </p:txBody>
      </p:sp>
      <p:pic>
        <p:nvPicPr>
          <p:cNvPr id="15364" name="Picture 7" descr="http://img.jrjimg.cn/2012/12/201212241242059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90800"/>
            <a:ext cx="43053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804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14300"/>
            <a:ext cx="7886700" cy="1325563"/>
          </a:xfrm>
        </p:spPr>
        <p:txBody>
          <a:bodyPr/>
          <a:lstStyle/>
          <a:p>
            <a:r>
              <a:rPr lang="en-US" altLang="zh-CN" smtClean="0"/>
              <a:t>1.2.4	</a:t>
            </a:r>
            <a:r>
              <a:rPr lang="zh-CN" altLang="en-US" smtClean="0"/>
              <a:t>价值密度低</a:t>
            </a:r>
          </a:p>
        </p:txBody>
      </p:sp>
      <p:sp>
        <p:nvSpPr>
          <p:cNvPr id="16387" name="Rectangle 3"/>
          <p:cNvSpPr>
            <a:spLocks noChangeArrowheads="1"/>
          </p:cNvSpPr>
          <p:nvPr/>
        </p:nvSpPr>
        <p:spPr bwMode="auto">
          <a:xfrm>
            <a:off x="381000" y="1143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FF3300"/>
              </a:buClr>
              <a:buFontTx/>
              <a:buNone/>
            </a:pPr>
            <a:r>
              <a:rPr lang="en-US" altLang="zh-CN"/>
              <a:t>	</a:t>
            </a:r>
            <a:r>
              <a:rPr lang="zh-CN" altLang="en-US" b="1"/>
              <a:t>价值密度低，商业价值高</a:t>
            </a:r>
            <a:endParaRPr lang="en-US" altLang="zh-CN" b="1"/>
          </a:p>
          <a:p>
            <a:pPr>
              <a:spcBef>
                <a:spcPct val="20000"/>
              </a:spcBef>
              <a:buClr>
                <a:srgbClr val="FF3300"/>
              </a:buClr>
              <a:buFontTx/>
              <a:buNone/>
            </a:pPr>
            <a:r>
              <a:rPr lang="en-US" altLang="zh-CN"/>
              <a:t>	</a:t>
            </a:r>
            <a:r>
              <a:rPr lang="zh-CN" altLang="en-US"/>
              <a:t>以视频为例，连续不间断监控过程中，可能有用的数据仅仅有一两秒，但是具有很高的商业价值</a:t>
            </a:r>
          </a:p>
        </p:txBody>
      </p:sp>
      <p:pic>
        <p:nvPicPr>
          <p:cNvPr id="16388" name="Picture 7" descr="C:\Users\lzy\Documents\Tencent Files\70004972\FileRecv\MobileFile\IMG_20150925_12214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209800"/>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8" descr="C:\Users\lzy\Documents\Tencent Files\70004972\FileRecv\MobileFile\IMG_20150925_1222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209800"/>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9" descr="C:\Users\lzy\Documents\Tencent Files\70004972\FileRecv\MobileFile\IMG_20150925_14372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4191000"/>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10" descr="C:\Users\lzy\Documents\Tencent Files\70004972\FileRecv\MobileFile\IMG_20150925_14342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4191000"/>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Box 10"/>
          <p:cNvSpPr txBox="1">
            <a:spLocks noChangeArrowheads="1"/>
          </p:cNvSpPr>
          <p:nvPr/>
        </p:nvSpPr>
        <p:spPr bwMode="auto">
          <a:xfrm>
            <a:off x="7239000" y="5410200"/>
            <a:ext cx="1184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FF0000"/>
                </a:solidFill>
              </a:rPr>
              <a:t>继续装</a:t>
            </a:r>
            <a:r>
              <a:rPr lang="en-US" altLang="zh-CN">
                <a:solidFill>
                  <a:srgbClr val="FF0000"/>
                </a:solidFill>
              </a:rPr>
              <a:t>ing</a:t>
            </a:r>
            <a:endParaRPr lang="zh-CN" altLang="en-US">
              <a:solidFill>
                <a:srgbClr val="FF0000"/>
              </a:solidFill>
            </a:endParaRPr>
          </a:p>
        </p:txBody>
      </p:sp>
    </p:spTree>
    <p:extLst>
      <p:ext uri="{BB962C8B-B14F-4D97-AF65-F5344CB8AC3E}">
        <p14:creationId xmlns:p14="http://schemas.microsoft.com/office/powerpoint/2010/main" val="20538651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30956" y="58737"/>
            <a:ext cx="8001000" cy="914400"/>
          </a:xfrm>
          <a:ln/>
        </p:spPr>
        <p:txBody>
          <a:bodyPr/>
          <a:lstStyle/>
          <a:p>
            <a:r>
              <a:rPr lang="en-US" altLang="zh-CN" dirty="0" smtClean="0"/>
              <a:t>1.</a:t>
            </a:r>
            <a:r>
              <a:rPr lang="zh-CN" altLang="en-US" dirty="0" smtClean="0"/>
              <a:t>3大数据的影响</a:t>
            </a:r>
          </a:p>
        </p:txBody>
      </p:sp>
      <p:sp>
        <p:nvSpPr>
          <p:cNvPr id="3" name="Rectangle 3"/>
          <p:cNvSpPr txBox="1">
            <a:spLocks noChangeArrowheads="1"/>
          </p:cNvSpPr>
          <p:nvPr/>
        </p:nvSpPr>
        <p:spPr>
          <a:xfrm>
            <a:off x="457200" y="1295400"/>
            <a:ext cx="8229600" cy="838200"/>
          </a:xfrm>
          <a:prstGeom prst="rect">
            <a:avLst/>
          </a:prstGeom>
        </p:spPr>
        <p:txBody>
          <a:bodyPr/>
          <a:lstStyle/>
          <a:p>
            <a:pPr marL="342900" indent="-342900" eaLnBrk="0" hangingPunct="0">
              <a:lnSpc>
                <a:spcPct val="90000"/>
              </a:lnSpc>
              <a:spcBef>
                <a:spcPct val="20000"/>
              </a:spcBef>
              <a:buClr>
                <a:srgbClr val="FF3300"/>
              </a:buClr>
              <a:buFontTx/>
              <a:buNone/>
              <a:defRPr/>
            </a:pPr>
            <a:r>
              <a:rPr lang="en-US" altLang="zh-CN" kern="0">
                <a:latin typeface="+mn-lt"/>
                <a:ea typeface="+mn-ea"/>
              </a:rPr>
              <a:t>	</a:t>
            </a:r>
            <a:r>
              <a:rPr lang="zh-CN" altLang="en-US" kern="0">
                <a:latin typeface="+mn-lt"/>
                <a:ea typeface="+mn-ea"/>
              </a:rPr>
              <a:t>图灵奖获得者、著名数据库专家</a:t>
            </a:r>
            <a:r>
              <a:rPr lang="en-US" altLang="zh-CN" kern="0">
                <a:latin typeface="+mn-lt"/>
                <a:ea typeface="+mn-ea"/>
              </a:rPr>
              <a:t>Jim Gray </a:t>
            </a:r>
            <a:r>
              <a:rPr lang="zh-CN" altLang="en-US" kern="0">
                <a:latin typeface="+mn-lt"/>
                <a:ea typeface="+mn-ea"/>
              </a:rPr>
              <a:t>博士观察并总结人类自古以来，在科学研究上，先后历经了实验、理论、计算和数据四种范式</a:t>
            </a:r>
          </a:p>
        </p:txBody>
      </p:sp>
      <p:pic>
        <p:nvPicPr>
          <p:cNvPr id="17412" name="Picture 9" descr="http://dl.zhishi.sina.com.cn/upload/01/68/87/1236016887.19128608.JPG"/>
          <p:cNvPicPr>
            <a:picLocks noChangeAspect="1" noChangeArrowheads="1"/>
          </p:cNvPicPr>
          <p:nvPr/>
        </p:nvPicPr>
        <p:blipFill>
          <a:blip r:embed="rId3">
            <a:extLst>
              <a:ext uri="{28A0092B-C50C-407E-A947-70E740481C1C}">
                <a14:useLocalDpi xmlns:a14="http://schemas.microsoft.com/office/drawing/2010/main" val="0"/>
              </a:ext>
            </a:extLst>
          </a:blip>
          <a:srcRect r="37456" b="11111"/>
          <a:stretch>
            <a:fillRect/>
          </a:stretch>
        </p:blipFill>
        <p:spPr bwMode="auto">
          <a:xfrm>
            <a:off x="2057400" y="2819400"/>
            <a:ext cx="2032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1" descr="http://imgk.zol.com.cn/techbbs/3055/a305403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667000"/>
            <a:ext cx="2438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5" descr="http://www.hinews.cn/pic/0/14/54/25/14542582_37173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276600"/>
            <a:ext cx="138271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9" descr="http://photocdn.sohu.com/20130521/Img37654966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0" y="2057400"/>
            <a:ext cx="1738313"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p:nvCxnSpPr>
        <p:spPr>
          <a:xfrm>
            <a:off x="990600" y="6019800"/>
            <a:ext cx="7543800" cy="158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rot="5400000" flipH="1" flipV="1">
            <a:off x="1003300" y="5797550"/>
            <a:ext cx="438150" cy="6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p:cNvCxnSpPr/>
          <p:nvPr/>
        </p:nvCxnSpPr>
        <p:spPr>
          <a:xfrm rot="5400000" flipH="1" flipV="1">
            <a:off x="2476501" y="5524500"/>
            <a:ext cx="9906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rot="5400000" flipH="1" flipV="1">
            <a:off x="4572001" y="5105400"/>
            <a:ext cx="18288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rot="5400000" flipH="1" flipV="1">
            <a:off x="6667501" y="4760912"/>
            <a:ext cx="2514600" cy="3175"/>
          </a:xfrm>
          <a:prstGeom prst="line">
            <a:avLst/>
          </a:prstGeom>
        </p:spPr>
        <p:style>
          <a:lnRef idx="2">
            <a:schemeClr val="accent1"/>
          </a:lnRef>
          <a:fillRef idx="0">
            <a:schemeClr val="accent1"/>
          </a:fillRef>
          <a:effectRef idx="1">
            <a:schemeClr val="accent1"/>
          </a:effectRef>
          <a:fontRef idx="minor">
            <a:schemeClr val="tx1"/>
          </a:fontRef>
        </p:style>
      </p:cxnSp>
      <p:sp>
        <p:nvSpPr>
          <p:cNvPr id="17421" name="TextBox 21"/>
          <p:cNvSpPr txBox="1">
            <a:spLocks noChangeArrowheads="1"/>
          </p:cNvSpPr>
          <p:nvPr/>
        </p:nvSpPr>
        <p:spPr bwMode="auto">
          <a:xfrm>
            <a:off x="877888" y="601980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实验</a:t>
            </a:r>
          </a:p>
        </p:txBody>
      </p:sp>
      <p:sp>
        <p:nvSpPr>
          <p:cNvPr id="17422" name="TextBox 22"/>
          <p:cNvSpPr txBox="1">
            <a:spLocks noChangeArrowheads="1"/>
          </p:cNvSpPr>
          <p:nvPr/>
        </p:nvSpPr>
        <p:spPr bwMode="auto">
          <a:xfrm>
            <a:off x="2706688" y="601980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理论</a:t>
            </a:r>
          </a:p>
        </p:txBody>
      </p:sp>
      <p:sp>
        <p:nvSpPr>
          <p:cNvPr id="17423" name="TextBox 23"/>
          <p:cNvSpPr txBox="1">
            <a:spLocks noChangeArrowheads="1"/>
          </p:cNvSpPr>
          <p:nvPr/>
        </p:nvSpPr>
        <p:spPr bwMode="auto">
          <a:xfrm>
            <a:off x="5181600" y="6019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计算</a:t>
            </a:r>
          </a:p>
        </p:txBody>
      </p:sp>
      <p:sp>
        <p:nvSpPr>
          <p:cNvPr id="17424" name="TextBox 24"/>
          <p:cNvSpPr txBox="1">
            <a:spLocks noChangeArrowheads="1"/>
          </p:cNvSpPr>
          <p:nvPr/>
        </p:nvSpPr>
        <p:spPr bwMode="auto">
          <a:xfrm>
            <a:off x="7620000" y="6019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数据</a:t>
            </a:r>
          </a:p>
        </p:txBody>
      </p:sp>
    </p:spTree>
    <p:extLst>
      <p:ext uri="{BB962C8B-B14F-4D97-AF65-F5344CB8AC3E}">
        <p14:creationId xmlns:p14="http://schemas.microsoft.com/office/powerpoint/2010/main" val="15100240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76288"/>
            <a:ext cx="8001000" cy="914400"/>
          </a:xfrm>
          <a:ln/>
        </p:spPr>
        <p:txBody>
          <a:bodyPr/>
          <a:lstStyle/>
          <a:p>
            <a:r>
              <a:rPr lang="en-US" altLang="zh-CN" dirty="0" smtClean="0"/>
              <a:t>1.</a:t>
            </a:r>
            <a:r>
              <a:rPr lang="zh-CN" altLang="en-US" dirty="0" smtClean="0"/>
              <a:t>3大数据的影响</a:t>
            </a:r>
          </a:p>
        </p:txBody>
      </p:sp>
      <p:sp>
        <p:nvSpPr>
          <p:cNvPr id="18435" name="Rectangle 3"/>
          <p:cNvSpPr>
            <a:spLocks noGrp="1" noChangeArrowheads="1"/>
          </p:cNvSpPr>
          <p:nvPr>
            <p:ph type="body" idx="4294967295"/>
          </p:nvPr>
        </p:nvSpPr>
        <p:spPr>
          <a:xfrm>
            <a:off x="381000" y="1600200"/>
            <a:ext cx="8458200" cy="4527550"/>
          </a:xfrm>
        </p:spPr>
        <p:txBody>
          <a:bodyPr/>
          <a:lstStyle/>
          <a:p>
            <a:r>
              <a:rPr lang="zh-CN" altLang="en-US" sz="2000" smtClean="0"/>
              <a:t>在思维方式方面，大数据完全颠覆了传统的思维方式：</a:t>
            </a:r>
            <a:endParaRPr lang="en-US" altLang="zh-CN" sz="2000" smtClean="0"/>
          </a:p>
          <a:p>
            <a:pPr lvl="1"/>
            <a:r>
              <a:rPr lang="zh-CN" altLang="en-US" sz="2000" smtClean="0"/>
              <a:t>全样而非抽样</a:t>
            </a:r>
            <a:endParaRPr lang="en-US" altLang="zh-CN" sz="2000" smtClean="0"/>
          </a:p>
          <a:p>
            <a:pPr lvl="1"/>
            <a:r>
              <a:rPr lang="zh-CN" altLang="en-US" sz="2000" smtClean="0"/>
              <a:t>效率而非精确</a:t>
            </a:r>
            <a:endParaRPr lang="en-US" altLang="zh-CN" sz="2000" smtClean="0"/>
          </a:p>
          <a:p>
            <a:pPr lvl="1"/>
            <a:r>
              <a:rPr lang="zh-CN" altLang="en-US" sz="2000" smtClean="0"/>
              <a:t>相关而非因果</a:t>
            </a:r>
          </a:p>
        </p:txBody>
      </p:sp>
      <p:pic>
        <p:nvPicPr>
          <p:cNvPr id="18436" name="Picture 5" descr="Img3695115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438400"/>
            <a:ext cx="3048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52234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2"/>
          <p:cNvSpPr>
            <a:spLocks noGrp="1"/>
          </p:cNvSpPr>
          <p:nvPr>
            <p:ph type="title"/>
          </p:nvPr>
        </p:nvSpPr>
        <p:spPr>
          <a:ln/>
        </p:spPr>
        <p:txBody>
          <a:bodyPr/>
          <a:lstStyle/>
          <a:p>
            <a:r>
              <a:rPr lang="zh-CN" altLang="zh-CN" smtClean="0"/>
              <a:t>提纲</a:t>
            </a:r>
          </a:p>
        </p:txBody>
      </p:sp>
      <p:sp>
        <p:nvSpPr>
          <p:cNvPr id="1028" name="Text Box 6"/>
          <p:cNvSpPr txBox="1">
            <a:spLocks noChangeArrowheads="1"/>
          </p:cNvSpPr>
          <p:nvPr/>
        </p:nvSpPr>
        <p:spPr bwMode="auto">
          <a:xfrm>
            <a:off x="3276634" y="1780173"/>
            <a:ext cx="8153186"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zh-CN" altLang="en-US" sz="3200" dirty="0">
                <a:latin typeface="华文新魏" panose="02010800040101010101" pitchFamily="2" charset="-122"/>
                <a:ea typeface="华文新魏" panose="02010800040101010101" pitchFamily="2" charset="-122"/>
              </a:rPr>
              <a:t>1.1 大数据时代</a:t>
            </a:r>
          </a:p>
          <a:p>
            <a:pPr eaLnBrk="1" hangingPunct="1">
              <a:buFont typeface="Wingdings" panose="05000000000000000000" pitchFamily="2" charset="2"/>
              <a:buChar char="Ø"/>
            </a:pPr>
            <a:r>
              <a:rPr lang="zh-CN" altLang="en-US" sz="3200" dirty="0">
                <a:latin typeface="华文新魏" panose="02010800040101010101" pitchFamily="2" charset="-122"/>
                <a:ea typeface="华文新魏" panose="02010800040101010101" pitchFamily="2" charset="-122"/>
              </a:rPr>
              <a:t>1.2 大数据概念</a:t>
            </a:r>
          </a:p>
          <a:p>
            <a:pPr eaLnBrk="1" hangingPunct="1">
              <a:buFont typeface="Wingdings" panose="05000000000000000000" pitchFamily="2" charset="2"/>
              <a:buChar char="Ø"/>
            </a:pPr>
            <a:r>
              <a:rPr lang="zh-CN" altLang="en-US" sz="3200" dirty="0">
                <a:latin typeface="华文新魏" panose="02010800040101010101" pitchFamily="2" charset="-122"/>
                <a:ea typeface="华文新魏" panose="02010800040101010101" pitchFamily="2" charset="-122"/>
              </a:rPr>
              <a:t>1.3 大数据的</a:t>
            </a:r>
            <a:r>
              <a:rPr lang="zh-CN" altLang="en-US" sz="3200" dirty="0" smtClean="0">
                <a:latin typeface="华文新魏" panose="02010800040101010101" pitchFamily="2" charset="-122"/>
                <a:ea typeface="华文新魏" panose="02010800040101010101" pitchFamily="2" charset="-122"/>
              </a:rPr>
              <a:t>影响</a:t>
            </a:r>
            <a:endParaRPr lang="en-US" altLang="zh-CN" sz="3200" dirty="0" smtClean="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Char char="Ø"/>
            </a:pPr>
            <a:r>
              <a:rPr lang="en-US" altLang="zh-CN" sz="3200" dirty="0" smtClean="0">
                <a:latin typeface="华文新魏" panose="02010800040101010101" pitchFamily="2" charset="-122"/>
                <a:ea typeface="华文新魏" panose="02010800040101010101" pitchFamily="2" charset="-122"/>
              </a:rPr>
              <a:t>1.4 </a:t>
            </a:r>
            <a:r>
              <a:rPr lang="zh-CN" altLang="en-US" sz="3200" dirty="0" smtClean="0">
                <a:latin typeface="华文新魏" panose="02010800040101010101" pitchFamily="2" charset="-122"/>
                <a:ea typeface="华文新魏" panose="02010800040101010101" pitchFamily="2" charset="-122"/>
              </a:rPr>
              <a:t>大数据可以做什么</a:t>
            </a:r>
            <a:endParaRPr lang="zh-CN" altLang="en-US" sz="3200" dirty="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Char char="Ø"/>
            </a:pPr>
            <a:r>
              <a:rPr lang="zh-CN" altLang="en-US" sz="3200" dirty="0">
                <a:latin typeface="华文新魏" panose="02010800040101010101" pitchFamily="2" charset="-122"/>
                <a:ea typeface="华文新魏" panose="02010800040101010101" pitchFamily="2" charset="-122"/>
              </a:rPr>
              <a:t>1</a:t>
            </a: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5</a:t>
            </a:r>
            <a:r>
              <a:rPr lang="zh-CN" altLang="en-US" sz="3200" dirty="0" smtClean="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大</a:t>
            </a:r>
            <a:r>
              <a:rPr lang="zh-CN" altLang="en-US" sz="3200" dirty="0" smtClean="0">
                <a:latin typeface="华文新魏" panose="02010800040101010101" pitchFamily="2" charset="-122"/>
                <a:ea typeface="华文新魏" panose="02010800040101010101" pitchFamily="2" charset="-122"/>
              </a:rPr>
              <a:t>数据应用案例</a:t>
            </a:r>
            <a:endParaRPr lang="zh-CN" altLang="en-US" sz="3200" dirty="0">
              <a:latin typeface="华文新魏" panose="02010800040101010101" pitchFamily="2" charset="-122"/>
              <a:ea typeface="华文新魏" panose="02010800040101010101" pitchFamily="2" charset="-122"/>
            </a:endParaRPr>
          </a:p>
          <a:p>
            <a:pPr eaLnBrk="1" hangingPunct="1">
              <a:buFont typeface="Wingdings" panose="05000000000000000000" pitchFamily="2" charset="2"/>
              <a:buChar char="Ø"/>
            </a:pPr>
            <a:r>
              <a:rPr lang="zh-CN" altLang="en-US" sz="3200" dirty="0">
                <a:latin typeface="华文新魏" panose="02010800040101010101" pitchFamily="2" charset="-122"/>
                <a:ea typeface="华文新魏" panose="02010800040101010101" pitchFamily="2" charset="-122"/>
              </a:rPr>
              <a:t>1</a:t>
            </a: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6 </a:t>
            </a:r>
            <a:r>
              <a:rPr lang="zh-CN" altLang="en-US" sz="3200" dirty="0" smtClean="0">
                <a:latin typeface="华文新魏" panose="02010800040101010101" pitchFamily="2" charset="-122"/>
                <a:ea typeface="华文新魏" panose="02010800040101010101" pitchFamily="2" charset="-122"/>
              </a:rPr>
              <a:t>大</a:t>
            </a:r>
            <a:r>
              <a:rPr lang="zh-CN" altLang="en-US" sz="3200" dirty="0">
                <a:latin typeface="华文新魏" panose="02010800040101010101" pitchFamily="2" charset="-122"/>
                <a:ea typeface="华文新魏" panose="02010800040101010101" pitchFamily="2" charset="-122"/>
              </a:rPr>
              <a:t>数据关键技术</a:t>
            </a:r>
          </a:p>
          <a:p>
            <a:pPr eaLnBrk="1" hangingPunct="1">
              <a:buFont typeface="Wingdings" panose="05000000000000000000" pitchFamily="2" charset="2"/>
              <a:buChar char="Ø"/>
            </a:pPr>
            <a:r>
              <a:rPr lang="zh-CN" altLang="en-US" sz="3200" dirty="0">
                <a:latin typeface="华文新魏" panose="02010800040101010101" pitchFamily="2" charset="-122"/>
                <a:ea typeface="华文新魏" panose="02010800040101010101" pitchFamily="2" charset="-122"/>
              </a:rPr>
              <a:t>1</a:t>
            </a: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7</a:t>
            </a:r>
            <a:r>
              <a:rPr lang="zh-CN" altLang="en-US" sz="3200" dirty="0" smtClean="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大数据计算模式</a:t>
            </a:r>
          </a:p>
          <a:p>
            <a:pPr eaLnBrk="1" hangingPunct="1">
              <a:buFont typeface="Wingdings" panose="05000000000000000000" pitchFamily="2" charset="2"/>
              <a:buChar char="Ø"/>
            </a:pPr>
            <a:r>
              <a:rPr lang="zh-CN" altLang="en-US" sz="3200" dirty="0">
                <a:latin typeface="华文新魏" panose="02010800040101010101" pitchFamily="2" charset="-122"/>
                <a:ea typeface="华文新魏" panose="02010800040101010101" pitchFamily="2" charset="-122"/>
              </a:rPr>
              <a:t>1</a:t>
            </a:r>
            <a:r>
              <a:rPr lang="zh-CN" altLang="en-US" sz="3200" dirty="0" smtClean="0">
                <a:latin typeface="华文新魏" panose="02010800040101010101" pitchFamily="2" charset="-122"/>
                <a:ea typeface="华文新魏" panose="02010800040101010101" pitchFamily="2" charset="-122"/>
              </a:rPr>
              <a:t>.</a:t>
            </a:r>
            <a:r>
              <a:rPr lang="en-US" altLang="zh-CN" sz="3200" smtClean="0">
                <a:latin typeface="华文新魏" panose="02010800040101010101" pitchFamily="2" charset="-122"/>
                <a:ea typeface="华文新魏" panose="02010800040101010101" pitchFamily="2" charset="-122"/>
              </a:rPr>
              <a:t>8</a:t>
            </a:r>
            <a:r>
              <a:rPr lang="zh-CN" altLang="en-US" sz="3200" smtClean="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大数据产业</a:t>
            </a:r>
          </a:p>
          <a:p>
            <a:pPr marL="0" indent="0" eaLnBrk="1" hangingPunct="1"/>
            <a:endParaRPr lang="zh-CN" altLang="en-US" sz="2000" b="1" dirty="0">
              <a:solidFill>
                <a:srgbClr val="000000"/>
              </a:solidFill>
              <a:ea typeface="黑体" panose="02010609060101010101" pitchFamily="49" charset="-122"/>
            </a:endParaRPr>
          </a:p>
          <a:p>
            <a:pPr eaLnBrk="1" hangingPunct="1">
              <a:buFont typeface="Arial" panose="020B0604020202020204" pitchFamily="34" charset="0"/>
              <a:buChar char="•"/>
            </a:pPr>
            <a:endParaRPr lang="zh-CN" altLang="en-US" sz="2000" b="1" dirty="0">
              <a:solidFill>
                <a:srgbClr val="000000"/>
              </a:solidFill>
              <a:ea typeface="黑体" panose="02010609060101010101" pitchFamily="49" charset="-122"/>
            </a:endParaRPr>
          </a:p>
          <a:p>
            <a:pPr eaLnBrk="1" hangingPunct="1">
              <a:buFont typeface="Arial" panose="020B0604020202020204" pitchFamily="34" charset="0"/>
              <a:buChar char="•"/>
            </a:pPr>
            <a:endParaRPr lang="zh-CN" altLang="en-US" sz="2000" b="1" dirty="0">
              <a:solidFill>
                <a:srgbClr val="000000"/>
              </a:solidFill>
              <a:ea typeface="黑体" panose="02010609060101010101" pitchFamily="49" charset="-122"/>
            </a:endParaRPr>
          </a:p>
          <a:p>
            <a:pPr eaLnBrk="1" hangingPunct="1"/>
            <a:endParaRPr lang="zh-CN" altLang="en-US" sz="2000" b="1" dirty="0"/>
          </a:p>
        </p:txBody>
      </p:sp>
      <p:sp>
        <p:nvSpPr>
          <p:cNvPr id="7" name="Freeform 27"/>
          <p:cNvSpPr>
            <a:spLocks noEditPoints="1" noChangeArrowheads="1"/>
          </p:cNvSpPr>
          <p:nvPr/>
        </p:nvSpPr>
        <p:spPr bwMode="auto">
          <a:xfrm>
            <a:off x="34925" y="-19050"/>
            <a:ext cx="3640138" cy="3087688"/>
          </a:xfrm>
          <a:custGeom>
            <a:avLst/>
            <a:gdLst>
              <a:gd name="T0" fmla="*/ 263 w 318"/>
              <a:gd name="T1" fmla="*/ 85 h 269"/>
              <a:gd name="T2" fmla="*/ 230 w 318"/>
              <a:gd name="T3" fmla="*/ 67 h 269"/>
              <a:gd name="T4" fmla="*/ 234 w 318"/>
              <a:gd name="T5" fmla="*/ 55 h 269"/>
              <a:gd name="T6" fmla="*/ 41 w 318"/>
              <a:gd name="T7" fmla="*/ 160 h 269"/>
              <a:gd name="T8" fmla="*/ 48 w 318"/>
              <a:gd name="T9" fmla="*/ 108 h 269"/>
              <a:gd name="T10" fmla="*/ 179 w 318"/>
              <a:gd name="T11" fmla="*/ 91 h 269"/>
              <a:gd name="T12" fmla="*/ 57 w 318"/>
              <a:gd name="T13" fmla="*/ 101 h 269"/>
              <a:gd name="T14" fmla="*/ 70 w 318"/>
              <a:gd name="T15" fmla="*/ 108 h 269"/>
              <a:gd name="T16" fmla="*/ 87 w 318"/>
              <a:gd name="T17" fmla="*/ 108 h 269"/>
              <a:gd name="T18" fmla="*/ 84 w 318"/>
              <a:gd name="T19" fmla="*/ 105 h 269"/>
              <a:gd name="T20" fmla="*/ 159 w 318"/>
              <a:gd name="T21" fmla="*/ 71 h 269"/>
              <a:gd name="T22" fmla="*/ 150 w 318"/>
              <a:gd name="T23" fmla="*/ 92 h 269"/>
              <a:gd name="T24" fmla="*/ 176 w 318"/>
              <a:gd name="T25" fmla="*/ 88 h 269"/>
              <a:gd name="T26" fmla="*/ 179 w 318"/>
              <a:gd name="T27" fmla="*/ 82 h 269"/>
              <a:gd name="T28" fmla="*/ 173 w 318"/>
              <a:gd name="T29" fmla="*/ 85 h 269"/>
              <a:gd name="T30" fmla="*/ 198 w 318"/>
              <a:gd name="T31" fmla="*/ 135 h 269"/>
              <a:gd name="T32" fmla="*/ 220 w 318"/>
              <a:gd name="T33" fmla="*/ 140 h 269"/>
              <a:gd name="T34" fmla="*/ 208 w 318"/>
              <a:gd name="T35" fmla="*/ 134 h 269"/>
              <a:gd name="T36" fmla="*/ 214 w 318"/>
              <a:gd name="T37" fmla="*/ 145 h 269"/>
              <a:gd name="T38" fmla="*/ 199 w 318"/>
              <a:gd name="T39" fmla="*/ 139 h 269"/>
              <a:gd name="T40" fmla="*/ 182 w 318"/>
              <a:gd name="T41" fmla="*/ 135 h 269"/>
              <a:gd name="T42" fmla="*/ 192 w 318"/>
              <a:gd name="T43" fmla="*/ 137 h 269"/>
              <a:gd name="T44" fmla="*/ 203 w 318"/>
              <a:gd name="T45" fmla="*/ 148 h 269"/>
              <a:gd name="T46" fmla="*/ 129 w 318"/>
              <a:gd name="T47" fmla="*/ 49 h 269"/>
              <a:gd name="T48" fmla="*/ 101 w 318"/>
              <a:gd name="T49" fmla="*/ 57 h 269"/>
              <a:gd name="T50" fmla="*/ 57 w 318"/>
              <a:gd name="T51" fmla="*/ 53 h 269"/>
              <a:gd name="T52" fmla="*/ 37 w 318"/>
              <a:gd name="T53" fmla="*/ 201 h 269"/>
              <a:gd name="T54" fmla="*/ 94 w 318"/>
              <a:gd name="T55" fmla="*/ 182 h 269"/>
              <a:gd name="T56" fmla="*/ 49 w 318"/>
              <a:gd name="T57" fmla="*/ 129 h 269"/>
              <a:gd name="T58" fmla="*/ 56 w 318"/>
              <a:gd name="T59" fmla="*/ 134 h 269"/>
              <a:gd name="T60" fmla="*/ 115 w 318"/>
              <a:gd name="T61" fmla="*/ 105 h 269"/>
              <a:gd name="T62" fmla="*/ 170 w 318"/>
              <a:gd name="T63" fmla="*/ 30 h 269"/>
              <a:gd name="T64" fmla="*/ 43 w 318"/>
              <a:gd name="T65" fmla="*/ 106 h 269"/>
              <a:gd name="T66" fmla="*/ 72 w 318"/>
              <a:gd name="T67" fmla="*/ 186 h 269"/>
              <a:gd name="T68" fmla="*/ 63 w 318"/>
              <a:gd name="T69" fmla="*/ 156 h 269"/>
              <a:gd name="T70" fmla="*/ 54 w 318"/>
              <a:gd name="T71" fmla="*/ 149 h 269"/>
              <a:gd name="T72" fmla="*/ 86 w 318"/>
              <a:gd name="T73" fmla="*/ 27 h 269"/>
              <a:gd name="T74" fmla="*/ 111 w 318"/>
              <a:gd name="T75" fmla="*/ 8 h 269"/>
              <a:gd name="T76" fmla="*/ 97 w 318"/>
              <a:gd name="T77" fmla="*/ 23 h 269"/>
              <a:gd name="T78" fmla="*/ 81 w 318"/>
              <a:gd name="T79" fmla="*/ 39 h 269"/>
              <a:gd name="T80" fmla="*/ 86 w 318"/>
              <a:gd name="T81" fmla="*/ 42 h 269"/>
              <a:gd name="T82" fmla="*/ 111 w 318"/>
              <a:gd name="T83" fmla="*/ 76 h 269"/>
              <a:gd name="T84" fmla="*/ 118 w 318"/>
              <a:gd name="T85" fmla="*/ 87 h 269"/>
              <a:gd name="T86" fmla="*/ 105 w 318"/>
              <a:gd name="T87" fmla="*/ 95 h 269"/>
              <a:gd name="T88" fmla="*/ 119 w 318"/>
              <a:gd name="T89" fmla="*/ 100 h 269"/>
              <a:gd name="T90" fmla="*/ 108 w 318"/>
              <a:gd name="T91" fmla="*/ 89 h 269"/>
              <a:gd name="T92" fmla="*/ 56 w 318"/>
              <a:gd name="T93" fmla="*/ 132 h 269"/>
              <a:gd name="T94" fmla="*/ 67 w 318"/>
              <a:gd name="T95" fmla="*/ 125 h 269"/>
              <a:gd name="T96" fmla="*/ 53 w 318"/>
              <a:gd name="T97" fmla="*/ 121 h 269"/>
              <a:gd name="T98" fmla="*/ 64 w 318"/>
              <a:gd name="T99" fmla="*/ 96 h 269"/>
              <a:gd name="T100" fmla="*/ 83 w 318"/>
              <a:gd name="T101" fmla="*/ 190 h 269"/>
              <a:gd name="T102" fmla="*/ 79 w 318"/>
              <a:gd name="T103" fmla="*/ 168 h 269"/>
              <a:gd name="T104" fmla="*/ 94 w 318"/>
              <a:gd name="T105" fmla="*/ 181 h 269"/>
              <a:gd name="T106" fmla="*/ 68 w 318"/>
              <a:gd name="T107" fmla="*/ 159 h 269"/>
              <a:gd name="T108" fmla="*/ 171 w 318"/>
              <a:gd name="T109" fmla="*/ 121 h 269"/>
              <a:gd name="T110" fmla="*/ 177 w 318"/>
              <a:gd name="T111" fmla="*/ 114 h 269"/>
              <a:gd name="T112" fmla="*/ 164 w 318"/>
              <a:gd name="T113" fmla="*/ 124 h 269"/>
              <a:gd name="T114" fmla="*/ 192 w 318"/>
              <a:gd name="T115" fmla="*/ 126 h 269"/>
              <a:gd name="T116" fmla="*/ 161 w 318"/>
              <a:gd name="T117" fmla="*/ 115 h 269"/>
              <a:gd name="T118" fmla="*/ 114 w 318"/>
              <a:gd name="T119" fmla="*/ 36 h 269"/>
              <a:gd name="T120" fmla="*/ 179 w 318"/>
              <a:gd name="T121" fmla="*/ 127 h 269"/>
              <a:gd name="T122" fmla="*/ 232 w 318"/>
              <a:gd name="T123" fmla="*/ 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8" h="269">
                <a:moveTo>
                  <a:pt x="234" y="55"/>
                </a:moveTo>
                <a:cubicBezTo>
                  <a:pt x="251" y="55"/>
                  <a:pt x="261" y="45"/>
                  <a:pt x="272" y="57"/>
                </a:cubicBezTo>
                <a:cubicBezTo>
                  <a:pt x="278" y="68"/>
                  <a:pt x="275" y="75"/>
                  <a:pt x="271" y="80"/>
                </a:cubicBezTo>
                <a:cubicBezTo>
                  <a:pt x="271" y="80"/>
                  <a:pt x="271" y="80"/>
                  <a:pt x="271" y="80"/>
                </a:cubicBezTo>
                <a:cubicBezTo>
                  <a:pt x="276" y="80"/>
                  <a:pt x="278" y="86"/>
                  <a:pt x="277" y="90"/>
                </a:cubicBezTo>
                <a:cubicBezTo>
                  <a:pt x="272" y="106"/>
                  <a:pt x="306" y="89"/>
                  <a:pt x="313" y="97"/>
                </a:cubicBezTo>
                <a:cubicBezTo>
                  <a:pt x="318" y="100"/>
                  <a:pt x="318" y="100"/>
                  <a:pt x="310" y="99"/>
                </a:cubicBezTo>
                <a:cubicBezTo>
                  <a:pt x="295" y="101"/>
                  <a:pt x="281" y="108"/>
                  <a:pt x="275" y="104"/>
                </a:cubicBezTo>
                <a:cubicBezTo>
                  <a:pt x="268" y="99"/>
                  <a:pt x="274" y="90"/>
                  <a:pt x="267" y="86"/>
                </a:cubicBezTo>
                <a:cubicBezTo>
                  <a:pt x="266" y="85"/>
                  <a:pt x="265" y="85"/>
                  <a:pt x="263" y="85"/>
                </a:cubicBezTo>
                <a:cubicBezTo>
                  <a:pt x="259" y="89"/>
                  <a:pt x="256" y="99"/>
                  <a:pt x="258" y="104"/>
                </a:cubicBezTo>
                <a:cubicBezTo>
                  <a:pt x="266" y="117"/>
                  <a:pt x="283" y="113"/>
                  <a:pt x="295" y="111"/>
                </a:cubicBezTo>
                <a:cubicBezTo>
                  <a:pt x="307" y="108"/>
                  <a:pt x="317" y="121"/>
                  <a:pt x="304" y="128"/>
                </a:cubicBezTo>
                <a:cubicBezTo>
                  <a:pt x="306" y="122"/>
                  <a:pt x="303" y="117"/>
                  <a:pt x="297" y="116"/>
                </a:cubicBezTo>
                <a:cubicBezTo>
                  <a:pt x="292" y="114"/>
                  <a:pt x="268" y="134"/>
                  <a:pt x="257" y="118"/>
                </a:cubicBezTo>
                <a:cubicBezTo>
                  <a:pt x="248" y="105"/>
                  <a:pt x="255" y="95"/>
                  <a:pt x="259" y="86"/>
                </a:cubicBezTo>
                <a:cubicBezTo>
                  <a:pt x="254" y="88"/>
                  <a:pt x="250" y="91"/>
                  <a:pt x="247" y="92"/>
                </a:cubicBezTo>
                <a:cubicBezTo>
                  <a:pt x="237" y="96"/>
                  <a:pt x="227" y="102"/>
                  <a:pt x="220" y="91"/>
                </a:cubicBezTo>
                <a:cubicBezTo>
                  <a:pt x="219" y="88"/>
                  <a:pt x="221" y="86"/>
                  <a:pt x="221" y="84"/>
                </a:cubicBezTo>
                <a:cubicBezTo>
                  <a:pt x="220" y="76"/>
                  <a:pt x="231" y="76"/>
                  <a:pt x="230" y="67"/>
                </a:cubicBezTo>
                <a:cubicBezTo>
                  <a:pt x="230" y="57"/>
                  <a:pt x="216" y="53"/>
                  <a:pt x="208" y="58"/>
                </a:cubicBezTo>
                <a:cubicBezTo>
                  <a:pt x="206" y="59"/>
                  <a:pt x="197" y="63"/>
                  <a:pt x="197" y="62"/>
                </a:cubicBezTo>
                <a:cubicBezTo>
                  <a:pt x="195" y="59"/>
                  <a:pt x="198" y="54"/>
                  <a:pt x="195" y="51"/>
                </a:cubicBezTo>
                <a:cubicBezTo>
                  <a:pt x="202" y="50"/>
                  <a:pt x="217" y="49"/>
                  <a:pt x="222" y="50"/>
                </a:cubicBezTo>
                <a:cubicBezTo>
                  <a:pt x="229" y="51"/>
                  <a:pt x="244" y="60"/>
                  <a:pt x="237" y="71"/>
                </a:cubicBezTo>
                <a:cubicBezTo>
                  <a:pt x="235" y="73"/>
                  <a:pt x="226" y="80"/>
                  <a:pt x="227" y="83"/>
                </a:cubicBezTo>
                <a:cubicBezTo>
                  <a:pt x="228" y="89"/>
                  <a:pt x="231" y="92"/>
                  <a:pt x="238" y="87"/>
                </a:cubicBezTo>
                <a:cubicBezTo>
                  <a:pt x="246" y="83"/>
                  <a:pt x="253" y="82"/>
                  <a:pt x="261" y="81"/>
                </a:cubicBezTo>
                <a:cubicBezTo>
                  <a:pt x="262" y="77"/>
                  <a:pt x="261" y="73"/>
                  <a:pt x="259" y="69"/>
                </a:cubicBezTo>
                <a:cubicBezTo>
                  <a:pt x="252" y="58"/>
                  <a:pt x="245" y="58"/>
                  <a:pt x="234" y="55"/>
                </a:cubicBezTo>
                <a:close/>
                <a:moveTo>
                  <a:pt x="15" y="232"/>
                </a:moveTo>
                <a:cubicBezTo>
                  <a:pt x="15" y="232"/>
                  <a:pt x="15" y="232"/>
                  <a:pt x="15" y="232"/>
                </a:cubicBezTo>
                <a:cubicBezTo>
                  <a:pt x="16" y="241"/>
                  <a:pt x="17" y="248"/>
                  <a:pt x="24" y="252"/>
                </a:cubicBezTo>
                <a:cubicBezTo>
                  <a:pt x="24" y="252"/>
                  <a:pt x="26" y="253"/>
                  <a:pt x="25" y="253"/>
                </a:cubicBezTo>
                <a:cubicBezTo>
                  <a:pt x="19" y="252"/>
                  <a:pt x="11" y="242"/>
                  <a:pt x="15" y="232"/>
                </a:cubicBezTo>
                <a:close/>
                <a:moveTo>
                  <a:pt x="254" y="59"/>
                </a:moveTo>
                <a:cubicBezTo>
                  <a:pt x="254" y="59"/>
                  <a:pt x="254" y="59"/>
                  <a:pt x="254" y="59"/>
                </a:cubicBezTo>
                <a:cubicBezTo>
                  <a:pt x="268" y="58"/>
                  <a:pt x="269" y="77"/>
                  <a:pt x="269" y="73"/>
                </a:cubicBezTo>
                <a:cubicBezTo>
                  <a:pt x="268" y="65"/>
                  <a:pt x="263" y="53"/>
                  <a:pt x="254" y="59"/>
                </a:cubicBezTo>
                <a:close/>
                <a:moveTo>
                  <a:pt x="41" y="160"/>
                </a:moveTo>
                <a:cubicBezTo>
                  <a:pt x="41" y="160"/>
                  <a:pt x="41" y="160"/>
                  <a:pt x="41" y="160"/>
                </a:cubicBezTo>
                <a:cubicBezTo>
                  <a:pt x="43" y="164"/>
                  <a:pt x="53" y="158"/>
                  <a:pt x="56" y="163"/>
                </a:cubicBezTo>
                <a:cubicBezTo>
                  <a:pt x="60" y="169"/>
                  <a:pt x="53" y="177"/>
                  <a:pt x="50" y="183"/>
                </a:cubicBezTo>
                <a:cubicBezTo>
                  <a:pt x="42" y="197"/>
                  <a:pt x="60" y="167"/>
                  <a:pt x="41" y="160"/>
                </a:cubicBezTo>
                <a:close/>
                <a:moveTo>
                  <a:pt x="81" y="113"/>
                </a:moveTo>
                <a:cubicBezTo>
                  <a:pt x="81" y="113"/>
                  <a:pt x="81" y="113"/>
                  <a:pt x="81" y="113"/>
                </a:cubicBezTo>
                <a:cubicBezTo>
                  <a:pt x="82" y="114"/>
                  <a:pt x="76" y="112"/>
                  <a:pt x="75" y="112"/>
                </a:cubicBezTo>
                <a:cubicBezTo>
                  <a:pt x="68" y="110"/>
                  <a:pt x="59" y="109"/>
                  <a:pt x="50" y="109"/>
                </a:cubicBezTo>
                <a:cubicBezTo>
                  <a:pt x="48" y="109"/>
                  <a:pt x="41" y="108"/>
                  <a:pt x="46" y="108"/>
                </a:cubicBezTo>
                <a:cubicBezTo>
                  <a:pt x="47" y="108"/>
                  <a:pt x="47" y="108"/>
                  <a:pt x="48" y="108"/>
                </a:cubicBezTo>
                <a:cubicBezTo>
                  <a:pt x="51" y="108"/>
                  <a:pt x="53" y="108"/>
                  <a:pt x="56" y="108"/>
                </a:cubicBezTo>
                <a:cubicBezTo>
                  <a:pt x="65" y="108"/>
                  <a:pt x="75" y="110"/>
                  <a:pt x="81" y="113"/>
                </a:cubicBezTo>
                <a:close/>
                <a:moveTo>
                  <a:pt x="179" y="91"/>
                </a:moveTo>
                <a:cubicBezTo>
                  <a:pt x="179" y="91"/>
                  <a:pt x="179" y="91"/>
                  <a:pt x="179" y="91"/>
                </a:cubicBezTo>
                <a:cubicBezTo>
                  <a:pt x="180" y="91"/>
                  <a:pt x="173" y="92"/>
                  <a:pt x="173" y="93"/>
                </a:cubicBezTo>
                <a:cubicBezTo>
                  <a:pt x="165" y="95"/>
                  <a:pt x="158" y="99"/>
                  <a:pt x="151" y="106"/>
                </a:cubicBezTo>
                <a:cubicBezTo>
                  <a:pt x="149" y="107"/>
                  <a:pt x="144" y="111"/>
                  <a:pt x="148" y="107"/>
                </a:cubicBezTo>
                <a:cubicBezTo>
                  <a:pt x="148" y="107"/>
                  <a:pt x="148" y="106"/>
                  <a:pt x="149" y="105"/>
                </a:cubicBezTo>
                <a:cubicBezTo>
                  <a:pt x="150" y="103"/>
                  <a:pt x="152" y="101"/>
                  <a:pt x="155" y="100"/>
                </a:cubicBezTo>
                <a:cubicBezTo>
                  <a:pt x="162" y="94"/>
                  <a:pt x="171" y="90"/>
                  <a:pt x="179" y="91"/>
                </a:cubicBezTo>
                <a:close/>
                <a:moveTo>
                  <a:pt x="81" y="89"/>
                </a:moveTo>
                <a:cubicBezTo>
                  <a:pt x="81" y="89"/>
                  <a:pt x="81" y="89"/>
                  <a:pt x="81" y="89"/>
                </a:cubicBezTo>
                <a:cubicBezTo>
                  <a:pt x="80" y="91"/>
                  <a:pt x="78" y="96"/>
                  <a:pt x="76" y="99"/>
                </a:cubicBezTo>
                <a:cubicBezTo>
                  <a:pt x="76" y="99"/>
                  <a:pt x="75" y="98"/>
                  <a:pt x="74" y="98"/>
                </a:cubicBezTo>
                <a:cubicBezTo>
                  <a:pt x="73" y="98"/>
                  <a:pt x="73" y="97"/>
                  <a:pt x="72" y="96"/>
                </a:cubicBezTo>
                <a:cubicBezTo>
                  <a:pt x="70" y="94"/>
                  <a:pt x="64" y="97"/>
                  <a:pt x="63" y="98"/>
                </a:cubicBezTo>
                <a:cubicBezTo>
                  <a:pt x="60" y="99"/>
                  <a:pt x="64" y="104"/>
                  <a:pt x="65" y="103"/>
                </a:cubicBezTo>
                <a:cubicBezTo>
                  <a:pt x="67" y="102"/>
                  <a:pt x="64" y="99"/>
                  <a:pt x="66" y="99"/>
                </a:cubicBezTo>
                <a:cubicBezTo>
                  <a:pt x="69" y="99"/>
                  <a:pt x="68" y="102"/>
                  <a:pt x="67" y="104"/>
                </a:cubicBezTo>
                <a:cubicBezTo>
                  <a:pt x="66" y="106"/>
                  <a:pt x="57" y="102"/>
                  <a:pt x="57" y="101"/>
                </a:cubicBezTo>
                <a:cubicBezTo>
                  <a:pt x="56" y="98"/>
                  <a:pt x="59" y="100"/>
                  <a:pt x="61" y="100"/>
                </a:cubicBezTo>
                <a:cubicBezTo>
                  <a:pt x="63" y="97"/>
                  <a:pt x="55" y="95"/>
                  <a:pt x="55" y="94"/>
                </a:cubicBezTo>
                <a:cubicBezTo>
                  <a:pt x="54" y="96"/>
                  <a:pt x="51" y="95"/>
                  <a:pt x="50" y="95"/>
                </a:cubicBezTo>
                <a:cubicBezTo>
                  <a:pt x="48" y="96"/>
                  <a:pt x="47" y="98"/>
                  <a:pt x="48" y="100"/>
                </a:cubicBezTo>
                <a:cubicBezTo>
                  <a:pt x="48" y="101"/>
                  <a:pt x="51" y="99"/>
                  <a:pt x="52" y="99"/>
                </a:cubicBezTo>
                <a:cubicBezTo>
                  <a:pt x="57" y="101"/>
                  <a:pt x="50" y="103"/>
                  <a:pt x="49" y="103"/>
                </a:cubicBezTo>
                <a:cubicBezTo>
                  <a:pt x="46" y="104"/>
                  <a:pt x="43" y="102"/>
                  <a:pt x="42" y="99"/>
                </a:cubicBezTo>
                <a:cubicBezTo>
                  <a:pt x="42" y="98"/>
                  <a:pt x="36" y="99"/>
                  <a:pt x="39" y="101"/>
                </a:cubicBezTo>
                <a:cubicBezTo>
                  <a:pt x="41" y="102"/>
                  <a:pt x="40" y="106"/>
                  <a:pt x="42" y="106"/>
                </a:cubicBezTo>
                <a:cubicBezTo>
                  <a:pt x="52" y="107"/>
                  <a:pt x="58" y="104"/>
                  <a:pt x="70" y="108"/>
                </a:cubicBezTo>
                <a:cubicBezTo>
                  <a:pt x="75" y="109"/>
                  <a:pt x="79" y="111"/>
                  <a:pt x="83" y="113"/>
                </a:cubicBezTo>
                <a:cubicBezTo>
                  <a:pt x="84" y="114"/>
                  <a:pt x="85" y="117"/>
                  <a:pt x="87" y="117"/>
                </a:cubicBezTo>
                <a:cubicBezTo>
                  <a:pt x="89" y="117"/>
                  <a:pt x="91" y="115"/>
                  <a:pt x="89" y="115"/>
                </a:cubicBezTo>
                <a:cubicBezTo>
                  <a:pt x="89" y="115"/>
                  <a:pt x="89" y="115"/>
                  <a:pt x="89" y="115"/>
                </a:cubicBezTo>
                <a:cubicBezTo>
                  <a:pt x="89" y="117"/>
                  <a:pt x="89" y="117"/>
                  <a:pt x="89" y="117"/>
                </a:cubicBezTo>
                <a:cubicBezTo>
                  <a:pt x="89" y="116"/>
                  <a:pt x="89" y="115"/>
                  <a:pt x="88" y="114"/>
                </a:cubicBezTo>
                <a:cubicBezTo>
                  <a:pt x="88" y="114"/>
                  <a:pt x="88" y="114"/>
                  <a:pt x="88" y="114"/>
                </a:cubicBezTo>
                <a:cubicBezTo>
                  <a:pt x="88" y="113"/>
                  <a:pt x="87" y="113"/>
                  <a:pt x="87" y="113"/>
                </a:cubicBezTo>
                <a:cubicBezTo>
                  <a:pt x="86" y="112"/>
                  <a:pt x="86" y="112"/>
                  <a:pt x="86" y="112"/>
                </a:cubicBezTo>
                <a:cubicBezTo>
                  <a:pt x="85" y="111"/>
                  <a:pt x="86" y="109"/>
                  <a:pt x="87" y="108"/>
                </a:cubicBezTo>
                <a:cubicBezTo>
                  <a:pt x="88" y="107"/>
                  <a:pt x="90" y="109"/>
                  <a:pt x="89" y="110"/>
                </a:cubicBezTo>
                <a:cubicBezTo>
                  <a:pt x="87" y="111"/>
                  <a:pt x="87" y="111"/>
                  <a:pt x="89" y="112"/>
                </a:cubicBezTo>
                <a:cubicBezTo>
                  <a:pt x="90" y="113"/>
                  <a:pt x="91" y="110"/>
                  <a:pt x="91" y="108"/>
                </a:cubicBezTo>
                <a:cubicBezTo>
                  <a:pt x="93" y="108"/>
                  <a:pt x="98" y="106"/>
                  <a:pt x="98" y="102"/>
                </a:cubicBezTo>
                <a:cubicBezTo>
                  <a:pt x="97" y="104"/>
                  <a:pt x="93" y="106"/>
                  <a:pt x="91" y="108"/>
                </a:cubicBezTo>
                <a:cubicBezTo>
                  <a:pt x="91" y="108"/>
                  <a:pt x="91" y="107"/>
                  <a:pt x="90" y="107"/>
                </a:cubicBezTo>
                <a:cubicBezTo>
                  <a:pt x="89" y="106"/>
                  <a:pt x="89" y="105"/>
                  <a:pt x="89" y="104"/>
                </a:cubicBezTo>
                <a:cubicBezTo>
                  <a:pt x="88" y="103"/>
                  <a:pt x="83" y="103"/>
                  <a:pt x="82" y="103"/>
                </a:cubicBezTo>
                <a:cubicBezTo>
                  <a:pt x="79" y="102"/>
                  <a:pt x="80" y="108"/>
                  <a:pt x="81" y="108"/>
                </a:cubicBezTo>
                <a:cubicBezTo>
                  <a:pt x="83" y="107"/>
                  <a:pt x="82" y="104"/>
                  <a:pt x="84" y="105"/>
                </a:cubicBezTo>
                <a:cubicBezTo>
                  <a:pt x="86" y="105"/>
                  <a:pt x="84" y="108"/>
                  <a:pt x="82" y="109"/>
                </a:cubicBezTo>
                <a:cubicBezTo>
                  <a:pt x="82" y="109"/>
                  <a:pt x="82" y="109"/>
                  <a:pt x="81" y="109"/>
                </a:cubicBezTo>
                <a:cubicBezTo>
                  <a:pt x="80" y="108"/>
                  <a:pt x="79" y="107"/>
                  <a:pt x="78" y="107"/>
                </a:cubicBezTo>
                <a:cubicBezTo>
                  <a:pt x="76" y="106"/>
                  <a:pt x="73" y="106"/>
                  <a:pt x="72" y="105"/>
                </a:cubicBezTo>
                <a:cubicBezTo>
                  <a:pt x="71" y="105"/>
                  <a:pt x="70" y="102"/>
                  <a:pt x="71" y="101"/>
                </a:cubicBezTo>
                <a:cubicBezTo>
                  <a:pt x="72" y="100"/>
                  <a:pt x="76" y="100"/>
                  <a:pt x="74" y="102"/>
                </a:cubicBezTo>
                <a:cubicBezTo>
                  <a:pt x="73" y="103"/>
                  <a:pt x="73" y="104"/>
                  <a:pt x="76" y="105"/>
                </a:cubicBezTo>
                <a:cubicBezTo>
                  <a:pt x="77" y="105"/>
                  <a:pt x="77" y="101"/>
                  <a:pt x="76" y="99"/>
                </a:cubicBezTo>
                <a:cubicBezTo>
                  <a:pt x="78" y="98"/>
                  <a:pt x="82" y="93"/>
                  <a:pt x="81" y="89"/>
                </a:cubicBezTo>
                <a:close/>
                <a:moveTo>
                  <a:pt x="159" y="71"/>
                </a:moveTo>
                <a:cubicBezTo>
                  <a:pt x="159" y="71"/>
                  <a:pt x="159" y="71"/>
                  <a:pt x="159" y="71"/>
                </a:cubicBezTo>
                <a:cubicBezTo>
                  <a:pt x="160" y="73"/>
                  <a:pt x="161" y="78"/>
                  <a:pt x="162" y="82"/>
                </a:cubicBezTo>
                <a:cubicBezTo>
                  <a:pt x="161" y="82"/>
                  <a:pt x="160" y="82"/>
                  <a:pt x="160" y="82"/>
                </a:cubicBezTo>
                <a:cubicBezTo>
                  <a:pt x="159" y="83"/>
                  <a:pt x="158" y="83"/>
                  <a:pt x="156" y="82"/>
                </a:cubicBezTo>
                <a:cubicBezTo>
                  <a:pt x="154" y="82"/>
                  <a:pt x="152" y="88"/>
                  <a:pt x="151" y="89"/>
                </a:cubicBezTo>
                <a:cubicBezTo>
                  <a:pt x="149" y="92"/>
                  <a:pt x="156" y="94"/>
                  <a:pt x="156" y="92"/>
                </a:cubicBezTo>
                <a:cubicBezTo>
                  <a:pt x="157" y="90"/>
                  <a:pt x="152" y="90"/>
                  <a:pt x="154" y="88"/>
                </a:cubicBezTo>
                <a:cubicBezTo>
                  <a:pt x="156" y="86"/>
                  <a:pt x="158" y="90"/>
                  <a:pt x="158" y="92"/>
                </a:cubicBezTo>
                <a:cubicBezTo>
                  <a:pt x="158" y="94"/>
                  <a:pt x="149" y="96"/>
                  <a:pt x="148" y="96"/>
                </a:cubicBezTo>
                <a:cubicBezTo>
                  <a:pt x="146" y="94"/>
                  <a:pt x="149" y="94"/>
                  <a:pt x="150" y="92"/>
                </a:cubicBezTo>
                <a:cubicBezTo>
                  <a:pt x="151" y="89"/>
                  <a:pt x="143" y="92"/>
                  <a:pt x="142" y="92"/>
                </a:cubicBezTo>
                <a:cubicBezTo>
                  <a:pt x="143" y="94"/>
                  <a:pt x="140" y="95"/>
                  <a:pt x="140" y="96"/>
                </a:cubicBezTo>
                <a:cubicBezTo>
                  <a:pt x="139" y="97"/>
                  <a:pt x="139" y="100"/>
                  <a:pt x="140" y="100"/>
                </a:cubicBezTo>
                <a:cubicBezTo>
                  <a:pt x="142" y="101"/>
                  <a:pt x="142" y="97"/>
                  <a:pt x="143" y="97"/>
                </a:cubicBezTo>
                <a:cubicBezTo>
                  <a:pt x="148" y="96"/>
                  <a:pt x="144" y="101"/>
                  <a:pt x="143" y="102"/>
                </a:cubicBezTo>
                <a:cubicBezTo>
                  <a:pt x="142" y="105"/>
                  <a:pt x="139" y="106"/>
                  <a:pt x="136" y="104"/>
                </a:cubicBezTo>
                <a:cubicBezTo>
                  <a:pt x="135" y="103"/>
                  <a:pt x="131" y="107"/>
                  <a:pt x="135" y="107"/>
                </a:cubicBezTo>
                <a:cubicBezTo>
                  <a:pt x="137" y="107"/>
                  <a:pt x="138" y="110"/>
                  <a:pt x="140" y="109"/>
                </a:cubicBezTo>
                <a:cubicBezTo>
                  <a:pt x="148" y="104"/>
                  <a:pt x="152" y="97"/>
                  <a:pt x="163" y="92"/>
                </a:cubicBezTo>
                <a:cubicBezTo>
                  <a:pt x="167" y="90"/>
                  <a:pt x="171" y="89"/>
                  <a:pt x="176" y="88"/>
                </a:cubicBezTo>
                <a:cubicBezTo>
                  <a:pt x="178" y="88"/>
                  <a:pt x="180" y="90"/>
                  <a:pt x="182" y="89"/>
                </a:cubicBezTo>
                <a:cubicBezTo>
                  <a:pt x="183" y="88"/>
                  <a:pt x="183" y="85"/>
                  <a:pt x="181" y="86"/>
                </a:cubicBezTo>
                <a:cubicBezTo>
                  <a:pt x="181" y="86"/>
                  <a:pt x="181" y="86"/>
                  <a:pt x="181" y="86"/>
                </a:cubicBezTo>
                <a:cubicBezTo>
                  <a:pt x="183" y="87"/>
                  <a:pt x="183" y="87"/>
                  <a:pt x="183" y="87"/>
                </a:cubicBezTo>
                <a:cubicBezTo>
                  <a:pt x="183" y="86"/>
                  <a:pt x="182" y="86"/>
                  <a:pt x="181" y="86"/>
                </a:cubicBezTo>
                <a:cubicBezTo>
                  <a:pt x="181" y="85"/>
                  <a:pt x="181" y="85"/>
                  <a:pt x="180" y="85"/>
                </a:cubicBezTo>
                <a:cubicBezTo>
                  <a:pt x="180" y="85"/>
                  <a:pt x="179" y="85"/>
                  <a:pt x="179" y="86"/>
                </a:cubicBezTo>
                <a:cubicBezTo>
                  <a:pt x="178" y="86"/>
                  <a:pt x="178" y="85"/>
                  <a:pt x="177" y="85"/>
                </a:cubicBezTo>
                <a:cubicBezTo>
                  <a:pt x="176" y="85"/>
                  <a:pt x="175" y="83"/>
                  <a:pt x="176" y="82"/>
                </a:cubicBezTo>
                <a:cubicBezTo>
                  <a:pt x="176" y="81"/>
                  <a:pt x="179" y="80"/>
                  <a:pt x="179" y="82"/>
                </a:cubicBezTo>
                <a:cubicBezTo>
                  <a:pt x="178" y="83"/>
                  <a:pt x="178" y="84"/>
                  <a:pt x="180" y="84"/>
                </a:cubicBezTo>
                <a:cubicBezTo>
                  <a:pt x="181" y="84"/>
                  <a:pt x="181" y="81"/>
                  <a:pt x="179" y="79"/>
                </a:cubicBezTo>
                <a:cubicBezTo>
                  <a:pt x="181" y="78"/>
                  <a:pt x="183" y="73"/>
                  <a:pt x="181" y="70"/>
                </a:cubicBezTo>
                <a:cubicBezTo>
                  <a:pt x="181" y="72"/>
                  <a:pt x="180" y="76"/>
                  <a:pt x="179" y="79"/>
                </a:cubicBezTo>
                <a:cubicBezTo>
                  <a:pt x="179" y="79"/>
                  <a:pt x="178" y="79"/>
                  <a:pt x="178" y="79"/>
                </a:cubicBezTo>
                <a:cubicBezTo>
                  <a:pt x="176" y="79"/>
                  <a:pt x="176" y="78"/>
                  <a:pt x="175" y="78"/>
                </a:cubicBezTo>
                <a:cubicBezTo>
                  <a:pt x="174" y="77"/>
                  <a:pt x="169" y="81"/>
                  <a:pt x="169" y="81"/>
                </a:cubicBezTo>
                <a:cubicBezTo>
                  <a:pt x="166" y="83"/>
                  <a:pt x="170" y="86"/>
                  <a:pt x="171" y="85"/>
                </a:cubicBezTo>
                <a:cubicBezTo>
                  <a:pt x="173" y="83"/>
                  <a:pt x="169" y="82"/>
                  <a:pt x="171" y="81"/>
                </a:cubicBezTo>
                <a:cubicBezTo>
                  <a:pt x="173" y="81"/>
                  <a:pt x="173" y="84"/>
                  <a:pt x="173" y="85"/>
                </a:cubicBezTo>
                <a:cubicBezTo>
                  <a:pt x="173" y="86"/>
                  <a:pt x="173" y="86"/>
                  <a:pt x="173" y="86"/>
                </a:cubicBezTo>
                <a:cubicBezTo>
                  <a:pt x="171" y="86"/>
                  <a:pt x="169" y="86"/>
                  <a:pt x="168" y="87"/>
                </a:cubicBezTo>
                <a:cubicBezTo>
                  <a:pt x="166" y="88"/>
                  <a:pt x="164" y="89"/>
                  <a:pt x="163" y="89"/>
                </a:cubicBezTo>
                <a:cubicBezTo>
                  <a:pt x="162" y="89"/>
                  <a:pt x="160" y="88"/>
                  <a:pt x="159" y="86"/>
                </a:cubicBezTo>
                <a:cubicBezTo>
                  <a:pt x="159" y="85"/>
                  <a:pt x="162" y="83"/>
                  <a:pt x="162" y="85"/>
                </a:cubicBezTo>
                <a:cubicBezTo>
                  <a:pt x="163" y="87"/>
                  <a:pt x="163" y="88"/>
                  <a:pt x="165" y="86"/>
                </a:cubicBezTo>
                <a:cubicBezTo>
                  <a:pt x="166" y="86"/>
                  <a:pt x="164" y="83"/>
                  <a:pt x="162" y="82"/>
                </a:cubicBezTo>
                <a:cubicBezTo>
                  <a:pt x="162" y="79"/>
                  <a:pt x="163" y="73"/>
                  <a:pt x="159" y="71"/>
                </a:cubicBezTo>
                <a:close/>
                <a:moveTo>
                  <a:pt x="198" y="135"/>
                </a:moveTo>
                <a:cubicBezTo>
                  <a:pt x="198" y="135"/>
                  <a:pt x="198" y="135"/>
                  <a:pt x="198" y="135"/>
                </a:cubicBezTo>
                <a:cubicBezTo>
                  <a:pt x="194" y="132"/>
                  <a:pt x="189" y="130"/>
                  <a:pt x="186" y="126"/>
                </a:cubicBezTo>
                <a:cubicBezTo>
                  <a:pt x="187" y="131"/>
                  <a:pt x="193" y="132"/>
                  <a:pt x="198" y="135"/>
                </a:cubicBezTo>
                <a:close/>
                <a:moveTo>
                  <a:pt x="229" y="133"/>
                </a:moveTo>
                <a:cubicBezTo>
                  <a:pt x="229" y="133"/>
                  <a:pt x="229" y="133"/>
                  <a:pt x="229" y="133"/>
                </a:cubicBezTo>
                <a:cubicBezTo>
                  <a:pt x="225" y="134"/>
                  <a:pt x="219" y="139"/>
                  <a:pt x="214" y="137"/>
                </a:cubicBezTo>
                <a:cubicBezTo>
                  <a:pt x="215" y="138"/>
                  <a:pt x="215" y="138"/>
                  <a:pt x="215" y="138"/>
                </a:cubicBezTo>
                <a:cubicBezTo>
                  <a:pt x="217" y="140"/>
                  <a:pt x="226" y="135"/>
                  <a:pt x="229" y="133"/>
                </a:cubicBezTo>
                <a:close/>
                <a:moveTo>
                  <a:pt x="232" y="136"/>
                </a:moveTo>
                <a:cubicBezTo>
                  <a:pt x="232" y="136"/>
                  <a:pt x="232" y="136"/>
                  <a:pt x="232" y="136"/>
                </a:cubicBezTo>
                <a:cubicBezTo>
                  <a:pt x="228" y="138"/>
                  <a:pt x="222" y="141"/>
                  <a:pt x="220" y="140"/>
                </a:cubicBezTo>
                <a:cubicBezTo>
                  <a:pt x="221" y="140"/>
                  <a:pt x="218" y="139"/>
                  <a:pt x="218" y="139"/>
                </a:cubicBezTo>
                <a:cubicBezTo>
                  <a:pt x="225" y="139"/>
                  <a:pt x="226" y="136"/>
                  <a:pt x="232" y="136"/>
                </a:cubicBezTo>
                <a:close/>
                <a:moveTo>
                  <a:pt x="211" y="134"/>
                </a:moveTo>
                <a:cubicBezTo>
                  <a:pt x="211" y="134"/>
                  <a:pt x="211" y="134"/>
                  <a:pt x="211" y="134"/>
                </a:cubicBezTo>
                <a:cubicBezTo>
                  <a:pt x="210" y="134"/>
                  <a:pt x="210" y="134"/>
                  <a:pt x="210" y="134"/>
                </a:cubicBezTo>
                <a:cubicBezTo>
                  <a:pt x="210" y="134"/>
                  <a:pt x="210" y="134"/>
                  <a:pt x="210" y="134"/>
                </a:cubicBezTo>
                <a:cubicBezTo>
                  <a:pt x="210" y="134"/>
                  <a:pt x="211" y="134"/>
                  <a:pt x="211" y="134"/>
                </a:cubicBezTo>
                <a:close/>
                <a:moveTo>
                  <a:pt x="230" y="127"/>
                </a:moveTo>
                <a:cubicBezTo>
                  <a:pt x="223" y="128"/>
                  <a:pt x="212" y="135"/>
                  <a:pt x="206" y="133"/>
                </a:cubicBezTo>
                <a:cubicBezTo>
                  <a:pt x="205" y="133"/>
                  <a:pt x="208" y="134"/>
                  <a:pt x="208" y="134"/>
                </a:cubicBezTo>
                <a:cubicBezTo>
                  <a:pt x="208" y="134"/>
                  <a:pt x="209" y="134"/>
                  <a:pt x="210" y="134"/>
                </a:cubicBezTo>
                <a:cubicBezTo>
                  <a:pt x="211" y="135"/>
                  <a:pt x="212" y="135"/>
                  <a:pt x="212" y="135"/>
                </a:cubicBezTo>
                <a:cubicBezTo>
                  <a:pt x="214" y="137"/>
                  <a:pt x="227" y="132"/>
                  <a:pt x="231" y="129"/>
                </a:cubicBezTo>
                <a:cubicBezTo>
                  <a:pt x="226" y="130"/>
                  <a:pt x="217" y="135"/>
                  <a:pt x="211" y="134"/>
                </a:cubicBezTo>
                <a:cubicBezTo>
                  <a:pt x="216" y="134"/>
                  <a:pt x="227" y="129"/>
                  <a:pt x="230" y="127"/>
                </a:cubicBezTo>
                <a:cubicBezTo>
                  <a:pt x="230" y="127"/>
                  <a:pt x="230" y="127"/>
                  <a:pt x="230" y="127"/>
                </a:cubicBezTo>
                <a:close/>
                <a:moveTo>
                  <a:pt x="214" y="145"/>
                </a:moveTo>
                <a:cubicBezTo>
                  <a:pt x="209" y="144"/>
                  <a:pt x="205" y="141"/>
                  <a:pt x="202" y="137"/>
                </a:cubicBezTo>
                <a:cubicBezTo>
                  <a:pt x="206" y="140"/>
                  <a:pt x="210" y="143"/>
                  <a:pt x="214" y="145"/>
                </a:cubicBezTo>
                <a:cubicBezTo>
                  <a:pt x="214" y="145"/>
                  <a:pt x="214" y="145"/>
                  <a:pt x="214" y="145"/>
                </a:cubicBezTo>
                <a:close/>
                <a:moveTo>
                  <a:pt x="216" y="144"/>
                </a:moveTo>
                <a:cubicBezTo>
                  <a:pt x="216" y="144"/>
                  <a:pt x="216" y="144"/>
                  <a:pt x="216" y="144"/>
                </a:cubicBezTo>
                <a:cubicBezTo>
                  <a:pt x="221" y="148"/>
                  <a:pt x="222" y="147"/>
                  <a:pt x="229" y="150"/>
                </a:cubicBezTo>
                <a:cubicBezTo>
                  <a:pt x="229" y="150"/>
                  <a:pt x="229" y="150"/>
                  <a:pt x="229" y="149"/>
                </a:cubicBezTo>
                <a:cubicBezTo>
                  <a:pt x="221" y="145"/>
                  <a:pt x="225" y="148"/>
                  <a:pt x="216" y="144"/>
                </a:cubicBezTo>
                <a:close/>
                <a:moveTo>
                  <a:pt x="199" y="139"/>
                </a:moveTo>
                <a:cubicBezTo>
                  <a:pt x="199" y="139"/>
                  <a:pt x="199" y="139"/>
                  <a:pt x="199" y="139"/>
                </a:cubicBezTo>
                <a:cubicBezTo>
                  <a:pt x="209" y="145"/>
                  <a:pt x="219" y="148"/>
                  <a:pt x="227" y="152"/>
                </a:cubicBezTo>
                <a:cubicBezTo>
                  <a:pt x="226" y="152"/>
                  <a:pt x="226" y="152"/>
                  <a:pt x="226" y="152"/>
                </a:cubicBezTo>
                <a:cubicBezTo>
                  <a:pt x="217" y="149"/>
                  <a:pt x="206" y="146"/>
                  <a:pt x="199" y="139"/>
                </a:cubicBezTo>
                <a:close/>
                <a:moveTo>
                  <a:pt x="178" y="137"/>
                </a:moveTo>
                <a:cubicBezTo>
                  <a:pt x="178" y="137"/>
                  <a:pt x="178" y="137"/>
                  <a:pt x="178" y="137"/>
                </a:cubicBezTo>
                <a:cubicBezTo>
                  <a:pt x="177" y="136"/>
                  <a:pt x="176" y="135"/>
                  <a:pt x="174" y="133"/>
                </a:cubicBezTo>
                <a:cubicBezTo>
                  <a:pt x="175" y="135"/>
                  <a:pt x="176" y="136"/>
                  <a:pt x="177" y="138"/>
                </a:cubicBezTo>
                <a:cubicBezTo>
                  <a:pt x="177" y="137"/>
                  <a:pt x="178" y="137"/>
                  <a:pt x="178" y="137"/>
                </a:cubicBezTo>
                <a:close/>
                <a:moveTo>
                  <a:pt x="182" y="135"/>
                </a:moveTo>
                <a:cubicBezTo>
                  <a:pt x="182" y="135"/>
                  <a:pt x="182" y="135"/>
                  <a:pt x="182" y="135"/>
                </a:cubicBezTo>
                <a:cubicBezTo>
                  <a:pt x="182" y="136"/>
                  <a:pt x="181" y="136"/>
                  <a:pt x="181" y="136"/>
                </a:cubicBezTo>
                <a:cubicBezTo>
                  <a:pt x="180" y="135"/>
                  <a:pt x="179" y="134"/>
                  <a:pt x="177" y="132"/>
                </a:cubicBezTo>
                <a:cubicBezTo>
                  <a:pt x="182" y="135"/>
                  <a:pt x="179" y="134"/>
                  <a:pt x="182" y="135"/>
                </a:cubicBezTo>
                <a:close/>
                <a:moveTo>
                  <a:pt x="188" y="135"/>
                </a:moveTo>
                <a:cubicBezTo>
                  <a:pt x="188" y="135"/>
                  <a:pt x="187" y="135"/>
                  <a:pt x="187" y="135"/>
                </a:cubicBezTo>
                <a:cubicBezTo>
                  <a:pt x="186" y="134"/>
                  <a:pt x="185" y="133"/>
                  <a:pt x="185" y="131"/>
                </a:cubicBezTo>
                <a:cubicBezTo>
                  <a:pt x="186" y="133"/>
                  <a:pt x="187" y="134"/>
                  <a:pt x="188" y="135"/>
                </a:cubicBezTo>
                <a:cubicBezTo>
                  <a:pt x="188" y="135"/>
                  <a:pt x="188" y="135"/>
                  <a:pt x="188" y="135"/>
                </a:cubicBezTo>
                <a:close/>
                <a:moveTo>
                  <a:pt x="192" y="137"/>
                </a:moveTo>
                <a:cubicBezTo>
                  <a:pt x="192" y="137"/>
                  <a:pt x="192" y="137"/>
                  <a:pt x="192" y="137"/>
                </a:cubicBezTo>
                <a:cubicBezTo>
                  <a:pt x="192" y="136"/>
                  <a:pt x="191" y="136"/>
                  <a:pt x="191" y="135"/>
                </a:cubicBezTo>
                <a:cubicBezTo>
                  <a:pt x="191" y="135"/>
                  <a:pt x="191" y="136"/>
                  <a:pt x="192" y="136"/>
                </a:cubicBezTo>
                <a:cubicBezTo>
                  <a:pt x="192" y="136"/>
                  <a:pt x="192" y="137"/>
                  <a:pt x="192" y="137"/>
                </a:cubicBezTo>
                <a:close/>
                <a:moveTo>
                  <a:pt x="201" y="144"/>
                </a:moveTo>
                <a:cubicBezTo>
                  <a:pt x="207" y="149"/>
                  <a:pt x="216" y="152"/>
                  <a:pt x="224" y="154"/>
                </a:cubicBezTo>
                <a:cubicBezTo>
                  <a:pt x="225" y="154"/>
                  <a:pt x="225" y="154"/>
                  <a:pt x="225" y="154"/>
                </a:cubicBezTo>
                <a:cubicBezTo>
                  <a:pt x="216" y="150"/>
                  <a:pt x="207" y="147"/>
                  <a:pt x="198" y="141"/>
                </a:cubicBezTo>
                <a:cubicBezTo>
                  <a:pt x="199" y="142"/>
                  <a:pt x="200" y="143"/>
                  <a:pt x="201" y="144"/>
                </a:cubicBezTo>
                <a:cubicBezTo>
                  <a:pt x="201" y="144"/>
                  <a:pt x="201" y="144"/>
                  <a:pt x="201" y="144"/>
                </a:cubicBezTo>
                <a:close/>
                <a:moveTo>
                  <a:pt x="203" y="148"/>
                </a:moveTo>
                <a:cubicBezTo>
                  <a:pt x="202" y="147"/>
                  <a:pt x="202" y="147"/>
                  <a:pt x="202" y="147"/>
                </a:cubicBezTo>
                <a:cubicBezTo>
                  <a:pt x="207" y="149"/>
                  <a:pt x="214" y="152"/>
                  <a:pt x="218" y="154"/>
                </a:cubicBezTo>
                <a:cubicBezTo>
                  <a:pt x="214" y="153"/>
                  <a:pt x="207" y="150"/>
                  <a:pt x="203" y="148"/>
                </a:cubicBezTo>
                <a:cubicBezTo>
                  <a:pt x="203" y="148"/>
                  <a:pt x="203" y="148"/>
                  <a:pt x="203" y="148"/>
                </a:cubicBezTo>
                <a:close/>
                <a:moveTo>
                  <a:pt x="204" y="152"/>
                </a:moveTo>
                <a:cubicBezTo>
                  <a:pt x="207" y="153"/>
                  <a:pt x="209" y="154"/>
                  <a:pt x="211" y="154"/>
                </a:cubicBezTo>
                <a:cubicBezTo>
                  <a:pt x="209" y="153"/>
                  <a:pt x="206" y="152"/>
                  <a:pt x="204" y="150"/>
                </a:cubicBezTo>
                <a:cubicBezTo>
                  <a:pt x="204" y="151"/>
                  <a:pt x="204" y="151"/>
                  <a:pt x="204" y="152"/>
                </a:cubicBezTo>
                <a:cubicBezTo>
                  <a:pt x="204" y="152"/>
                  <a:pt x="204" y="152"/>
                  <a:pt x="204" y="152"/>
                </a:cubicBezTo>
                <a:close/>
                <a:moveTo>
                  <a:pt x="130" y="35"/>
                </a:moveTo>
                <a:cubicBezTo>
                  <a:pt x="130" y="35"/>
                  <a:pt x="130" y="35"/>
                  <a:pt x="130" y="35"/>
                </a:cubicBezTo>
                <a:cubicBezTo>
                  <a:pt x="129" y="35"/>
                  <a:pt x="128" y="36"/>
                  <a:pt x="127" y="36"/>
                </a:cubicBezTo>
                <a:cubicBezTo>
                  <a:pt x="127" y="39"/>
                  <a:pt x="127" y="47"/>
                  <a:pt x="129" y="49"/>
                </a:cubicBezTo>
                <a:cubicBezTo>
                  <a:pt x="126" y="47"/>
                  <a:pt x="125" y="39"/>
                  <a:pt x="125" y="38"/>
                </a:cubicBezTo>
                <a:cubicBezTo>
                  <a:pt x="121" y="40"/>
                  <a:pt x="118" y="42"/>
                  <a:pt x="116" y="44"/>
                </a:cubicBezTo>
                <a:cubicBezTo>
                  <a:pt x="115" y="48"/>
                  <a:pt x="114" y="54"/>
                  <a:pt x="115" y="56"/>
                </a:cubicBezTo>
                <a:cubicBezTo>
                  <a:pt x="114" y="54"/>
                  <a:pt x="113" y="50"/>
                  <a:pt x="113" y="47"/>
                </a:cubicBezTo>
                <a:cubicBezTo>
                  <a:pt x="111" y="49"/>
                  <a:pt x="109" y="52"/>
                  <a:pt x="107" y="54"/>
                </a:cubicBezTo>
                <a:cubicBezTo>
                  <a:pt x="107" y="57"/>
                  <a:pt x="107" y="59"/>
                  <a:pt x="108" y="62"/>
                </a:cubicBezTo>
                <a:cubicBezTo>
                  <a:pt x="107" y="61"/>
                  <a:pt x="106" y="60"/>
                  <a:pt x="105" y="59"/>
                </a:cubicBezTo>
                <a:cubicBezTo>
                  <a:pt x="105" y="59"/>
                  <a:pt x="105" y="59"/>
                  <a:pt x="105" y="58"/>
                </a:cubicBezTo>
                <a:cubicBezTo>
                  <a:pt x="105" y="58"/>
                  <a:pt x="104" y="59"/>
                  <a:pt x="104" y="59"/>
                </a:cubicBezTo>
                <a:cubicBezTo>
                  <a:pt x="103" y="58"/>
                  <a:pt x="102" y="57"/>
                  <a:pt x="101" y="57"/>
                </a:cubicBezTo>
                <a:cubicBezTo>
                  <a:pt x="101" y="60"/>
                  <a:pt x="101" y="63"/>
                  <a:pt x="101" y="66"/>
                </a:cubicBezTo>
                <a:cubicBezTo>
                  <a:pt x="100" y="71"/>
                  <a:pt x="99" y="76"/>
                  <a:pt x="100" y="81"/>
                </a:cubicBezTo>
                <a:cubicBezTo>
                  <a:pt x="97" y="90"/>
                  <a:pt x="94" y="97"/>
                  <a:pt x="88" y="102"/>
                </a:cubicBezTo>
                <a:cubicBezTo>
                  <a:pt x="99" y="88"/>
                  <a:pt x="100" y="75"/>
                  <a:pt x="98" y="55"/>
                </a:cubicBezTo>
                <a:cubicBezTo>
                  <a:pt x="94" y="52"/>
                  <a:pt x="88" y="50"/>
                  <a:pt x="82" y="48"/>
                </a:cubicBezTo>
                <a:cubicBezTo>
                  <a:pt x="81" y="48"/>
                  <a:pt x="80" y="48"/>
                  <a:pt x="79" y="47"/>
                </a:cubicBezTo>
                <a:cubicBezTo>
                  <a:pt x="77" y="50"/>
                  <a:pt x="72" y="54"/>
                  <a:pt x="71" y="57"/>
                </a:cubicBezTo>
                <a:cubicBezTo>
                  <a:pt x="71" y="54"/>
                  <a:pt x="75" y="48"/>
                  <a:pt x="76" y="47"/>
                </a:cubicBezTo>
                <a:cubicBezTo>
                  <a:pt x="73" y="46"/>
                  <a:pt x="69" y="46"/>
                  <a:pt x="65" y="46"/>
                </a:cubicBezTo>
                <a:cubicBezTo>
                  <a:pt x="62" y="48"/>
                  <a:pt x="58" y="51"/>
                  <a:pt x="57" y="53"/>
                </a:cubicBezTo>
                <a:cubicBezTo>
                  <a:pt x="57" y="51"/>
                  <a:pt x="60" y="48"/>
                  <a:pt x="62" y="46"/>
                </a:cubicBezTo>
                <a:cubicBezTo>
                  <a:pt x="58" y="46"/>
                  <a:pt x="55" y="46"/>
                  <a:pt x="52" y="47"/>
                </a:cubicBezTo>
                <a:cubicBezTo>
                  <a:pt x="42" y="60"/>
                  <a:pt x="36" y="68"/>
                  <a:pt x="41" y="82"/>
                </a:cubicBezTo>
                <a:cubicBezTo>
                  <a:pt x="35" y="72"/>
                  <a:pt x="38" y="60"/>
                  <a:pt x="48" y="48"/>
                </a:cubicBezTo>
                <a:cubicBezTo>
                  <a:pt x="36" y="52"/>
                  <a:pt x="27" y="59"/>
                  <a:pt x="24" y="69"/>
                </a:cubicBezTo>
                <a:cubicBezTo>
                  <a:pt x="22" y="79"/>
                  <a:pt x="25" y="90"/>
                  <a:pt x="33" y="98"/>
                </a:cubicBezTo>
                <a:cubicBezTo>
                  <a:pt x="33" y="98"/>
                  <a:pt x="33" y="98"/>
                  <a:pt x="33" y="98"/>
                </a:cubicBezTo>
                <a:cubicBezTo>
                  <a:pt x="28" y="106"/>
                  <a:pt x="19" y="114"/>
                  <a:pt x="17" y="122"/>
                </a:cubicBezTo>
                <a:cubicBezTo>
                  <a:pt x="11" y="143"/>
                  <a:pt x="18" y="157"/>
                  <a:pt x="35" y="162"/>
                </a:cubicBezTo>
                <a:cubicBezTo>
                  <a:pt x="50" y="166"/>
                  <a:pt x="42" y="190"/>
                  <a:pt x="37" y="201"/>
                </a:cubicBezTo>
                <a:cubicBezTo>
                  <a:pt x="30" y="218"/>
                  <a:pt x="0" y="223"/>
                  <a:pt x="5" y="237"/>
                </a:cubicBezTo>
                <a:cubicBezTo>
                  <a:pt x="8" y="245"/>
                  <a:pt x="21" y="255"/>
                  <a:pt x="23" y="262"/>
                </a:cubicBezTo>
                <a:cubicBezTo>
                  <a:pt x="39" y="263"/>
                  <a:pt x="37" y="269"/>
                  <a:pt x="26" y="250"/>
                </a:cubicBezTo>
                <a:cubicBezTo>
                  <a:pt x="21" y="241"/>
                  <a:pt x="16" y="229"/>
                  <a:pt x="22" y="222"/>
                </a:cubicBezTo>
                <a:cubicBezTo>
                  <a:pt x="41" y="211"/>
                  <a:pt x="48" y="197"/>
                  <a:pt x="58" y="185"/>
                </a:cubicBezTo>
                <a:cubicBezTo>
                  <a:pt x="59" y="183"/>
                  <a:pt x="61" y="181"/>
                  <a:pt x="62" y="178"/>
                </a:cubicBezTo>
                <a:cubicBezTo>
                  <a:pt x="65" y="183"/>
                  <a:pt x="69" y="189"/>
                  <a:pt x="76" y="193"/>
                </a:cubicBezTo>
                <a:cubicBezTo>
                  <a:pt x="80" y="192"/>
                  <a:pt x="89" y="192"/>
                  <a:pt x="91" y="193"/>
                </a:cubicBezTo>
                <a:cubicBezTo>
                  <a:pt x="90" y="191"/>
                  <a:pt x="83" y="183"/>
                  <a:pt x="84" y="181"/>
                </a:cubicBezTo>
                <a:cubicBezTo>
                  <a:pt x="83" y="178"/>
                  <a:pt x="88" y="182"/>
                  <a:pt x="94" y="182"/>
                </a:cubicBezTo>
                <a:cubicBezTo>
                  <a:pt x="99" y="174"/>
                  <a:pt x="100" y="175"/>
                  <a:pt x="104" y="170"/>
                </a:cubicBezTo>
                <a:cubicBezTo>
                  <a:pt x="101" y="168"/>
                  <a:pt x="75" y="169"/>
                  <a:pt x="69" y="148"/>
                </a:cubicBezTo>
                <a:cubicBezTo>
                  <a:pt x="70" y="146"/>
                  <a:pt x="71" y="142"/>
                  <a:pt x="69" y="141"/>
                </a:cubicBezTo>
                <a:cubicBezTo>
                  <a:pt x="67" y="139"/>
                  <a:pt x="64" y="139"/>
                  <a:pt x="64" y="136"/>
                </a:cubicBezTo>
                <a:cubicBezTo>
                  <a:pt x="64" y="136"/>
                  <a:pt x="63" y="136"/>
                  <a:pt x="63" y="136"/>
                </a:cubicBezTo>
                <a:cubicBezTo>
                  <a:pt x="62" y="136"/>
                  <a:pt x="60" y="135"/>
                  <a:pt x="59" y="134"/>
                </a:cubicBezTo>
                <a:cubicBezTo>
                  <a:pt x="59" y="133"/>
                  <a:pt x="59" y="133"/>
                  <a:pt x="59" y="133"/>
                </a:cubicBezTo>
                <a:cubicBezTo>
                  <a:pt x="58" y="132"/>
                  <a:pt x="58" y="132"/>
                  <a:pt x="57" y="132"/>
                </a:cubicBezTo>
                <a:cubicBezTo>
                  <a:pt x="57" y="133"/>
                  <a:pt x="57" y="133"/>
                  <a:pt x="56" y="134"/>
                </a:cubicBezTo>
                <a:cubicBezTo>
                  <a:pt x="53" y="134"/>
                  <a:pt x="47" y="133"/>
                  <a:pt x="49" y="129"/>
                </a:cubicBezTo>
                <a:cubicBezTo>
                  <a:pt x="49" y="129"/>
                  <a:pt x="50" y="129"/>
                  <a:pt x="50" y="129"/>
                </a:cubicBezTo>
                <a:cubicBezTo>
                  <a:pt x="43" y="126"/>
                  <a:pt x="39" y="123"/>
                  <a:pt x="39" y="120"/>
                </a:cubicBezTo>
                <a:cubicBezTo>
                  <a:pt x="40" y="117"/>
                  <a:pt x="50" y="116"/>
                  <a:pt x="61" y="119"/>
                </a:cubicBezTo>
                <a:cubicBezTo>
                  <a:pt x="73" y="121"/>
                  <a:pt x="83" y="126"/>
                  <a:pt x="82" y="130"/>
                </a:cubicBezTo>
                <a:cubicBezTo>
                  <a:pt x="81" y="132"/>
                  <a:pt x="75" y="133"/>
                  <a:pt x="67" y="133"/>
                </a:cubicBezTo>
                <a:cubicBezTo>
                  <a:pt x="66" y="134"/>
                  <a:pt x="66" y="135"/>
                  <a:pt x="65" y="135"/>
                </a:cubicBezTo>
                <a:cubicBezTo>
                  <a:pt x="64" y="135"/>
                  <a:pt x="64" y="136"/>
                  <a:pt x="63" y="136"/>
                </a:cubicBezTo>
                <a:cubicBezTo>
                  <a:pt x="61" y="135"/>
                  <a:pt x="60" y="133"/>
                  <a:pt x="59" y="133"/>
                </a:cubicBezTo>
                <a:cubicBezTo>
                  <a:pt x="59" y="133"/>
                  <a:pt x="59" y="133"/>
                  <a:pt x="57" y="133"/>
                </a:cubicBezTo>
                <a:cubicBezTo>
                  <a:pt x="57" y="133"/>
                  <a:pt x="57" y="134"/>
                  <a:pt x="56" y="134"/>
                </a:cubicBezTo>
                <a:cubicBezTo>
                  <a:pt x="56" y="135"/>
                  <a:pt x="55" y="137"/>
                  <a:pt x="52" y="137"/>
                </a:cubicBezTo>
                <a:cubicBezTo>
                  <a:pt x="47" y="140"/>
                  <a:pt x="49" y="142"/>
                  <a:pt x="49" y="144"/>
                </a:cubicBezTo>
                <a:cubicBezTo>
                  <a:pt x="48" y="145"/>
                  <a:pt x="48" y="146"/>
                  <a:pt x="48" y="148"/>
                </a:cubicBezTo>
                <a:cubicBezTo>
                  <a:pt x="35" y="146"/>
                  <a:pt x="20" y="153"/>
                  <a:pt x="21" y="130"/>
                </a:cubicBezTo>
                <a:cubicBezTo>
                  <a:pt x="21" y="121"/>
                  <a:pt x="36" y="111"/>
                  <a:pt x="43" y="107"/>
                </a:cubicBezTo>
                <a:cubicBezTo>
                  <a:pt x="40" y="117"/>
                  <a:pt x="40" y="117"/>
                  <a:pt x="40" y="117"/>
                </a:cubicBezTo>
                <a:cubicBezTo>
                  <a:pt x="51" y="114"/>
                  <a:pt x="78" y="120"/>
                  <a:pt x="83" y="129"/>
                </a:cubicBezTo>
                <a:cubicBezTo>
                  <a:pt x="86" y="118"/>
                  <a:pt x="86" y="118"/>
                  <a:pt x="86" y="118"/>
                </a:cubicBezTo>
                <a:cubicBezTo>
                  <a:pt x="85" y="118"/>
                  <a:pt x="85" y="118"/>
                  <a:pt x="85" y="118"/>
                </a:cubicBezTo>
                <a:cubicBezTo>
                  <a:pt x="98" y="117"/>
                  <a:pt x="109" y="112"/>
                  <a:pt x="115" y="105"/>
                </a:cubicBezTo>
                <a:cubicBezTo>
                  <a:pt x="123" y="109"/>
                  <a:pt x="133" y="111"/>
                  <a:pt x="143" y="110"/>
                </a:cubicBezTo>
                <a:cubicBezTo>
                  <a:pt x="149" y="121"/>
                  <a:pt x="149" y="121"/>
                  <a:pt x="149" y="121"/>
                </a:cubicBezTo>
                <a:cubicBezTo>
                  <a:pt x="154" y="110"/>
                  <a:pt x="178" y="96"/>
                  <a:pt x="188" y="100"/>
                </a:cubicBezTo>
                <a:cubicBezTo>
                  <a:pt x="183" y="89"/>
                  <a:pt x="183" y="89"/>
                  <a:pt x="183" y="89"/>
                </a:cubicBezTo>
                <a:cubicBezTo>
                  <a:pt x="182" y="90"/>
                  <a:pt x="182" y="90"/>
                  <a:pt x="182" y="90"/>
                </a:cubicBezTo>
                <a:cubicBezTo>
                  <a:pt x="194" y="76"/>
                  <a:pt x="198" y="60"/>
                  <a:pt x="191" y="46"/>
                </a:cubicBezTo>
                <a:cubicBezTo>
                  <a:pt x="190" y="43"/>
                  <a:pt x="188" y="41"/>
                  <a:pt x="185" y="38"/>
                </a:cubicBezTo>
                <a:cubicBezTo>
                  <a:pt x="190" y="49"/>
                  <a:pt x="191" y="60"/>
                  <a:pt x="190" y="69"/>
                </a:cubicBezTo>
                <a:cubicBezTo>
                  <a:pt x="190" y="55"/>
                  <a:pt x="187" y="44"/>
                  <a:pt x="179" y="33"/>
                </a:cubicBezTo>
                <a:cubicBezTo>
                  <a:pt x="176" y="32"/>
                  <a:pt x="173" y="31"/>
                  <a:pt x="170" y="30"/>
                </a:cubicBezTo>
                <a:cubicBezTo>
                  <a:pt x="182" y="45"/>
                  <a:pt x="184" y="61"/>
                  <a:pt x="183" y="74"/>
                </a:cubicBezTo>
                <a:cubicBezTo>
                  <a:pt x="182" y="56"/>
                  <a:pt x="177" y="44"/>
                  <a:pt x="163" y="28"/>
                </a:cubicBezTo>
                <a:cubicBezTo>
                  <a:pt x="159" y="28"/>
                  <a:pt x="154" y="28"/>
                  <a:pt x="150" y="28"/>
                </a:cubicBezTo>
                <a:cubicBezTo>
                  <a:pt x="165" y="45"/>
                  <a:pt x="174" y="61"/>
                  <a:pt x="173" y="75"/>
                </a:cubicBezTo>
                <a:cubicBezTo>
                  <a:pt x="171" y="55"/>
                  <a:pt x="162" y="45"/>
                  <a:pt x="147" y="29"/>
                </a:cubicBezTo>
                <a:cubicBezTo>
                  <a:pt x="141" y="30"/>
                  <a:pt x="135" y="32"/>
                  <a:pt x="130" y="35"/>
                </a:cubicBezTo>
                <a:close/>
                <a:moveTo>
                  <a:pt x="43" y="106"/>
                </a:moveTo>
                <a:cubicBezTo>
                  <a:pt x="43" y="106"/>
                  <a:pt x="43" y="106"/>
                  <a:pt x="43" y="106"/>
                </a:cubicBezTo>
                <a:cubicBezTo>
                  <a:pt x="43" y="107"/>
                  <a:pt x="43" y="107"/>
                  <a:pt x="43" y="107"/>
                </a:cubicBezTo>
                <a:cubicBezTo>
                  <a:pt x="43" y="106"/>
                  <a:pt x="43" y="106"/>
                  <a:pt x="43" y="106"/>
                </a:cubicBezTo>
                <a:cubicBezTo>
                  <a:pt x="43" y="106"/>
                  <a:pt x="43" y="106"/>
                  <a:pt x="43" y="106"/>
                </a:cubicBezTo>
                <a:close/>
                <a:moveTo>
                  <a:pt x="63" y="176"/>
                </a:moveTo>
                <a:cubicBezTo>
                  <a:pt x="63" y="176"/>
                  <a:pt x="63" y="176"/>
                  <a:pt x="63" y="176"/>
                </a:cubicBezTo>
                <a:cubicBezTo>
                  <a:pt x="63" y="175"/>
                  <a:pt x="63" y="175"/>
                  <a:pt x="63" y="175"/>
                </a:cubicBezTo>
                <a:cubicBezTo>
                  <a:pt x="64" y="177"/>
                  <a:pt x="65" y="180"/>
                  <a:pt x="66" y="182"/>
                </a:cubicBezTo>
                <a:cubicBezTo>
                  <a:pt x="65" y="181"/>
                  <a:pt x="64" y="178"/>
                  <a:pt x="63" y="176"/>
                </a:cubicBezTo>
                <a:close/>
                <a:moveTo>
                  <a:pt x="64" y="172"/>
                </a:moveTo>
                <a:cubicBezTo>
                  <a:pt x="64" y="172"/>
                  <a:pt x="64" y="172"/>
                  <a:pt x="64" y="172"/>
                </a:cubicBezTo>
                <a:cubicBezTo>
                  <a:pt x="64" y="171"/>
                  <a:pt x="64" y="171"/>
                  <a:pt x="64" y="171"/>
                </a:cubicBezTo>
                <a:cubicBezTo>
                  <a:pt x="67" y="176"/>
                  <a:pt x="70" y="182"/>
                  <a:pt x="72" y="186"/>
                </a:cubicBezTo>
                <a:cubicBezTo>
                  <a:pt x="70" y="183"/>
                  <a:pt x="66" y="177"/>
                  <a:pt x="64" y="172"/>
                </a:cubicBezTo>
                <a:close/>
                <a:moveTo>
                  <a:pt x="65" y="168"/>
                </a:moveTo>
                <a:cubicBezTo>
                  <a:pt x="65" y="168"/>
                  <a:pt x="65" y="168"/>
                  <a:pt x="65" y="168"/>
                </a:cubicBezTo>
                <a:cubicBezTo>
                  <a:pt x="65" y="167"/>
                  <a:pt x="65" y="165"/>
                  <a:pt x="65" y="164"/>
                </a:cubicBezTo>
                <a:cubicBezTo>
                  <a:pt x="68" y="174"/>
                  <a:pt x="73" y="182"/>
                  <a:pt x="78" y="191"/>
                </a:cubicBezTo>
                <a:cubicBezTo>
                  <a:pt x="78" y="190"/>
                  <a:pt x="77" y="190"/>
                  <a:pt x="77" y="190"/>
                </a:cubicBezTo>
                <a:cubicBezTo>
                  <a:pt x="72" y="183"/>
                  <a:pt x="67" y="176"/>
                  <a:pt x="65" y="168"/>
                </a:cubicBezTo>
                <a:close/>
                <a:moveTo>
                  <a:pt x="63" y="157"/>
                </a:moveTo>
                <a:cubicBezTo>
                  <a:pt x="63" y="157"/>
                  <a:pt x="63" y="157"/>
                  <a:pt x="63" y="157"/>
                </a:cubicBezTo>
                <a:cubicBezTo>
                  <a:pt x="63" y="157"/>
                  <a:pt x="63" y="156"/>
                  <a:pt x="63" y="156"/>
                </a:cubicBezTo>
                <a:cubicBezTo>
                  <a:pt x="63" y="156"/>
                  <a:pt x="63" y="155"/>
                  <a:pt x="63" y="154"/>
                </a:cubicBezTo>
                <a:cubicBezTo>
                  <a:pt x="63" y="155"/>
                  <a:pt x="63" y="156"/>
                  <a:pt x="63" y="157"/>
                </a:cubicBezTo>
                <a:close/>
                <a:moveTo>
                  <a:pt x="61" y="153"/>
                </a:moveTo>
                <a:cubicBezTo>
                  <a:pt x="61" y="153"/>
                  <a:pt x="61" y="153"/>
                  <a:pt x="61" y="153"/>
                </a:cubicBezTo>
                <a:cubicBezTo>
                  <a:pt x="60" y="153"/>
                  <a:pt x="60" y="152"/>
                  <a:pt x="60" y="152"/>
                </a:cubicBezTo>
                <a:cubicBezTo>
                  <a:pt x="60" y="151"/>
                  <a:pt x="60" y="149"/>
                  <a:pt x="60" y="148"/>
                </a:cubicBezTo>
                <a:cubicBezTo>
                  <a:pt x="60" y="150"/>
                  <a:pt x="61" y="151"/>
                  <a:pt x="61" y="153"/>
                </a:cubicBezTo>
                <a:close/>
                <a:moveTo>
                  <a:pt x="56" y="150"/>
                </a:moveTo>
                <a:cubicBezTo>
                  <a:pt x="56" y="150"/>
                  <a:pt x="56" y="150"/>
                  <a:pt x="56" y="150"/>
                </a:cubicBezTo>
                <a:cubicBezTo>
                  <a:pt x="55" y="149"/>
                  <a:pt x="55" y="149"/>
                  <a:pt x="54" y="149"/>
                </a:cubicBezTo>
                <a:cubicBezTo>
                  <a:pt x="54" y="148"/>
                  <a:pt x="54" y="147"/>
                  <a:pt x="54" y="144"/>
                </a:cubicBezTo>
                <a:cubicBezTo>
                  <a:pt x="55" y="149"/>
                  <a:pt x="54" y="146"/>
                  <a:pt x="56" y="150"/>
                </a:cubicBezTo>
                <a:close/>
                <a:moveTo>
                  <a:pt x="51" y="148"/>
                </a:moveTo>
                <a:cubicBezTo>
                  <a:pt x="51" y="148"/>
                  <a:pt x="51" y="148"/>
                  <a:pt x="51" y="148"/>
                </a:cubicBezTo>
                <a:cubicBezTo>
                  <a:pt x="51" y="148"/>
                  <a:pt x="51" y="148"/>
                  <a:pt x="50" y="148"/>
                </a:cubicBezTo>
                <a:cubicBezTo>
                  <a:pt x="50" y="146"/>
                  <a:pt x="50" y="144"/>
                  <a:pt x="51" y="142"/>
                </a:cubicBezTo>
                <a:cubicBezTo>
                  <a:pt x="51" y="145"/>
                  <a:pt x="51" y="147"/>
                  <a:pt x="51" y="148"/>
                </a:cubicBezTo>
                <a:close/>
                <a:moveTo>
                  <a:pt x="81" y="39"/>
                </a:moveTo>
                <a:cubicBezTo>
                  <a:pt x="81" y="39"/>
                  <a:pt x="81" y="39"/>
                  <a:pt x="81" y="39"/>
                </a:cubicBezTo>
                <a:cubicBezTo>
                  <a:pt x="81" y="35"/>
                  <a:pt x="84" y="31"/>
                  <a:pt x="86" y="27"/>
                </a:cubicBezTo>
                <a:cubicBezTo>
                  <a:pt x="90" y="22"/>
                  <a:pt x="95" y="25"/>
                  <a:pt x="87" y="23"/>
                </a:cubicBezTo>
                <a:cubicBezTo>
                  <a:pt x="83" y="21"/>
                  <a:pt x="79" y="24"/>
                  <a:pt x="77" y="19"/>
                </a:cubicBezTo>
                <a:cubicBezTo>
                  <a:pt x="75" y="16"/>
                  <a:pt x="76" y="11"/>
                  <a:pt x="81" y="10"/>
                </a:cubicBezTo>
                <a:cubicBezTo>
                  <a:pt x="84" y="10"/>
                  <a:pt x="89" y="18"/>
                  <a:pt x="92" y="20"/>
                </a:cubicBezTo>
                <a:cubicBezTo>
                  <a:pt x="94" y="22"/>
                  <a:pt x="96" y="23"/>
                  <a:pt x="95" y="17"/>
                </a:cubicBezTo>
                <a:cubicBezTo>
                  <a:pt x="94" y="12"/>
                  <a:pt x="93" y="8"/>
                  <a:pt x="92" y="4"/>
                </a:cubicBezTo>
                <a:cubicBezTo>
                  <a:pt x="92" y="3"/>
                  <a:pt x="92" y="0"/>
                  <a:pt x="92" y="0"/>
                </a:cubicBezTo>
                <a:cubicBezTo>
                  <a:pt x="101" y="6"/>
                  <a:pt x="93" y="9"/>
                  <a:pt x="96" y="15"/>
                </a:cubicBezTo>
                <a:cubicBezTo>
                  <a:pt x="96" y="15"/>
                  <a:pt x="99" y="12"/>
                  <a:pt x="101" y="11"/>
                </a:cubicBezTo>
                <a:cubicBezTo>
                  <a:pt x="103" y="9"/>
                  <a:pt x="107" y="8"/>
                  <a:pt x="111" y="8"/>
                </a:cubicBezTo>
                <a:cubicBezTo>
                  <a:pt x="122" y="12"/>
                  <a:pt x="99" y="16"/>
                  <a:pt x="98" y="20"/>
                </a:cubicBezTo>
                <a:cubicBezTo>
                  <a:pt x="99" y="20"/>
                  <a:pt x="134" y="19"/>
                  <a:pt x="128" y="25"/>
                </a:cubicBezTo>
                <a:cubicBezTo>
                  <a:pt x="135" y="22"/>
                  <a:pt x="142" y="20"/>
                  <a:pt x="144" y="22"/>
                </a:cubicBezTo>
                <a:cubicBezTo>
                  <a:pt x="144" y="22"/>
                  <a:pt x="148" y="27"/>
                  <a:pt x="147" y="28"/>
                </a:cubicBezTo>
                <a:cubicBezTo>
                  <a:pt x="134" y="31"/>
                  <a:pt x="123" y="36"/>
                  <a:pt x="114" y="45"/>
                </a:cubicBezTo>
                <a:cubicBezTo>
                  <a:pt x="113" y="46"/>
                  <a:pt x="109" y="39"/>
                  <a:pt x="110" y="38"/>
                </a:cubicBezTo>
                <a:cubicBezTo>
                  <a:pt x="113" y="35"/>
                  <a:pt x="116" y="32"/>
                  <a:pt x="120" y="29"/>
                </a:cubicBezTo>
                <a:cubicBezTo>
                  <a:pt x="119" y="29"/>
                  <a:pt x="119" y="28"/>
                  <a:pt x="116" y="26"/>
                </a:cubicBezTo>
                <a:cubicBezTo>
                  <a:pt x="114" y="22"/>
                  <a:pt x="105" y="20"/>
                  <a:pt x="100" y="21"/>
                </a:cubicBezTo>
                <a:cubicBezTo>
                  <a:pt x="99" y="21"/>
                  <a:pt x="97" y="22"/>
                  <a:pt x="97" y="23"/>
                </a:cubicBezTo>
                <a:cubicBezTo>
                  <a:pt x="96" y="25"/>
                  <a:pt x="100" y="30"/>
                  <a:pt x="101" y="30"/>
                </a:cubicBezTo>
                <a:cubicBezTo>
                  <a:pt x="107" y="37"/>
                  <a:pt x="96" y="41"/>
                  <a:pt x="94" y="32"/>
                </a:cubicBezTo>
                <a:cubicBezTo>
                  <a:pt x="94" y="30"/>
                  <a:pt x="96" y="25"/>
                  <a:pt x="93" y="24"/>
                </a:cubicBezTo>
                <a:cubicBezTo>
                  <a:pt x="89" y="23"/>
                  <a:pt x="86" y="33"/>
                  <a:pt x="86" y="36"/>
                </a:cubicBezTo>
                <a:cubicBezTo>
                  <a:pt x="86" y="38"/>
                  <a:pt x="87" y="39"/>
                  <a:pt x="87" y="41"/>
                </a:cubicBezTo>
                <a:cubicBezTo>
                  <a:pt x="94" y="43"/>
                  <a:pt x="100" y="46"/>
                  <a:pt x="101" y="49"/>
                </a:cubicBezTo>
                <a:cubicBezTo>
                  <a:pt x="101" y="49"/>
                  <a:pt x="101" y="55"/>
                  <a:pt x="99" y="54"/>
                </a:cubicBezTo>
                <a:cubicBezTo>
                  <a:pt x="88" y="48"/>
                  <a:pt x="76" y="45"/>
                  <a:pt x="63" y="45"/>
                </a:cubicBezTo>
                <a:cubicBezTo>
                  <a:pt x="62" y="45"/>
                  <a:pt x="64" y="38"/>
                  <a:pt x="65" y="38"/>
                </a:cubicBezTo>
                <a:cubicBezTo>
                  <a:pt x="70" y="37"/>
                  <a:pt x="75" y="38"/>
                  <a:pt x="81" y="39"/>
                </a:cubicBezTo>
                <a:close/>
                <a:moveTo>
                  <a:pt x="86" y="42"/>
                </a:moveTo>
                <a:cubicBezTo>
                  <a:pt x="86" y="42"/>
                  <a:pt x="86" y="42"/>
                  <a:pt x="86" y="42"/>
                </a:cubicBezTo>
                <a:cubicBezTo>
                  <a:pt x="88" y="42"/>
                  <a:pt x="89" y="43"/>
                  <a:pt x="91" y="43"/>
                </a:cubicBezTo>
                <a:cubicBezTo>
                  <a:pt x="92" y="44"/>
                  <a:pt x="98" y="46"/>
                  <a:pt x="99" y="47"/>
                </a:cubicBezTo>
                <a:cubicBezTo>
                  <a:pt x="97" y="46"/>
                  <a:pt x="92" y="45"/>
                  <a:pt x="90" y="44"/>
                </a:cubicBezTo>
                <a:cubicBezTo>
                  <a:pt x="83" y="41"/>
                  <a:pt x="76" y="40"/>
                  <a:pt x="69" y="39"/>
                </a:cubicBezTo>
                <a:cubicBezTo>
                  <a:pt x="68" y="39"/>
                  <a:pt x="72" y="39"/>
                  <a:pt x="73" y="39"/>
                </a:cubicBezTo>
                <a:cubicBezTo>
                  <a:pt x="77" y="40"/>
                  <a:pt x="80" y="40"/>
                  <a:pt x="84" y="41"/>
                </a:cubicBezTo>
                <a:cubicBezTo>
                  <a:pt x="85" y="42"/>
                  <a:pt x="86" y="42"/>
                  <a:pt x="86" y="42"/>
                </a:cubicBezTo>
                <a:cubicBezTo>
                  <a:pt x="86" y="42"/>
                  <a:pt x="86" y="42"/>
                  <a:pt x="86" y="42"/>
                </a:cubicBezTo>
                <a:close/>
                <a:moveTo>
                  <a:pt x="96" y="28"/>
                </a:moveTo>
                <a:cubicBezTo>
                  <a:pt x="96" y="28"/>
                  <a:pt x="96" y="28"/>
                  <a:pt x="96" y="28"/>
                </a:cubicBezTo>
                <a:cubicBezTo>
                  <a:pt x="96" y="28"/>
                  <a:pt x="100" y="35"/>
                  <a:pt x="99" y="35"/>
                </a:cubicBezTo>
                <a:cubicBezTo>
                  <a:pt x="96" y="34"/>
                  <a:pt x="96" y="30"/>
                  <a:pt x="96" y="28"/>
                </a:cubicBezTo>
                <a:close/>
                <a:moveTo>
                  <a:pt x="88" y="20"/>
                </a:moveTo>
                <a:cubicBezTo>
                  <a:pt x="84" y="17"/>
                  <a:pt x="82" y="15"/>
                  <a:pt x="81" y="18"/>
                </a:cubicBezTo>
                <a:cubicBezTo>
                  <a:pt x="80" y="21"/>
                  <a:pt x="87" y="20"/>
                  <a:pt x="88" y="20"/>
                </a:cubicBezTo>
                <a:cubicBezTo>
                  <a:pt x="88" y="20"/>
                  <a:pt x="88" y="20"/>
                  <a:pt x="88" y="20"/>
                </a:cubicBezTo>
                <a:close/>
                <a:moveTo>
                  <a:pt x="111" y="76"/>
                </a:moveTo>
                <a:cubicBezTo>
                  <a:pt x="111" y="76"/>
                  <a:pt x="111" y="76"/>
                  <a:pt x="111" y="76"/>
                </a:cubicBezTo>
                <a:cubicBezTo>
                  <a:pt x="111" y="78"/>
                  <a:pt x="112" y="79"/>
                  <a:pt x="113" y="81"/>
                </a:cubicBezTo>
                <a:cubicBezTo>
                  <a:pt x="113" y="82"/>
                  <a:pt x="113" y="82"/>
                  <a:pt x="113" y="83"/>
                </a:cubicBezTo>
                <a:cubicBezTo>
                  <a:pt x="112" y="81"/>
                  <a:pt x="111" y="80"/>
                  <a:pt x="110" y="79"/>
                </a:cubicBezTo>
                <a:cubicBezTo>
                  <a:pt x="111" y="78"/>
                  <a:pt x="111" y="77"/>
                  <a:pt x="111" y="76"/>
                </a:cubicBezTo>
                <a:close/>
                <a:moveTo>
                  <a:pt x="118" y="87"/>
                </a:moveTo>
                <a:cubicBezTo>
                  <a:pt x="118" y="87"/>
                  <a:pt x="118" y="87"/>
                  <a:pt x="118" y="87"/>
                </a:cubicBezTo>
                <a:cubicBezTo>
                  <a:pt x="119" y="87"/>
                  <a:pt x="119" y="88"/>
                  <a:pt x="120" y="89"/>
                </a:cubicBezTo>
                <a:cubicBezTo>
                  <a:pt x="120" y="89"/>
                  <a:pt x="120" y="89"/>
                  <a:pt x="120" y="89"/>
                </a:cubicBezTo>
                <a:cubicBezTo>
                  <a:pt x="119" y="89"/>
                  <a:pt x="118" y="88"/>
                  <a:pt x="118" y="88"/>
                </a:cubicBezTo>
                <a:cubicBezTo>
                  <a:pt x="118" y="87"/>
                  <a:pt x="118" y="87"/>
                  <a:pt x="118" y="87"/>
                </a:cubicBezTo>
                <a:close/>
                <a:moveTo>
                  <a:pt x="121" y="89"/>
                </a:moveTo>
                <a:cubicBezTo>
                  <a:pt x="121" y="89"/>
                  <a:pt x="121" y="89"/>
                  <a:pt x="121" y="89"/>
                </a:cubicBezTo>
                <a:cubicBezTo>
                  <a:pt x="122" y="90"/>
                  <a:pt x="123" y="91"/>
                  <a:pt x="124" y="91"/>
                </a:cubicBezTo>
                <a:cubicBezTo>
                  <a:pt x="123" y="91"/>
                  <a:pt x="122" y="90"/>
                  <a:pt x="121" y="90"/>
                </a:cubicBezTo>
                <a:cubicBezTo>
                  <a:pt x="121" y="90"/>
                  <a:pt x="121" y="90"/>
                  <a:pt x="121" y="89"/>
                </a:cubicBezTo>
                <a:close/>
                <a:moveTo>
                  <a:pt x="105" y="95"/>
                </a:moveTo>
                <a:cubicBezTo>
                  <a:pt x="105" y="95"/>
                  <a:pt x="105" y="95"/>
                  <a:pt x="105" y="95"/>
                </a:cubicBezTo>
                <a:cubicBezTo>
                  <a:pt x="105" y="96"/>
                  <a:pt x="106" y="96"/>
                  <a:pt x="106" y="97"/>
                </a:cubicBezTo>
                <a:cubicBezTo>
                  <a:pt x="103" y="101"/>
                  <a:pt x="100" y="105"/>
                  <a:pt x="96" y="108"/>
                </a:cubicBezTo>
                <a:cubicBezTo>
                  <a:pt x="100" y="104"/>
                  <a:pt x="103" y="99"/>
                  <a:pt x="105" y="95"/>
                </a:cubicBezTo>
                <a:close/>
                <a:moveTo>
                  <a:pt x="111" y="101"/>
                </a:moveTo>
                <a:cubicBezTo>
                  <a:pt x="111" y="101"/>
                  <a:pt x="111" y="101"/>
                  <a:pt x="111" y="101"/>
                </a:cubicBezTo>
                <a:cubicBezTo>
                  <a:pt x="111" y="102"/>
                  <a:pt x="111" y="102"/>
                  <a:pt x="112" y="102"/>
                </a:cubicBezTo>
                <a:cubicBezTo>
                  <a:pt x="109" y="105"/>
                  <a:pt x="107" y="107"/>
                  <a:pt x="104" y="109"/>
                </a:cubicBezTo>
                <a:cubicBezTo>
                  <a:pt x="107" y="106"/>
                  <a:pt x="109" y="104"/>
                  <a:pt x="111" y="101"/>
                </a:cubicBezTo>
                <a:close/>
                <a:moveTo>
                  <a:pt x="119" y="100"/>
                </a:moveTo>
                <a:cubicBezTo>
                  <a:pt x="119" y="100"/>
                  <a:pt x="119" y="100"/>
                  <a:pt x="119" y="100"/>
                </a:cubicBezTo>
                <a:cubicBezTo>
                  <a:pt x="119" y="99"/>
                  <a:pt x="119" y="99"/>
                  <a:pt x="119" y="99"/>
                </a:cubicBezTo>
                <a:cubicBezTo>
                  <a:pt x="120" y="99"/>
                  <a:pt x="120" y="100"/>
                  <a:pt x="121" y="100"/>
                </a:cubicBezTo>
                <a:cubicBezTo>
                  <a:pt x="120" y="100"/>
                  <a:pt x="120" y="100"/>
                  <a:pt x="119" y="100"/>
                </a:cubicBezTo>
                <a:close/>
                <a:moveTo>
                  <a:pt x="116" y="96"/>
                </a:moveTo>
                <a:cubicBezTo>
                  <a:pt x="116" y="96"/>
                  <a:pt x="116" y="96"/>
                  <a:pt x="116" y="96"/>
                </a:cubicBezTo>
                <a:cubicBezTo>
                  <a:pt x="116" y="97"/>
                  <a:pt x="116" y="97"/>
                  <a:pt x="115" y="97"/>
                </a:cubicBezTo>
                <a:cubicBezTo>
                  <a:pt x="115" y="97"/>
                  <a:pt x="114" y="97"/>
                  <a:pt x="114" y="96"/>
                </a:cubicBezTo>
                <a:cubicBezTo>
                  <a:pt x="114" y="96"/>
                  <a:pt x="114" y="95"/>
                  <a:pt x="115" y="95"/>
                </a:cubicBezTo>
                <a:cubicBezTo>
                  <a:pt x="115" y="95"/>
                  <a:pt x="116" y="96"/>
                  <a:pt x="116" y="96"/>
                </a:cubicBezTo>
                <a:close/>
                <a:moveTo>
                  <a:pt x="110" y="90"/>
                </a:moveTo>
                <a:cubicBezTo>
                  <a:pt x="110" y="90"/>
                  <a:pt x="110" y="90"/>
                  <a:pt x="110" y="90"/>
                </a:cubicBezTo>
                <a:cubicBezTo>
                  <a:pt x="110" y="90"/>
                  <a:pt x="110" y="91"/>
                  <a:pt x="109" y="91"/>
                </a:cubicBezTo>
                <a:cubicBezTo>
                  <a:pt x="109" y="91"/>
                  <a:pt x="108" y="90"/>
                  <a:pt x="108" y="89"/>
                </a:cubicBezTo>
                <a:cubicBezTo>
                  <a:pt x="108" y="89"/>
                  <a:pt x="108" y="88"/>
                  <a:pt x="108" y="88"/>
                </a:cubicBezTo>
                <a:cubicBezTo>
                  <a:pt x="109" y="88"/>
                  <a:pt x="110" y="89"/>
                  <a:pt x="110" y="90"/>
                </a:cubicBezTo>
                <a:close/>
                <a:moveTo>
                  <a:pt x="59" y="127"/>
                </a:moveTo>
                <a:cubicBezTo>
                  <a:pt x="59" y="127"/>
                  <a:pt x="59" y="127"/>
                  <a:pt x="59" y="127"/>
                </a:cubicBezTo>
                <a:cubicBezTo>
                  <a:pt x="59" y="127"/>
                  <a:pt x="58" y="128"/>
                  <a:pt x="57" y="127"/>
                </a:cubicBezTo>
                <a:cubicBezTo>
                  <a:pt x="57" y="127"/>
                  <a:pt x="56" y="126"/>
                  <a:pt x="55" y="125"/>
                </a:cubicBezTo>
                <a:cubicBezTo>
                  <a:pt x="53" y="124"/>
                  <a:pt x="54" y="122"/>
                  <a:pt x="56" y="124"/>
                </a:cubicBezTo>
                <a:cubicBezTo>
                  <a:pt x="57" y="124"/>
                  <a:pt x="59" y="126"/>
                  <a:pt x="59" y="127"/>
                </a:cubicBezTo>
                <a:close/>
                <a:moveTo>
                  <a:pt x="56" y="132"/>
                </a:moveTo>
                <a:cubicBezTo>
                  <a:pt x="56" y="132"/>
                  <a:pt x="56" y="132"/>
                  <a:pt x="56" y="132"/>
                </a:cubicBezTo>
                <a:cubicBezTo>
                  <a:pt x="56" y="132"/>
                  <a:pt x="49" y="133"/>
                  <a:pt x="51" y="131"/>
                </a:cubicBezTo>
                <a:cubicBezTo>
                  <a:pt x="52" y="130"/>
                  <a:pt x="57" y="128"/>
                  <a:pt x="58" y="130"/>
                </a:cubicBezTo>
                <a:cubicBezTo>
                  <a:pt x="59" y="131"/>
                  <a:pt x="57" y="132"/>
                  <a:pt x="56" y="132"/>
                </a:cubicBezTo>
                <a:close/>
                <a:moveTo>
                  <a:pt x="64" y="120"/>
                </a:moveTo>
                <a:cubicBezTo>
                  <a:pt x="64" y="120"/>
                  <a:pt x="64" y="120"/>
                  <a:pt x="64" y="120"/>
                </a:cubicBezTo>
                <a:cubicBezTo>
                  <a:pt x="74" y="123"/>
                  <a:pt x="82" y="127"/>
                  <a:pt x="81" y="130"/>
                </a:cubicBezTo>
                <a:cubicBezTo>
                  <a:pt x="81" y="132"/>
                  <a:pt x="75" y="133"/>
                  <a:pt x="67" y="132"/>
                </a:cubicBezTo>
                <a:cubicBezTo>
                  <a:pt x="67" y="131"/>
                  <a:pt x="66" y="131"/>
                  <a:pt x="66" y="130"/>
                </a:cubicBezTo>
                <a:cubicBezTo>
                  <a:pt x="62" y="130"/>
                  <a:pt x="69" y="130"/>
                  <a:pt x="70" y="129"/>
                </a:cubicBezTo>
                <a:cubicBezTo>
                  <a:pt x="74" y="127"/>
                  <a:pt x="71" y="124"/>
                  <a:pt x="67" y="125"/>
                </a:cubicBezTo>
                <a:cubicBezTo>
                  <a:pt x="66" y="125"/>
                  <a:pt x="62" y="125"/>
                  <a:pt x="62" y="124"/>
                </a:cubicBezTo>
                <a:cubicBezTo>
                  <a:pt x="62" y="123"/>
                  <a:pt x="62" y="121"/>
                  <a:pt x="64" y="120"/>
                </a:cubicBezTo>
                <a:close/>
                <a:moveTo>
                  <a:pt x="51" y="128"/>
                </a:moveTo>
                <a:cubicBezTo>
                  <a:pt x="51" y="128"/>
                  <a:pt x="51" y="128"/>
                  <a:pt x="51" y="128"/>
                </a:cubicBezTo>
                <a:cubicBezTo>
                  <a:pt x="44" y="126"/>
                  <a:pt x="39" y="123"/>
                  <a:pt x="40" y="120"/>
                </a:cubicBezTo>
                <a:cubicBezTo>
                  <a:pt x="41" y="117"/>
                  <a:pt x="50" y="117"/>
                  <a:pt x="61" y="119"/>
                </a:cubicBezTo>
                <a:cubicBezTo>
                  <a:pt x="61" y="120"/>
                  <a:pt x="61" y="120"/>
                  <a:pt x="61" y="120"/>
                </a:cubicBezTo>
                <a:cubicBezTo>
                  <a:pt x="61" y="120"/>
                  <a:pt x="61" y="120"/>
                  <a:pt x="61" y="120"/>
                </a:cubicBezTo>
                <a:cubicBezTo>
                  <a:pt x="61" y="121"/>
                  <a:pt x="61" y="123"/>
                  <a:pt x="61" y="123"/>
                </a:cubicBezTo>
                <a:cubicBezTo>
                  <a:pt x="58" y="125"/>
                  <a:pt x="56" y="120"/>
                  <a:pt x="53" y="121"/>
                </a:cubicBezTo>
                <a:cubicBezTo>
                  <a:pt x="51" y="121"/>
                  <a:pt x="51" y="125"/>
                  <a:pt x="52" y="126"/>
                </a:cubicBezTo>
                <a:cubicBezTo>
                  <a:pt x="55" y="128"/>
                  <a:pt x="54" y="127"/>
                  <a:pt x="53" y="128"/>
                </a:cubicBezTo>
                <a:cubicBezTo>
                  <a:pt x="52" y="128"/>
                  <a:pt x="52" y="128"/>
                  <a:pt x="51" y="128"/>
                </a:cubicBezTo>
                <a:close/>
                <a:moveTo>
                  <a:pt x="33" y="59"/>
                </a:moveTo>
                <a:cubicBezTo>
                  <a:pt x="33" y="59"/>
                  <a:pt x="33" y="59"/>
                  <a:pt x="33" y="59"/>
                </a:cubicBezTo>
                <a:cubicBezTo>
                  <a:pt x="32" y="61"/>
                  <a:pt x="29" y="73"/>
                  <a:pt x="32" y="86"/>
                </a:cubicBezTo>
                <a:cubicBezTo>
                  <a:pt x="28" y="84"/>
                  <a:pt x="29" y="63"/>
                  <a:pt x="33" y="59"/>
                </a:cubicBezTo>
                <a:close/>
                <a:moveTo>
                  <a:pt x="64" y="88"/>
                </a:moveTo>
                <a:cubicBezTo>
                  <a:pt x="64" y="88"/>
                  <a:pt x="64" y="88"/>
                  <a:pt x="64" y="88"/>
                </a:cubicBezTo>
                <a:cubicBezTo>
                  <a:pt x="64" y="91"/>
                  <a:pt x="63" y="93"/>
                  <a:pt x="64" y="96"/>
                </a:cubicBezTo>
                <a:cubicBezTo>
                  <a:pt x="63" y="94"/>
                  <a:pt x="59" y="87"/>
                  <a:pt x="64" y="88"/>
                </a:cubicBezTo>
                <a:close/>
                <a:moveTo>
                  <a:pt x="67" y="163"/>
                </a:moveTo>
                <a:cubicBezTo>
                  <a:pt x="67" y="163"/>
                  <a:pt x="67" y="163"/>
                  <a:pt x="67" y="163"/>
                </a:cubicBezTo>
                <a:cubicBezTo>
                  <a:pt x="70" y="174"/>
                  <a:pt x="76" y="182"/>
                  <a:pt x="80" y="190"/>
                </a:cubicBezTo>
                <a:cubicBezTo>
                  <a:pt x="80" y="190"/>
                  <a:pt x="80" y="190"/>
                  <a:pt x="79" y="190"/>
                </a:cubicBezTo>
                <a:cubicBezTo>
                  <a:pt x="74" y="182"/>
                  <a:pt x="68" y="173"/>
                  <a:pt x="67" y="163"/>
                </a:cubicBezTo>
                <a:close/>
                <a:moveTo>
                  <a:pt x="77" y="177"/>
                </a:moveTo>
                <a:cubicBezTo>
                  <a:pt x="77" y="177"/>
                  <a:pt x="77" y="177"/>
                  <a:pt x="77" y="177"/>
                </a:cubicBezTo>
                <a:cubicBezTo>
                  <a:pt x="81" y="186"/>
                  <a:pt x="80" y="182"/>
                  <a:pt x="84" y="190"/>
                </a:cubicBezTo>
                <a:cubicBezTo>
                  <a:pt x="84" y="190"/>
                  <a:pt x="83" y="190"/>
                  <a:pt x="83" y="190"/>
                </a:cubicBezTo>
                <a:cubicBezTo>
                  <a:pt x="79" y="183"/>
                  <a:pt x="78" y="184"/>
                  <a:pt x="77" y="177"/>
                </a:cubicBezTo>
                <a:close/>
                <a:moveTo>
                  <a:pt x="75" y="177"/>
                </a:moveTo>
                <a:cubicBezTo>
                  <a:pt x="75" y="177"/>
                  <a:pt x="75" y="177"/>
                  <a:pt x="75" y="177"/>
                </a:cubicBezTo>
                <a:cubicBezTo>
                  <a:pt x="72" y="173"/>
                  <a:pt x="70" y="168"/>
                  <a:pt x="70" y="164"/>
                </a:cubicBezTo>
                <a:cubicBezTo>
                  <a:pt x="72" y="168"/>
                  <a:pt x="73" y="173"/>
                  <a:pt x="75" y="177"/>
                </a:cubicBezTo>
                <a:close/>
                <a:moveTo>
                  <a:pt x="98" y="173"/>
                </a:moveTo>
                <a:cubicBezTo>
                  <a:pt x="98" y="173"/>
                  <a:pt x="98" y="173"/>
                  <a:pt x="98" y="173"/>
                </a:cubicBezTo>
                <a:cubicBezTo>
                  <a:pt x="94" y="173"/>
                  <a:pt x="83" y="169"/>
                  <a:pt x="79" y="166"/>
                </a:cubicBezTo>
                <a:cubicBezTo>
                  <a:pt x="83" y="171"/>
                  <a:pt x="93" y="172"/>
                  <a:pt x="97" y="175"/>
                </a:cubicBezTo>
                <a:cubicBezTo>
                  <a:pt x="93" y="175"/>
                  <a:pt x="80" y="170"/>
                  <a:pt x="79" y="168"/>
                </a:cubicBezTo>
                <a:cubicBezTo>
                  <a:pt x="79" y="168"/>
                  <a:pt x="79" y="167"/>
                  <a:pt x="78" y="166"/>
                </a:cubicBezTo>
                <a:cubicBezTo>
                  <a:pt x="78" y="165"/>
                  <a:pt x="77" y="165"/>
                  <a:pt x="77" y="164"/>
                </a:cubicBezTo>
                <a:cubicBezTo>
                  <a:pt x="77" y="165"/>
                  <a:pt x="75" y="162"/>
                  <a:pt x="76" y="162"/>
                </a:cubicBezTo>
                <a:cubicBezTo>
                  <a:pt x="80" y="168"/>
                  <a:pt x="92" y="170"/>
                  <a:pt x="98" y="173"/>
                </a:cubicBezTo>
                <a:close/>
                <a:moveTo>
                  <a:pt x="79" y="166"/>
                </a:moveTo>
                <a:cubicBezTo>
                  <a:pt x="79" y="166"/>
                  <a:pt x="79" y="166"/>
                  <a:pt x="79" y="166"/>
                </a:cubicBezTo>
                <a:cubicBezTo>
                  <a:pt x="79" y="166"/>
                  <a:pt x="79" y="166"/>
                  <a:pt x="78" y="166"/>
                </a:cubicBezTo>
                <a:cubicBezTo>
                  <a:pt x="78" y="166"/>
                  <a:pt x="78" y="166"/>
                  <a:pt x="78" y="166"/>
                </a:cubicBezTo>
                <a:cubicBezTo>
                  <a:pt x="78" y="166"/>
                  <a:pt x="79" y="166"/>
                  <a:pt x="79" y="166"/>
                </a:cubicBezTo>
                <a:close/>
                <a:moveTo>
                  <a:pt x="94" y="181"/>
                </a:moveTo>
                <a:cubicBezTo>
                  <a:pt x="94" y="181"/>
                  <a:pt x="94" y="181"/>
                  <a:pt x="94" y="181"/>
                </a:cubicBezTo>
                <a:cubicBezTo>
                  <a:pt x="90" y="180"/>
                  <a:pt x="84" y="179"/>
                  <a:pt x="83" y="177"/>
                </a:cubicBezTo>
                <a:cubicBezTo>
                  <a:pt x="83" y="177"/>
                  <a:pt x="81" y="175"/>
                  <a:pt x="82" y="175"/>
                </a:cubicBezTo>
                <a:cubicBezTo>
                  <a:pt x="87" y="179"/>
                  <a:pt x="90" y="178"/>
                  <a:pt x="94" y="181"/>
                </a:cubicBezTo>
                <a:close/>
                <a:moveTo>
                  <a:pt x="93" y="177"/>
                </a:moveTo>
                <a:cubicBezTo>
                  <a:pt x="93" y="177"/>
                  <a:pt x="93" y="177"/>
                  <a:pt x="93" y="177"/>
                </a:cubicBezTo>
                <a:cubicBezTo>
                  <a:pt x="90" y="177"/>
                  <a:pt x="80" y="175"/>
                  <a:pt x="80" y="172"/>
                </a:cubicBezTo>
                <a:cubicBezTo>
                  <a:pt x="80" y="172"/>
                  <a:pt x="79" y="172"/>
                  <a:pt x="80" y="170"/>
                </a:cubicBezTo>
                <a:cubicBezTo>
                  <a:pt x="82" y="175"/>
                  <a:pt x="90" y="175"/>
                  <a:pt x="93" y="177"/>
                </a:cubicBezTo>
                <a:close/>
                <a:moveTo>
                  <a:pt x="68" y="159"/>
                </a:moveTo>
                <a:cubicBezTo>
                  <a:pt x="68" y="159"/>
                  <a:pt x="68" y="159"/>
                  <a:pt x="68" y="159"/>
                </a:cubicBezTo>
                <a:cubicBezTo>
                  <a:pt x="66" y="154"/>
                  <a:pt x="63" y="149"/>
                  <a:pt x="64" y="144"/>
                </a:cubicBezTo>
                <a:cubicBezTo>
                  <a:pt x="64" y="149"/>
                  <a:pt x="68" y="154"/>
                  <a:pt x="68" y="159"/>
                </a:cubicBezTo>
                <a:close/>
                <a:moveTo>
                  <a:pt x="170" y="115"/>
                </a:moveTo>
                <a:cubicBezTo>
                  <a:pt x="170" y="115"/>
                  <a:pt x="170" y="117"/>
                  <a:pt x="168" y="117"/>
                </a:cubicBezTo>
                <a:cubicBezTo>
                  <a:pt x="168" y="117"/>
                  <a:pt x="166" y="117"/>
                  <a:pt x="166" y="117"/>
                </a:cubicBezTo>
                <a:cubicBezTo>
                  <a:pt x="163" y="117"/>
                  <a:pt x="163" y="115"/>
                  <a:pt x="165" y="115"/>
                </a:cubicBezTo>
                <a:cubicBezTo>
                  <a:pt x="166" y="114"/>
                  <a:pt x="169" y="114"/>
                  <a:pt x="170" y="115"/>
                </a:cubicBezTo>
                <a:cubicBezTo>
                  <a:pt x="170" y="115"/>
                  <a:pt x="170" y="115"/>
                  <a:pt x="170" y="115"/>
                </a:cubicBezTo>
                <a:close/>
                <a:moveTo>
                  <a:pt x="171" y="121"/>
                </a:moveTo>
                <a:cubicBezTo>
                  <a:pt x="171" y="121"/>
                  <a:pt x="171" y="121"/>
                  <a:pt x="171" y="121"/>
                </a:cubicBezTo>
                <a:cubicBezTo>
                  <a:pt x="171" y="122"/>
                  <a:pt x="167" y="127"/>
                  <a:pt x="167" y="124"/>
                </a:cubicBezTo>
                <a:cubicBezTo>
                  <a:pt x="166" y="122"/>
                  <a:pt x="169" y="118"/>
                  <a:pt x="171" y="118"/>
                </a:cubicBezTo>
                <a:cubicBezTo>
                  <a:pt x="172" y="119"/>
                  <a:pt x="172" y="121"/>
                  <a:pt x="171" y="121"/>
                </a:cubicBezTo>
                <a:close/>
                <a:moveTo>
                  <a:pt x="168" y="106"/>
                </a:moveTo>
                <a:cubicBezTo>
                  <a:pt x="168" y="106"/>
                  <a:pt x="168" y="106"/>
                  <a:pt x="168" y="106"/>
                </a:cubicBezTo>
                <a:cubicBezTo>
                  <a:pt x="167" y="108"/>
                  <a:pt x="169" y="110"/>
                  <a:pt x="170" y="111"/>
                </a:cubicBezTo>
                <a:cubicBezTo>
                  <a:pt x="170" y="112"/>
                  <a:pt x="173" y="109"/>
                  <a:pt x="174" y="108"/>
                </a:cubicBezTo>
                <a:cubicBezTo>
                  <a:pt x="176" y="105"/>
                  <a:pt x="180" y="105"/>
                  <a:pt x="179" y="109"/>
                </a:cubicBezTo>
                <a:cubicBezTo>
                  <a:pt x="179" y="111"/>
                  <a:pt x="174" y="115"/>
                  <a:pt x="177" y="114"/>
                </a:cubicBezTo>
                <a:cubicBezTo>
                  <a:pt x="178" y="113"/>
                  <a:pt x="178" y="113"/>
                  <a:pt x="179" y="114"/>
                </a:cubicBezTo>
                <a:cubicBezTo>
                  <a:pt x="185" y="109"/>
                  <a:pt x="189" y="104"/>
                  <a:pt x="188" y="102"/>
                </a:cubicBezTo>
                <a:cubicBezTo>
                  <a:pt x="186" y="99"/>
                  <a:pt x="177" y="102"/>
                  <a:pt x="168" y="106"/>
                </a:cubicBezTo>
                <a:close/>
                <a:moveTo>
                  <a:pt x="179" y="115"/>
                </a:moveTo>
                <a:cubicBezTo>
                  <a:pt x="179" y="115"/>
                  <a:pt x="179" y="115"/>
                  <a:pt x="179" y="115"/>
                </a:cubicBezTo>
                <a:cubicBezTo>
                  <a:pt x="186" y="110"/>
                  <a:pt x="190" y="104"/>
                  <a:pt x="189" y="102"/>
                </a:cubicBezTo>
                <a:cubicBezTo>
                  <a:pt x="187" y="98"/>
                  <a:pt x="176" y="101"/>
                  <a:pt x="165" y="107"/>
                </a:cubicBezTo>
                <a:cubicBezTo>
                  <a:pt x="155" y="113"/>
                  <a:pt x="148" y="120"/>
                  <a:pt x="150" y="124"/>
                </a:cubicBezTo>
                <a:cubicBezTo>
                  <a:pt x="152" y="126"/>
                  <a:pt x="157" y="126"/>
                  <a:pt x="164" y="123"/>
                </a:cubicBezTo>
                <a:cubicBezTo>
                  <a:pt x="164" y="123"/>
                  <a:pt x="164" y="124"/>
                  <a:pt x="164" y="124"/>
                </a:cubicBezTo>
                <a:cubicBezTo>
                  <a:pt x="166" y="129"/>
                  <a:pt x="170" y="125"/>
                  <a:pt x="173" y="123"/>
                </a:cubicBezTo>
                <a:cubicBezTo>
                  <a:pt x="173" y="124"/>
                  <a:pt x="174" y="127"/>
                  <a:pt x="172" y="128"/>
                </a:cubicBezTo>
                <a:cubicBezTo>
                  <a:pt x="170" y="134"/>
                  <a:pt x="173" y="135"/>
                  <a:pt x="175" y="136"/>
                </a:cubicBezTo>
                <a:cubicBezTo>
                  <a:pt x="176" y="143"/>
                  <a:pt x="192" y="151"/>
                  <a:pt x="200" y="149"/>
                </a:cubicBezTo>
                <a:cubicBezTo>
                  <a:pt x="201" y="151"/>
                  <a:pt x="215" y="160"/>
                  <a:pt x="230" y="158"/>
                </a:cubicBezTo>
                <a:cubicBezTo>
                  <a:pt x="232" y="154"/>
                  <a:pt x="238" y="148"/>
                  <a:pt x="241" y="147"/>
                </a:cubicBezTo>
                <a:cubicBezTo>
                  <a:pt x="239" y="146"/>
                  <a:pt x="227" y="144"/>
                  <a:pt x="226" y="142"/>
                </a:cubicBezTo>
                <a:cubicBezTo>
                  <a:pt x="224" y="141"/>
                  <a:pt x="230" y="140"/>
                  <a:pt x="235" y="136"/>
                </a:cubicBezTo>
                <a:cubicBezTo>
                  <a:pt x="232" y="126"/>
                  <a:pt x="234" y="126"/>
                  <a:pt x="233" y="120"/>
                </a:cubicBezTo>
                <a:cubicBezTo>
                  <a:pt x="229" y="120"/>
                  <a:pt x="212" y="138"/>
                  <a:pt x="192" y="126"/>
                </a:cubicBezTo>
                <a:cubicBezTo>
                  <a:pt x="191" y="124"/>
                  <a:pt x="189" y="119"/>
                  <a:pt x="187" y="120"/>
                </a:cubicBezTo>
                <a:cubicBezTo>
                  <a:pt x="184" y="120"/>
                  <a:pt x="181" y="122"/>
                  <a:pt x="180" y="119"/>
                </a:cubicBezTo>
                <a:cubicBezTo>
                  <a:pt x="180" y="119"/>
                  <a:pt x="179" y="120"/>
                  <a:pt x="179" y="120"/>
                </a:cubicBezTo>
                <a:cubicBezTo>
                  <a:pt x="179" y="119"/>
                  <a:pt x="180" y="119"/>
                  <a:pt x="180" y="118"/>
                </a:cubicBezTo>
                <a:cubicBezTo>
                  <a:pt x="180" y="117"/>
                  <a:pt x="180" y="116"/>
                  <a:pt x="179" y="115"/>
                </a:cubicBezTo>
                <a:close/>
                <a:moveTo>
                  <a:pt x="165" y="122"/>
                </a:moveTo>
                <a:cubicBezTo>
                  <a:pt x="165" y="122"/>
                  <a:pt x="165" y="122"/>
                  <a:pt x="165" y="122"/>
                </a:cubicBezTo>
                <a:cubicBezTo>
                  <a:pt x="165" y="121"/>
                  <a:pt x="166" y="121"/>
                  <a:pt x="166" y="121"/>
                </a:cubicBezTo>
                <a:cubicBezTo>
                  <a:pt x="166" y="119"/>
                  <a:pt x="167" y="119"/>
                  <a:pt x="164" y="119"/>
                </a:cubicBezTo>
                <a:cubicBezTo>
                  <a:pt x="163" y="120"/>
                  <a:pt x="160" y="116"/>
                  <a:pt x="161" y="115"/>
                </a:cubicBezTo>
                <a:cubicBezTo>
                  <a:pt x="163" y="112"/>
                  <a:pt x="168" y="115"/>
                  <a:pt x="168" y="111"/>
                </a:cubicBezTo>
                <a:cubicBezTo>
                  <a:pt x="169" y="110"/>
                  <a:pt x="167" y="109"/>
                  <a:pt x="166" y="108"/>
                </a:cubicBezTo>
                <a:cubicBezTo>
                  <a:pt x="166" y="108"/>
                  <a:pt x="166" y="108"/>
                  <a:pt x="166" y="108"/>
                </a:cubicBezTo>
                <a:cubicBezTo>
                  <a:pt x="166" y="108"/>
                  <a:pt x="166" y="108"/>
                  <a:pt x="166" y="108"/>
                </a:cubicBezTo>
                <a:cubicBezTo>
                  <a:pt x="156" y="113"/>
                  <a:pt x="149" y="120"/>
                  <a:pt x="151" y="123"/>
                </a:cubicBezTo>
                <a:cubicBezTo>
                  <a:pt x="152" y="125"/>
                  <a:pt x="158" y="125"/>
                  <a:pt x="165" y="122"/>
                </a:cubicBezTo>
                <a:close/>
                <a:moveTo>
                  <a:pt x="141" y="22"/>
                </a:moveTo>
                <a:cubicBezTo>
                  <a:pt x="141" y="22"/>
                  <a:pt x="141" y="22"/>
                  <a:pt x="141" y="22"/>
                </a:cubicBezTo>
                <a:cubicBezTo>
                  <a:pt x="139" y="22"/>
                  <a:pt x="135" y="25"/>
                  <a:pt x="132" y="26"/>
                </a:cubicBezTo>
                <a:cubicBezTo>
                  <a:pt x="125" y="28"/>
                  <a:pt x="120" y="32"/>
                  <a:pt x="114" y="36"/>
                </a:cubicBezTo>
                <a:cubicBezTo>
                  <a:pt x="113" y="37"/>
                  <a:pt x="116" y="34"/>
                  <a:pt x="117" y="33"/>
                </a:cubicBezTo>
                <a:cubicBezTo>
                  <a:pt x="122" y="30"/>
                  <a:pt x="126" y="26"/>
                  <a:pt x="133" y="25"/>
                </a:cubicBezTo>
                <a:cubicBezTo>
                  <a:pt x="134" y="24"/>
                  <a:pt x="140" y="22"/>
                  <a:pt x="141" y="22"/>
                </a:cubicBezTo>
                <a:close/>
                <a:moveTo>
                  <a:pt x="146" y="80"/>
                </a:moveTo>
                <a:cubicBezTo>
                  <a:pt x="147" y="82"/>
                  <a:pt x="148" y="84"/>
                  <a:pt x="151" y="86"/>
                </a:cubicBezTo>
                <a:cubicBezTo>
                  <a:pt x="149" y="86"/>
                  <a:pt x="141" y="82"/>
                  <a:pt x="146" y="80"/>
                </a:cubicBezTo>
                <a:cubicBezTo>
                  <a:pt x="146" y="80"/>
                  <a:pt x="146" y="80"/>
                  <a:pt x="146" y="80"/>
                </a:cubicBezTo>
                <a:close/>
                <a:moveTo>
                  <a:pt x="177" y="122"/>
                </a:moveTo>
                <a:cubicBezTo>
                  <a:pt x="177" y="122"/>
                  <a:pt x="177" y="122"/>
                  <a:pt x="177" y="122"/>
                </a:cubicBezTo>
                <a:cubicBezTo>
                  <a:pt x="179" y="124"/>
                  <a:pt x="179" y="128"/>
                  <a:pt x="179" y="127"/>
                </a:cubicBezTo>
                <a:cubicBezTo>
                  <a:pt x="178" y="126"/>
                  <a:pt x="177" y="126"/>
                  <a:pt x="176" y="126"/>
                </a:cubicBezTo>
                <a:cubicBezTo>
                  <a:pt x="178" y="124"/>
                  <a:pt x="175" y="122"/>
                  <a:pt x="177" y="122"/>
                </a:cubicBezTo>
                <a:close/>
                <a:moveTo>
                  <a:pt x="276" y="99"/>
                </a:moveTo>
                <a:cubicBezTo>
                  <a:pt x="276" y="99"/>
                  <a:pt x="276" y="99"/>
                  <a:pt x="276" y="99"/>
                </a:cubicBezTo>
                <a:cubicBezTo>
                  <a:pt x="276" y="104"/>
                  <a:pt x="289" y="102"/>
                  <a:pt x="292" y="101"/>
                </a:cubicBezTo>
                <a:cubicBezTo>
                  <a:pt x="301" y="95"/>
                  <a:pt x="298" y="100"/>
                  <a:pt x="289" y="100"/>
                </a:cubicBezTo>
                <a:cubicBezTo>
                  <a:pt x="285" y="101"/>
                  <a:pt x="279" y="103"/>
                  <a:pt x="276" y="99"/>
                </a:cubicBezTo>
                <a:close/>
                <a:moveTo>
                  <a:pt x="231" y="60"/>
                </a:moveTo>
                <a:cubicBezTo>
                  <a:pt x="231" y="60"/>
                  <a:pt x="231" y="60"/>
                  <a:pt x="231" y="60"/>
                </a:cubicBezTo>
                <a:cubicBezTo>
                  <a:pt x="232" y="62"/>
                  <a:pt x="233" y="65"/>
                  <a:pt x="232" y="69"/>
                </a:cubicBezTo>
                <a:cubicBezTo>
                  <a:pt x="232" y="70"/>
                  <a:pt x="232" y="70"/>
                  <a:pt x="232" y="70"/>
                </a:cubicBezTo>
                <a:cubicBezTo>
                  <a:pt x="231" y="74"/>
                  <a:pt x="236" y="61"/>
                  <a:pt x="231" y="60"/>
                </a:cubicBezTo>
                <a:close/>
                <a:moveTo>
                  <a:pt x="275" y="116"/>
                </a:moveTo>
                <a:cubicBezTo>
                  <a:pt x="275" y="116"/>
                  <a:pt x="275" y="116"/>
                  <a:pt x="275" y="116"/>
                </a:cubicBezTo>
                <a:cubicBezTo>
                  <a:pt x="278" y="117"/>
                  <a:pt x="262" y="113"/>
                  <a:pt x="258" y="108"/>
                </a:cubicBezTo>
                <a:cubicBezTo>
                  <a:pt x="261" y="113"/>
                  <a:pt x="267" y="116"/>
                  <a:pt x="275" y="116"/>
                </a:cubicBezTo>
                <a:close/>
              </a:path>
            </a:pathLst>
          </a:custGeom>
          <a:solidFill>
            <a:srgbClr val="C1000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 name="文本框 8581"/>
          <p:cNvSpPr>
            <a:spLocks noChangeArrowheads="1"/>
          </p:cNvSpPr>
          <p:nvPr/>
        </p:nvSpPr>
        <p:spPr bwMode="auto">
          <a:xfrm>
            <a:off x="1116013" y="3040063"/>
            <a:ext cx="892175" cy="9017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7200" dirty="0">
                <a:solidFill>
                  <a:srgbClr val="333333"/>
                </a:solidFill>
                <a:latin typeface="华文新魏" panose="02010800040101010101" pitchFamily="2" charset="-122"/>
                <a:ea typeface="华文新魏" panose="02010800040101010101" pitchFamily="2" charset="-122"/>
              </a:rPr>
              <a:t>目</a:t>
            </a:r>
          </a:p>
        </p:txBody>
      </p:sp>
      <p:sp>
        <p:nvSpPr>
          <p:cNvPr id="11" name="文本框 8581"/>
          <p:cNvSpPr>
            <a:spLocks noChangeArrowheads="1"/>
          </p:cNvSpPr>
          <p:nvPr/>
        </p:nvSpPr>
        <p:spPr bwMode="auto">
          <a:xfrm>
            <a:off x="1676400" y="3960813"/>
            <a:ext cx="892175" cy="9017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800" dirty="0">
                <a:solidFill>
                  <a:srgbClr val="333333"/>
                </a:solidFill>
                <a:latin typeface="华文新魏" panose="02010800040101010101" pitchFamily="2" charset="-122"/>
                <a:ea typeface="华文新魏" panose="02010800040101010101" pitchFamily="2" charset="-122"/>
              </a:rPr>
              <a:t>录</a:t>
            </a:r>
          </a:p>
        </p:txBody>
      </p:sp>
    </p:spTree>
    <p:extLst>
      <p:ext uri="{BB962C8B-B14F-4D97-AF65-F5344CB8AC3E}">
        <p14:creationId xmlns:p14="http://schemas.microsoft.com/office/powerpoint/2010/main" val="21417826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990" y="152486"/>
            <a:ext cx="8001000" cy="914400"/>
          </a:xfrm>
          <a:ln/>
        </p:spPr>
        <p:txBody>
          <a:bodyPr/>
          <a:lstStyle/>
          <a:p>
            <a:r>
              <a:rPr lang="zh-CN" altLang="en-US" dirty="0" smtClean="0"/>
              <a:t>1.3大数据的影响</a:t>
            </a:r>
          </a:p>
        </p:txBody>
      </p:sp>
      <p:sp>
        <p:nvSpPr>
          <p:cNvPr id="19459" name="Rectangle 3"/>
          <p:cNvSpPr>
            <a:spLocks noGrp="1" noChangeArrowheads="1"/>
          </p:cNvSpPr>
          <p:nvPr>
            <p:ph type="body" idx="4294967295"/>
          </p:nvPr>
        </p:nvSpPr>
        <p:spPr>
          <a:xfrm>
            <a:off x="381000" y="1600200"/>
            <a:ext cx="8458200" cy="4527550"/>
          </a:xfrm>
        </p:spPr>
        <p:txBody>
          <a:bodyPr/>
          <a:lstStyle/>
          <a:p>
            <a:r>
              <a:rPr lang="zh-CN" altLang="en-US" sz="2000" smtClean="0"/>
              <a:t>在社会发展方面，大数据决策逐渐成为一种新的决策方式，大数据应用有力促进了信息技术与各行业的深度融合，大数据开发大大推动了新技术和新应用的不断涌现</a:t>
            </a:r>
          </a:p>
          <a:p>
            <a:r>
              <a:rPr lang="zh-CN" altLang="en-US" sz="2000" smtClean="0"/>
              <a:t>在就业市场方面，大数据的兴起使得数据科学家成为热门职业</a:t>
            </a:r>
          </a:p>
          <a:p>
            <a:r>
              <a:rPr lang="zh-CN" altLang="en-US" sz="2000" smtClean="0"/>
              <a:t>在人才培养方面，大数据的兴起，将在很大程度上改变中国高校信息技术相关专业的现有教学和科研体制</a:t>
            </a:r>
          </a:p>
          <a:p>
            <a:endParaRPr lang="zh-CN" altLang="en-US" sz="2000" smtClean="0"/>
          </a:p>
        </p:txBody>
      </p:sp>
    </p:spTree>
    <p:extLst>
      <p:ext uri="{BB962C8B-B14F-4D97-AF65-F5344CB8AC3E}">
        <p14:creationId xmlns:p14="http://schemas.microsoft.com/office/powerpoint/2010/main" val="41297470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191" y="1258492"/>
            <a:ext cx="4314825" cy="1744265"/>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grpSp>
        <p:nvGrpSpPr>
          <p:cNvPr id="43" name="组合 42"/>
          <p:cNvGrpSpPr/>
          <p:nvPr/>
        </p:nvGrpSpPr>
        <p:grpSpPr bwMode="auto">
          <a:xfrm>
            <a:off x="1875235" y="853678"/>
            <a:ext cx="7268765" cy="4760120"/>
            <a:chOff x="2500009" y="-4467"/>
            <a:chExt cx="9691991" cy="6345890"/>
          </a:xfrm>
        </p:grpSpPr>
        <p:sp>
          <p:nvSpPr>
            <p:cNvPr id="44" name="矩形 43"/>
            <p:cNvSpPr/>
            <p:nvPr/>
          </p:nvSpPr>
          <p:spPr>
            <a:xfrm>
              <a:off x="5916416" y="295"/>
              <a:ext cx="6275584" cy="6341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5" name="梯形 44"/>
            <p:cNvSpPr/>
            <p:nvPr/>
          </p:nvSpPr>
          <p:spPr>
            <a:xfrm>
              <a:off x="2500009" y="-4467"/>
              <a:ext cx="6789950" cy="6345890"/>
            </a:xfrm>
            <a:prstGeom prst="trapezoid">
              <a:avLst>
                <a:gd name="adj" fmla="val 532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sp>
        <p:nvSpPr>
          <p:cNvPr id="47" name="矩形 46"/>
          <p:cNvSpPr/>
          <p:nvPr/>
        </p:nvSpPr>
        <p:spPr>
          <a:xfrm>
            <a:off x="4201716" y="1624013"/>
            <a:ext cx="3684984" cy="51435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
        <p:nvSpPr>
          <p:cNvPr id="51" name="椭圆 25"/>
          <p:cNvSpPr>
            <a:spLocks noChangeArrowheads="1"/>
          </p:cNvSpPr>
          <p:nvPr/>
        </p:nvSpPr>
        <p:spPr bwMode="auto">
          <a:xfrm>
            <a:off x="3586163" y="1604963"/>
            <a:ext cx="552450" cy="551260"/>
          </a:xfrm>
          <a:prstGeom prst="ellipse">
            <a:avLst/>
          </a:prstGeom>
          <a:solidFill>
            <a:srgbClr val="FFFFFF"/>
          </a:solidFill>
          <a:ln w="9525">
            <a:noFill/>
            <a:round/>
          </a:ln>
        </p:spPr>
        <p:txBody>
          <a:bodyPr anchor="ctr"/>
          <a:lstStyle/>
          <a:p>
            <a:pPr algn="ctr">
              <a:buFont typeface="Arial" panose="020B0604020202020204" pitchFamily="34" charset="0"/>
              <a:buNone/>
            </a:pPr>
            <a:endParaRPr lang="zh-CN" altLang="en-US">
              <a:solidFill>
                <a:srgbClr val="FFFFFF"/>
              </a:solidFill>
              <a:latin typeface="Arial Narrow" panose="020B0606020202030204" pitchFamily="34" charset="0"/>
              <a:ea typeface="微软雅黑" panose="020B0503020204020204" pitchFamily="34" charset="-122"/>
            </a:endParaRPr>
          </a:p>
        </p:txBody>
      </p:sp>
      <p:sp>
        <p:nvSpPr>
          <p:cNvPr id="52" name="椭圆 28"/>
          <p:cNvSpPr>
            <a:spLocks noChangeArrowheads="1"/>
          </p:cNvSpPr>
          <p:nvPr/>
        </p:nvSpPr>
        <p:spPr bwMode="auto">
          <a:xfrm>
            <a:off x="3206354" y="2372916"/>
            <a:ext cx="552450" cy="552450"/>
          </a:xfrm>
          <a:prstGeom prst="ellipse">
            <a:avLst/>
          </a:prstGeom>
          <a:solidFill>
            <a:srgbClr val="FFFFFF"/>
          </a:solidFill>
          <a:ln w="9525">
            <a:noFill/>
            <a:round/>
          </a:ln>
        </p:spPr>
        <p:txBody>
          <a:bodyPr anchor="ctr"/>
          <a:lstStyle/>
          <a:p>
            <a:pPr algn="ctr">
              <a:buFont typeface="Arial" panose="020B0604020202020204" pitchFamily="34" charset="0"/>
              <a:buNone/>
            </a:pPr>
            <a:endParaRPr lang="zh-CN" altLang="en-US">
              <a:solidFill>
                <a:srgbClr val="FFFFFF"/>
              </a:solidFill>
              <a:latin typeface="Arial Narrow" panose="020B0606020202030204" pitchFamily="34" charset="0"/>
              <a:ea typeface="微软雅黑" panose="020B0503020204020204" pitchFamily="34" charset="-122"/>
            </a:endParaRPr>
          </a:p>
        </p:txBody>
      </p:sp>
      <p:sp>
        <p:nvSpPr>
          <p:cNvPr id="53" name="椭圆 29"/>
          <p:cNvSpPr>
            <a:spLocks noChangeArrowheads="1"/>
          </p:cNvSpPr>
          <p:nvPr/>
        </p:nvSpPr>
        <p:spPr bwMode="auto">
          <a:xfrm>
            <a:off x="2777729" y="3159919"/>
            <a:ext cx="551259" cy="552450"/>
          </a:xfrm>
          <a:prstGeom prst="ellipse">
            <a:avLst/>
          </a:prstGeom>
          <a:solidFill>
            <a:srgbClr val="FFFFFF"/>
          </a:solidFill>
          <a:ln w="9525">
            <a:noFill/>
            <a:round/>
          </a:ln>
        </p:spPr>
        <p:txBody>
          <a:bodyPr anchor="ctr"/>
          <a:lstStyle/>
          <a:p>
            <a:pPr algn="ctr">
              <a:buFont typeface="Arial" panose="020B0604020202020204" pitchFamily="34" charset="0"/>
              <a:buNone/>
            </a:pPr>
            <a:endParaRPr lang="zh-CN" altLang="en-US">
              <a:solidFill>
                <a:srgbClr val="FFFFFF"/>
              </a:solidFill>
              <a:latin typeface="Arial Narrow" panose="020B0606020202030204" pitchFamily="34" charset="0"/>
              <a:ea typeface="微软雅黑" panose="020B0503020204020204" pitchFamily="34" charset="-122"/>
            </a:endParaRPr>
          </a:p>
        </p:txBody>
      </p:sp>
      <p:sp>
        <p:nvSpPr>
          <p:cNvPr id="54" name="椭圆 30"/>
          <p:cNvSpPr>
            <a:spLocks noChangeArrowheads="1"/>
          </p:cNvSpPr>
          <p:nvPr/>
        </p:nvSpPr>
        <p:spPr bwMode="auto">
          <a:xfrm>
            <a:off x="2422922" y="3939779"/>
            <a:ext cx="551259" cy="551259"/>
          </a:xfrm>
          <a:prstGeom prst="ellipse">
            <a:avLst/>
          </a:prstGeom>
          <a:solidFill>
            <a:srgbClr val="FFFFFF"/>
          </a:solidFill>
          <a:ln w="9525">
            <a:noFill/>
            <a:round/>
          </a:ln>
        </p:spPr>
        <p:txBody>
          <a:bodyPr anchor="ctr"/>
          <a:lstStyle/>
          <a:p>
            <a:pPr algn="ctr">
              <a:buFont typeface="Arial" panose="020B0604020202020204" pitchFamily="34" charset="0"/>
              <a:buNone/>
            </a:pPr>
            <a:endParaRPr lang="zh-CN" altLang="en-US">
              <a:solidFill>
                <a:srgbClr val="FFFFFF"/>
              </a:solidFill>
              <a:latin typeface="Arial Narrow" panose="020B0606020202030204" pitchFamily="34" charset="0"/>
              <a:ea typeface="微软雅黑" panose="020B0503020204020204" pitchFamily="34" charset="-122"/>
            </a:endParaRPr>
          </a:p>
        </p:txBody>
      </p:sp>
      <p:sp>
        <p:nvSpPr>
          <p:cNvPr id="55" name="椭圆 31"/>
          <p:cNvSpPr>
            <a:spLocks noChangeArrowheads="1"/>
          </p:cNvSpPr>
          <p:nvPr/>
        </p:nvSpPr>
        <p:spPr bwMode="auto">
          <a:xfrm>
            <a:off x="3626644" y="1644254"/>
            <a:ext cx="471488" cy="472678"/>
          </a:xfrm>
          <a:prstGeom prst="ellipse">
            <a:avLst/>
          </a:prstGeom>
          <a:solidFill>
            <a:schemeClr val="tx2"/>
          </a:solidFill>
          <a:ln w="9525">
            <a:noFill/>
            <a:round/>
          </a:ln>
        </p:spPr>
        <p:txBody>
          <a:bodyPr lIns="0" tIns="0" rIns="0" bIns="0" anchor="ctr"/>
          <a:lstStyle/>
          <a:p>
            <a:pPr algn="ctr">
              <a:buFont typeface="Arial" panose="020B0604020202020204" pitchFamily="34" charset="0"/>
              <a:buNone/>
            </a:pPr>
            <a:r>
              <a:rPr lang="en-US" altLang="zh-CN" sz="2400">
                <a:solidFill>
                  <a:srgbClr val="FFFFFF"/>
                </a:solidFill>
                <a:latin typeface="Arial Black" panose="020B0A04020102020204" pitchFamily="34" charset="0"/>
                <a:ea typeface="微软雅黑" panose="020B0503020204020204" pitchFamily="34" charset="-122"/>
              </a:rPr>
              <a:t>1</a:t>
            </a:r>
          </a:p>
        </p:txBody>
      </p:sp>
      <p:sp>
        <p:nvSpPr>
          <p:cNvPr id="56" name="椭圆 32"/>
          <p:cNvSpPr>
            <a:spLocks noChangeArrowheads="1"/>
          </p:cNvSpPr>
          <p:nvPr/>
        </p:nvSpPr>
        <p:spPr bwMode="auto">
          <a:xfrm>
            <a:off x="3245644" y="2413397"/>
            <a:ext cx="472679" cy="471488"/>
          </a:xfrm>
          <a:prstGeom prst="ellipse">
            <a:avLst/>
          </a:prstGeom>
          <a:solidFill>
            <a:schemeClr val="tx2"/>
          </a:solidFill>
          <a:ln w="9525">
            <a:noFill/>
            <a:round/>
          </a:ln>
        </p:spPr>
        <p:txBody>
          <a:bodyPr lIns="0" tIns="0" rIns="0" bIns="0" anchor="ctr"/>
          <a:lstStyle/>
          <a:p>
            <a:pPr algn="ctr">
              <a:buFont typeface="Arial" panose="020B0604020202020204" pitchFamily="34" charset="0"/>
              <a:buNone/>
            </a:pPr>
            <a:r>
              <a:rPr lang="en-US" altLang="zh-CN" sz="2400">
                <a:solidFill>
                  <a:srgbClr val="FFFFFF"/>
                </a:solidFill>
                <a:latin typeface="Arial Black" panose="020B0A04020102020204" pitchFamily="34" charset="0"/>
                <a:ea typeface="微软雅黑" panose="020B0503020204020204" pitchFamily="34" charset="-122"/>
              </a:rPr>
              <a:t>2</a:t>
            </a:r>
          </a:p>
        </p:txBody>
      </p:sp>
      <p:sp>
        <p:nvSpPr>
          <p:cNvPr id="57" name="椭圆 33"/>
          <p:cNvSpPr>
            <a:spLocks noChangeArrowheads="1"/>
          </p:cNvSpPr>
          <p:nvPr/>
        </p:nvSpPr>
        <p:spPr bwMode="auto">
          <a:xfrm>
            <a:off x="2817019" y="3199210"/>
            <a:ext cx="472679" cy="472678"/>
          </a:xfrm>
          <a:prstGeom prst="ellipse">
            <a:avLst/>
          </a:prstGeom>
          <a:solidFill>
            <a:schemeClr val="tx2"/>
          </a:solidFill>
          <a:ln w="9525">
            <a:noFill/>
            <a:round/>
          </a:ln>
        </p:spPr>
        <p:txBody>
          <a:bodyPr lIns="0" tIns="0" rIns="0" bIns="0" anchor="ctr"/>
          <a:lstStyle/>
          <a:p>
            <a:pPr algn="ctr">
              <a:buFont typeface="Arial" panose="020B0604020202020204" pitchFamily="34" charset="0"/>
              <a:buNone/>
            </a:pPr>
            <a:r>
              <a:rPr lang="en-US" altLang="zh-CN" sz="2400">
                <a:solidFill>
                  <a:srgbClr val="FFFFFF"/>
                </a:solidFill>
                <a:latin typeface="Arial Black" panose="020B0A04020102020204" pitchFamily="34" charset="0"/>
                <a:ea typeface="微软雅黑" panose="020B0503020204020204" pitchFamily="34" charset="-122"/>
              </a:rPr>
              <a:t>3</a:t>
            </a:r>
          </a:p>
        </p:txBody>
      </p:sp>
      <p:sp>
        <p:nvSpPr>
          <p:cNvPr id="58" name="椭圆 34"/>
          <p:cNvSpPr>
            <a:spLocks noChangeArrowheads="1"/>
          </p:cNvSpPr>
          <p:nvPr/>
        </p:nvSpPr>
        <p:spPr bwMode="auto">
          <a:xfrm>
            <a:off x="2462212" y="3973116"/>
            <a:ext cx="472679" cy="472678"/>
          </a:xfrm>
          <a:prstGeom prst="ellipse">
            <a:avLst/>
          </a:prstGeom>
          <a:solidFill>
            <a:schemeClr val="tx2"/>
          </a:solidFill>
          <a:ln w="9525">
            <a:noFill/>
            <a:round/>
          </a:ln>
        </p:spPr>
        <p:txBody>
          <a:bodyPr lIns="0" tIns="0" rIns="0" bIns="0" anchor="ctr"/>
          <a:lstStyle/>
          <a:p>
            <a:pPr algn="ctr">
              <a:buFont typeface="Arial" panose="020B0604020202020204" pitchFamily="34" charset="0"/>
              <a:buNone/>
            </a:pPr>
            <a:r>
              <a:rPr lang="en-US" altLang="zh-CN" sz="2400">
                <a:solidFill>
                  <a:srgbClr val="FFFFFF"/>
                </a:solidFill>
                <a:latin typeface="Arial Black" panose="020B0A04020102020204" pitchFamily="34" charset="0"/>
                <a:ea typeface="微软雅黑" panose="020B0503020204020204" pitchFamily="34" charset="-122"/>
              </a:rPr>
              <a:t>4</a:t>
            </a:r>
          </a:p>
        </p:txBody>
      </p:sp>
      <p:sp>
        <p:nvSpPr>
          <p:cNvPr id="59" name="文本框 35"/>
          <p:cNvSpPr txBox="1">
            <a:spLocks noChangeArrowheads="1"/>
          </p:cNvSpPr>
          <p:nvPr/>
        </p:nvSpPr>
        <p:spPr bwMode="auto">
          <a:xfrm>
            <a:off x="4204097" y="1622823"/>
            <a:ext cx="3614738" cy="502444"/>
          </a:xfrm>
          <a:prstGeom prst="rect">
            <a:avLst/>
          </a:prstGeom>
          <a:noFill/>
          <a:ln w="9525">
            <a:noFill/>
            <a:miter lim="800000"/>
          </a:ln>
        </p:spPr>
        <p:txBody>
          <a:bodyPr anchor="ctr"/>
          <a:lstStyle/>
          <a:p>
            <a:pPr>
              <a:buFont typeface="Arial" panose="020B0604020202020204" pitchFamily="34" charset="0"/>
              <a:buNone/>
            </a:pPr>
            <a:r>
              <a:rPr lang="zh-CN" altLang="zh-CN" sz="2100">
                <a:solidFill>
                  <a:srgbClr val="FFFFFF"/>
                </a:solidFill>
                <a:latin typeface="黑体" panose="02010609060101010101" pitchFamily="49" charset="-122"/>
                <a:ea typeface="黑体" panose="02010609060101010101" pitchFamily="49" charset="-122"/>
              </a:rPr>
              <a:t>大数据让政府治理更精准透明</a:t>
            </a:r>
            <a:endParaRPr lang="zh-CN" altLang="en-US" sz="2100">
              <a:solidFill>
                <a:srgbClr val="FFFFFF"/>
              </a:solidFill>
              <a:latin typeface="黑体" panose="02010609060101010101" pitchFamily="49" charset="-122"/>
              <a:ea typeface="黑体" panose="02010609060101010101" pitchFamily="49" charset="-122"/>
            </a:endParaRPr>
          </a:p>
        </p:txBody>
      </p:sp>
      <p:sp>
        <p:nvSpPr>
          <p:cNvPr id="60" name="矩形 59"/>
          <p:cNvSpPr/>
          <p:nvPr/>
        </p:nvSpPr>
        <p:spPr>
          <a:xfrm>
            <a:off x="3368278" y="3190875"/>
            <a:ext cx="4518422" cy="51316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
        <p:nvSpPr>
          <p:cNvPr id="61" name="文本框 37"/>
          <p:cNvSpPr txBox="1">
            <a:spLocks noChangeArrowheads="1"/>
          </p:cNvSpPr>
          <p:nvPr/>
        </p:nvSpPr>
        <p:spPr bwMode="auto">
          <a:xfrm>
            <a:off x="3431381" y="3187304"/>
            <a:ext cx="3615929" cy="502444"/>
          </a:xfrm>
          <a:prstGeom prst="rect">
            <a:avLst/>
          </a:prstGeom>
          <a:noFill/>
          <a:ln w="9525">
            <a:noFill/>
            <a:miter lim="800000"/>
          </a:ln>
        </p:spPr>
        <p:txBody>
          <a:bodyPr anchor="ctr"/>
          <a:lstStyle/>
          <a:p>
            <a:pPr>
              <a:buFont typeface="Arial" panose="020B0604020202020204" pitchFamily="34" charset="0"/>
              <a:buNone/>
            </a:pPr>
            <a:r>
              <a:rPr lang="zh-CN" altLang="zh-CN" sz="2100">
                <a:solidFill>
                  <a:srgbClr val="FFFFFF"/>
                </a:solidFill>
                <a:latin typeface="黑体" panose="02010609060101010101" pitchFamily="49" charset="-122"/>
                <a:ea typeface="黑体" panose="02010609060101010101" pitchFamily="49" charset="-122"/>
              </a:rPr>
              <a:t>大数据让公共服务更智慧</a:t>
            </a:r>
            <a:endParaRPr lang="zh-CN" altLang="en-US" sz="2100">
              <a:solidFill>
                <a:srgbClr val="FFFFFF"/>
              </a:solidFill>
              <a:latin typeface="黑体" panose="02010609060101010101" pitchFamily="49" charset="-122"/>
              <a:ea typeface="黑体" panose="02010609060101010101" pitchFamily="49" charset="-122"/>
            </a:endParaRPr>
          </a:p>
        </p:txBody>
      </p:sp>
      <p:sp>
        <p:nvSpPr>
          <p:cNvPr id="62" name="矩形 61"/>
          <p:cNvSpPr/>
          <p:nvPr/>
        </p:nvSpPr>
        <p:spPr>
          <a:xfrm>
            <a:off x="3814762" y="2407444"/>
            <a:ext cx="4071938" cy="51316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
        <p:nvSpPr>
          <p:cNvPr id="63" name="矩形 62"/>
          <p:cNvSpPr/>
          <p:nvPr/>
        </p:nvSpPr>
        <p:spPr>
          <a:xfrm>
            <a:off x="3013473" y="3973116"/>
            <a:ext cx="4869656" cy="514350"/>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
        <p:nvSpPr>
          <p:cNvPr id="64" name="文本框 38"/>
          <p:cNvSpPr txBox="1">
            <a:spLocks noChangeArrowheads="1"/>
          </p:cNvSpPr>
          <p:nvPr/>
        </p:nvSpPr>
        <p:spPr bwMode="auto">
          <a:xfrm>
            <a:off x="3013473" y="3969544"/>
            <a:ext cx="5036344" cy="502444"/>
          </a:xfrm>
          <a:prstGeom prst="rect">
            <a:avLst/>
          </a:prstGeom>
          <a:noFill/>
          <a:ln w="9525">
            <a:noFill/>
            <a:miter lim="800000"/>
          </a:ln>
        </p:spPr>
        <p:txBody>
          <a:bodyPr anchor="ctr"/>
          <a:lstStyle/>
          <a:p>
            <a:pPr>
              <a:buFont typeface="Arial" panose="020B0604020202020204" pitchFamily="34" charset="0"/>
              <a:buNone/>
            </a:pPr>
            <a:r>
              <a:rPr lang="zh-CN" altLang="zh-CN" sz="2100">
                <a:solidFill>
                  <a:srgbClr val="FFFFFF"/>
                </a:solidFill>
                <a:latin typeface="黑体" panose="02010609060101010101" pitchFamily="49" charset="-122"/>
                <a:ea typeface="黑体" panose="02010609060101010101" pitchFamily="49" charset="-122"/>
              </a:rPr>
              <a:t>大数据让商业创新更迅猛</a:t>
            </a:r>
            <a:endParaRPr lang="zh-CN" altLang="en-US" sz="2100">
              <a:solidFill>
                <a:srgbClr val="FFFFFF"/>
              </a:solidFill>
              <a:latin typeface="黑体" panose="02010609060101010101" pitchFamily="49" charset="-122"/>
              <a:ea typeface="黑体" panose="02010609060101010101" pitchFamily="49" charset="-122"/>
            </a:endParaRPr>
          </a:p>
        </p:txBody>
      </p:sp>
      <p:sp>
        <p:nvSpPr>
          <p:cNvPr id="65" name="文本框 36"/>
          <p:cNvSpPr txBox="1">
            <a:spLocks noChangeArrowheads="1"/>
          </p:cNvSpPr>
          <p:nvPr/>
        </p:nvSpPr>
        <p:spPr bwMode="auto">
          <a:xfrm>
            <a:off x="3814763" y="2397919"/>
            <a:ext cx="3618310" cy="502444"/>
          </a:xfrm>
          <a:prstGeom prst="rect">
            <a:avLst/>
          </a:prstGeom>
          <a:noFill/>
          <a:ln w="9525">
            <a:noFill/>
            <a:miter lim="800000"/>
          </a:ln>
        </p:spPr>
        <p:txBody>
          <a:bodyPr anchor="ctr"/>
          <a:lstStyle/>
          <a:p>
            <a:pPr>
              <a:buFont typeface="Arial" panose="020B0604020202020204" pitchFamily="34" charset="0"/>
              <a:buNone/>
            </a:pPr>
            <a:r>
              <a:rPr lang="zh-CN" altLang="zh-CN" sz="2100">
                <a:solidFill>
                  <a:srgbClr val="FFFFFF"/>
                </a:solidFill>
                <a:latin typeface="黑体" panose="02010609060101010101" pitchFamily="49" charset="-122"/>
                <a:ea typeface="黑体" panose="02010609060101010101" pitchFamily="49" charset="-122"/>
              </a:rPr>
              <a:t>大数据让经济治理更有效</a:t>
            </a:r>
            <a:endParaRPr lang="zh-CN" altLang="en-US" sz="2100">
              <a:solidFill>
                <a:srgbClr val="FFFFFF"/>
              </a:solidFill>
              <a:latin typeface="黑体" panose="02010609060101010101" pitchFamily="49" charset="-122"/>
              <a:ea typeface="黑体" panose="02010609060101010101" pitchFamily="49" charset="-122"/>
            </a:endParaRPr>
          </a:p>
        </p:txBody>
      </p:sp>
      <p:sp>
        <p:nvSpPr>
          <p:cNvPr id="28" name="文本框 20"/>
          <p:cNvSpPr txBox="1">
            <a:spLocks noChangeArrowheads="1"/>
          </p:cNvSpPr>
          <p:nvPr/>
        </p:nvSpPr>
        <p:spPr bwMode="auto">
          <a:xfrm>
            <a:off x="507207" y="1406129"/>
            <a:ext cx="3017044" cy="1200329"/>
          </a:xfrm>
          <a:prstGeom prst="rect">
            <a:avLst/>
          </a:prstGeom>
          <a:noFill/>
          <a:ln w="9525">
            <a:noFill/>
            <a:miter lim="800000"/>
          </a:ln>
        </p:spPr>
        <p:txBody>
          <a:bodyPr>
            <a:spAutoFit/>
          </a:bodyPr>
          <a:lstStyle/>
          <a:p>
            <a:pPr algn="ctr">
              <a:buFont typeface="Arial" panose="020B0604020202020204" pitchFamily="34" charset="0"/>
              <a:buNone/>
            </a:pPr>
            <a:r>
              <a:rPr lang="zh-CN" altLang="en-US" sz="3600">
                <a:solidFill>
                  <a:srgbClr val="FFFFFF"/>
                </a:solidFill>
                <a:latin typeface="黑体" panose="02010609060101010101" pitchFamily="49" charset="-122"/>
                <a:ea typeface="黑体" panose="02010609060101010101" pitchFamily="49" charset="-122"/>
              </a:rPr>
              <a:t>    大数据</a:t>
            </a:r>
            <a:endParaRPr lang="en-US" altLang="zh-CN" sz="3600">
              <a:solidFill>
                <a:srgbClr val="FFFFFF"/>
              </a:solidFill>
              <a:latin typeface="黑体" panose="02010609060101010101" pitchFamily="49" charset="-122"/>
              <a:ea typeface="黑体" panose="02010609060101010101" pitchFamily="49" charset="-122"/>
            </a:endParaRPr>
          </a:p>
          <a:p>
            <a:pPr algn="ctr">
              <a:buFont typeface="Arial" panose="020B0604020202020204" pitchFamily="34" charset="0"/>
              <a:buNone/>
            </a:pPr>
            <a:r>
              <a:rPr lang="zh-CN" altLang="en-US" sz="3600">
                <a:solidFill>
                  <a:srgbClr val="FFFFFF"/>
                </a:solidFill>
                <a:latin typeface="黑体" panose="02010609060101010101" pitchFamily="49" charset="-122"/>
                <a:ea typeface="黑体" panose="02010609060101010101" pitchFamily="49" charset="-122"/>
              </a:rPr>
              <a:t>可以做什么</a:t>
            </a:r>
          </a:p>
        </p:txBody>
      </p:sp>
      <p:cxnSp>
        <p:nvCxnSpPr>
          <p:cNvPr id="29" name="直接连接符 22"/>
          <p:cNvCxnSpPr>
            <a:cxnSpLocks noChangeShapeType="1"/>
          </p:cNvCxnSpPr>
          <p:nvPr/>
        </p:nvCxnSpPr>
        <p:spPr bwMode="auto">
          <a:xfrm>
            <a:off x="417910" y="2720579"/>
            <a:ext cx="1822847" cy="0"/>
          </a:xfrm>
          <a:prstGeom prst="line">
            <a:avLst/>
          </a:prstGeom>
          <a:noFill/>
          <a:ln w="9525">
            <a:solidFill>
              <a:srgbClr val="FFFFFF"/>
            </a:solidFill>
            <a:prstDash val="sysDash"/>
            <a:round/>
          </a:ln>
        </p:spPr>
      </p:cxnSp>
      <p:sp>
        <p:nvSpPr>
          <p:cNvPr id="24"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31515386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250" fill="hold"/>
                                        <p:tgtEl>
                                          <p:spTgt spid="42"/>
                                        </p:tgtEl>
                                        <p:attrNameLst>
                                          <p:attrName>ppt_x</p:attrName>
                                        </p:attrNameLst>
                                      </p:cBhvr>
                                      <p:tavLst>
                                        <p:tav tm="0">
                                          <p:val>
                                            <p:strVal val="0-#ppt_w/2"/>
                                          </p:val>
                                        </p:tav>
                                        <p:tav tm="100000">
                                          <p:val>
                                            <p:strVal val="#ppt_x"/>
                                          </p:val>
                                        </p:tav>
                                      </p:tavLst>
                                    </p:anim>
                                    <p:anim calcmode="lin" valueType="num">
                                      <p:cBhvr additive="base">
                                        <p:cTn id="8" dur="25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250" fill="hold"/>
                                        <p:tgtEl>
                                          <p:spTgt spid="43"/>
                                        </p:tgtEl>
                                        <p:attrNameLst>
                                          <p:attrName>ppt_x</p:attrName>
                                        </p:attrNameLst>
                                      </p:cBhvr>
                                      <p:tavLst>
                                        <p:tav tm="0">
                                          <p:val>
                                            <p:strVal val="1+#ppt_w/2"/>
                                          </p:val>
                                        </p:tav>
                                        <p:tav tm="100000">
                                          <p:val>
                                            <p:strVal val="#ppt_x"/>
                                          </p:val>
                                        </p:tav>
                                      </p:tavLst>
                                    </p:anim>
                                    <p:anim calcmode="lin" valueType="num">
                                      <p:cBhvr additive="base">
                                        <p:cTn id="12" dur="250" fill="hold"/>
                                        <p:tgtEl>
                                          <p:spTgt spid="4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250"/>
                                        <p:tgtEl>
                                          <p:spTgt spid="5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250"/>
                                        <p:tgtEl>
                                          <p:spTgt spid="55"/>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right)">
                                      <p:cBhvr>
                                        <p:cTn id="23" dur="250"/>
                                        <p:tgtEl>
                                          <p:spTgt spid="47"/>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right)">
                                      <p:cBhvr>
                                        <p:cTn id="26" dur="250"/>
                                        <p:tgtEl>
                                          <p:spTgt spid="59"/>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250"/>
                                        <p:tgtEl>
                                          <p:spTgt spid="52"/>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250"/>
                                        <p:tgtEl>
                                          <p:spTgt spid="56"/>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right)">
                                      <p:cBhvr>
                                        <p:cTn id="37" dur="250"/>
                                        <p:tgtEl>
                                          <p:spTgt spid="65"/>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right)">
                                      <p:cBhvr>
                                        <p:cTn id="40" dur="250"/>
                                        <p:tgtEl>
                                          <p:spTgt spid="62"/>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250"/>
                                        <p:tgtEl>
                                          <p:spTgt spid="53"/>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250"/>
                                        <p:tgtEl>
                                          <p:spTgt spid="5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right)">
                                      <p:cBhvr>
                                        <p:cTn id="51" dur="250"/>
                                        <p:tgtEl>
                                          <p:spTgt spid="61"/>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right)">
                                      <p:cBhvr>
                                        <p:cTn id="54" dur="250"/>
                                        <p:tgtEl>
                                          <p:spTgt spid="60"/>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250"/>
                                        <p:tgtEl>
                                          <p:spTgt spid="54"/>
                                        </p:tgtEl>
                                      </p:cBhvr>
                                    </p:animEffect>
                                  </p:childTnLst>
                                </p:cTn>
                              </p:par>
                            </p:childTnLst>
                          </p:cTn>
                        </p:par>
                        <p:par>
                          <p:cTn id="59" fill="hold">
                            <p:stCondLst>
                              <p:cond delay="4000"/>
                            </p:stCondLst>
                            <p:childTnLst>
                              <p:par>
                                <p:cTn id="60" presetID="10" presetClass="entr" presetSubtype="0" fill="hold" grpId="0" nodeType="after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250"/>
                                        <p:tgtEl>
                                          <p:spTgt spid="58"/>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right)">
                                      <p:cBhvr>
                                        <p:cTn id="65" dur="250"/>
                                        <p:tgtEl>
                                          <p:spTgt spid="63"/>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wipe(right)">
                                      <p:cBhvr>
                                        <p:cTn id="68" dur="250"/>
                                        <p:tgtEl>
                                          <p:spTgt spid="64"/>
                                        </p:tgtEl>
                                      </p:cBhvr>
                                    </p:animEffect>
                                  </p:childTnLst>
                                </p:cTn>
                              </p:par>
                              <p:par>
                                <p:cTn id="69" presetID="2" presetClass="entr" presetSubtype="8"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250" fill="hold"/>
                                        <p:tgtEl>
                                          <p:spTgt spid="28"/>
                                        </p:tgtEl>
                                        <p:attrNameLst>
                                          <p:attrName>ppt_x</p:attrName>
                                        </p:attrNameLst>
                                      </p:cBhvr>
                                      <p:tavLst>
                                        <p:tav tm="0">
                                          <p:val>
                                            <p:strVal val="0-#ppt_w/2"/>
                                          </p:val>
                                        </p:tav>
                                        <p:tav tm="100000">
                                          <p:val>
                                            <p:strVal val="#ppt_x"/>
                                          </p:val>
                                        </p:tav>
                                      </p:tavLst>
                                    </p:anim>
                                    <p:anim calcmode="lin" valueType="num">
                                      <p:cBhvr additive="base">
                                        <p:cTn id="72" dur="250" fill="hold"/>
                                        <p:tgtEl>
                                          <p:spTgt spid="28"/>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250" fill="hold"/>
                                        <p:tgtEl>
                                          <p:spTgt spid="29"/>
                                        </p:tgtEl>
                                        <p:attrNameLst>
                                          <p:attrName>ppt_x</p:attrName>
                                        </p:attrNameLst>
                                      </p:cBhvr>
                                      <p:tavLst>
                                        <p:tav tm="0">
                                          <p:val>
                                            <p:strVal val="0-#ppt_w/2"/>
                                          </p:val>
                                        </p:tav>
                                        <p:tav tm="100000">
                                          <p:val>
                                            <p:strVal val="#ppt_x"/>
                                          </p:val>
                                        </p:tav>
                                      </p:tavLst>
                                    </p:anim>
                                    <p:anim calcmode="lin" valueType="num">
                                      <p:cBhvr additive="base">
                                        <p:cTn id="76" dur="2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7" grpId="0" animBg="1"/>
      <p:bldP spid="51" grpId="0" animBg="1"/>
      <p:bldP spid="52" grpId="0" animBg="1"/>
      <p:bldP spid="53" grpId="0" animBg="1"/>
      <p:bldP spid="54" grpId="0" animBg="1"/>
      <p:bldP spid="55" grpId="0" animBg="1"/>
      <p:bldP spid="56" grpId="0" animBg="1"/>
      <p:bldP spid="57" grpId="0" animBg="1"/>
      <p:bldP spid="58" grpId="0" animBg="1"/>
      <p:bldP spid="59" grpId="0"/>
      <p:bldP spid="60" grpId="0" animBg="1"/>
      <p:bldP spid="61" grpId="0"/>
      <p:bldP spid="62" grpId="0" animBg="1"/>
      <p:bldP spid="63" grpId="0" animBg="1"/>
      <p:bldP spid="64" grpId="0"/>
      <p:bldP spid="65"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矩形 1"/>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1.</a:t>
            </a:r>
            <a:r>
              <a:rPr lang="zh-CN" altLang="en-US" sz="2100" b="1">
                <a:solidFill>
                  <a:srgbClr val="000000"/>
                </a:solidFill>
                <a:latin typeface="黑体" panose="02010609060101010101" pitchFamily="49" charset="-122"/>
                <a:ea typeface="黑体" panose="02010609060101010101" pitchFamily="49" charset="-122"/>
              </a:rPr>
              <a:t>大数据让政府治理更精准透明</a:t>
            </a:r>
            <a:endParaRPr lang="en-US" altLang="zh-CN" sz="2100" b="1">
              <a:solidFill>
                <a:srgbClr val="000000"/>
              </a:solidFill>
              <a:latin typeface="黑体" panose="02010609060101010101" pitchFamily="49" charset="-122"/>
              <a:ea typeface="黑体" panose="02010609060101010101" pitchFamily="49" charset="-122"/>
            </a:endParaRPr>
          </a:p>
        </p:txBody>
      </p:sp>
      <p:sp>
        <p:nvSpPr>
          <p:cNvPr id="14" name="KSO_Shape"/>
          <p:cNvSpPr/>
          <p:nvPr/>
        </p:nvSpPr>
        <p:spPr>
          <a:xfrm>
            <a:off x="1475185" y="4639866"/>
            <a:ext cx="828675" cy="827484"/>
          </a:xfrm>
          <a:prstGeom prst="noSmoking">
            <a:avLst>
              <a:gd name="adj" fmla="val 1192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endParaRPr>
          </a:p>
        </p:txBody>
      </p:sp>
      <p:grpSp>
        <p:nvGrpSpPr>
          <p:cNvPr id="80899" name="组合 39"/>
          <p:cNvGrpSpPr/>
          <p:nvPr/>
        </p:nvGrpSpPr>
        <p:grpSpPr bwMode="auto">
          <a:xfrm>
            <a:off x="4286250" y="1608535"/>
            <a:ext cx="4376738" cy="2353865"/>
            <a:chOff x="3133726" y="2211389"/>
            <a:chExt cx="5835649" cy="3138487"/>
          </a:xfrm>
        </p:grpSpPr>
        <p:sp>
          <p:nvSpPr>
            <p:cNvPr id="41" name="MH_Other_1"/>
            <p:cNvSpPr/>
            <p:nvPr/>
          </p:nvSpPr>
          <p:spPr>
            <a:xfrm>
              <a:off x="4586289" y="3006726"/>
              <a:ext cx="1539875" cy="1541463"/>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Arial" panose="020B0604020202020204" pitchFamily="34" charset="0"/>
                <a:ea typeface="微软雅黑" panose="020B0503020204020204" pitchFamily="34" charset="-122"/>
              </a:endParaRPr>
            </a:p>
          </p:txBody>
        </p:sp>
        <p:sp>
          <p:nvSpPr>
            <p:cNvPr id="42" name="MH_Other_2"/>
            <p:cNvSpPr>
              <a:spLocks noEditPoints="1"/>
            </p:cNvSpPr>
            <p:nvPr/>
          </p:nvSpPr>
          <p:spPr bwMode="auto">
            <a:xfrm>
              <a:off x="5126039" y="3452814"/>
              <a:ext cx="460375" cy="649287"/>
            </a:xfrm>
            <a:custGeom>
              <a:avLst/>
              <a:gdLst>
                <a:gd name="T0" fmla="*/ 2147483646 w 83"/>
                <a:gd name="T1" fmla="*/ 2147483646 h 119"/>
                <a:gd name="T2" fmla="*/ 2147483646 w 83"/>
                <a:gd name="T3" fmla="*/ 2147483646 h 119"/>
                <a:gd name="T4" fmla="*/ 2147483646 w 83"/>
                <a:gd name="T5" fmla="*/ 2147483646 h 119"/>
                <a:gd name="T6" fmla="*/ 2147483646 w 83"/>
                <a:gd name="T7" fmla="*/ 2147483646 h 119"/>
                <a:gd name="T8" fmla="*/ 2147483646 w 83"/>
                <a:gd name="T9" fmla="*/ 2147483646 h 119"/>
                <a:gd name="T10" fmla="*/ 2147483646 w 83"/>
                <a:gd name="T11" fmla="*/ 2147483646 h 119"/>
                <a:gd name="T12" fmla="*/ 2147483646 w 83"/>
                <a:gd name="T13" fmla="*/ 2147483646 h 119"/>
                <a:gd name="T14" fmla="*/ 2147483646 w 83"/>
                <a:gd name="T15" fmla="*/ 2147483646 h 119"/>
                <a:gd name="T16" fmla="*/ 2147483646 w 83"/>
                <a:gd name="T17" fmla="*/ 2147483646 h 119"/>
                <a:gd name="T18" fmla="*/ 2147483646 w 83"/>
                <a:gd name="T19" fmla="*/ 2147483646 h 119"/>
                <a:gd name="T20" fmla="*/ 2147483646 w 83"/>
                <a:gd name="T21" fmla="*/ 2147483646 h 119"/>
                <a:gd name="T22" fmla="*/ 2147483646 w 83"/>
                <a:gd name="T23" fmla="*/ 2147483646 h 119"/>
                <a:gd name="T24" fmla="*/ 2147483646 w 83"/>
                <a:gd name="T25" fmla="*/ 2147483646 h 119"/>
                <a:gd name="T26" fmla="*/ 2147483646 w 83"/>
                <a:gd name="T27" fmla="*/ 2147483646 h 119"/>
                <a:gd name="T28" fmla="*/ 2147483646 w 83"/>
                <a:gd name="T29" fmla="*/ 2147483646 h 119"/>
                <a:gd name="T30" fmla="*/ 2147483646 w 83"/>
                <a:gd name="T31" fmla="*/ 2147483646 h 119"/>
                <a:gd name="T32" fmla="*/ 2147483646 w 83"/>
                <a:gd name="T33" fmla="*/ 2147483646 h 119"/>
                <a:gd name="T34" fmla="*/ 2147483646 w 83"/>
                <a:gd name="T35" fmla="*/ 2147483646 h 119"/>
                <a:gd name="T36" fmla="*/ 2147483646 w 83"/>
                <a:gd name="T37" fmla="*/ 2147483646 h 119"/>
                <a:gd name="T38" fmla="*/ 2147483646 w 83"/>
                <a:gd name="T39" fmla="*/ 2147483646 h 119"/>
                <a:gd name="T40" fmla="*/ 2147483646 w 83"/>
                <a:gd name="T41" fmla="*/ 2147483646 h 119"/>
                <a:gd name="T42" fmla="*/ 2147483646 w 83"/>
                <a:gd name="T43" fmla="*/ 2147483646 h 119"/>
                <a:gd name="T44" fmla="*/ 0 w 83"/>
                <a:gd name="T45" fmla="*/ 2147483646 h 119"/>
                <a:gd name="T46" fmla="*/ 2147483646 w 83"/>
                <a:gd name="T47" fmla="*/ 2147483646 h 119"/>
                <a:gd name="T48" fmla="*/ 2147483646 w 83"/>
                <a:gd name="T49" fmla="*/ 2147483646 h 119"/>
                <a:gd name="T50" fmla="*/ 2147483646 w 83"/>
                <a:gd name="T51" fmla="*/ 2147483646 h 119"/>
                <a:gd name="T52" fmla="*/ 2147483646 w 83"/>
                <a:gd name="T53" fmla="*/ 2147483646 h 119"/>
                <a:gd name="T54" fmla="*/ 2147483646 w 83"/>
                <a:gd name="T55" fmla="*/ 2147483646 h 119"/>
                <a:gd name="T56" fmla="*/ 2147483646 w 83"/>
                <a:gd name="T57" fmla="*/ 2147483646 h 119"/>
                <a:gd name="T58" fmla="*/ 2147483646 w 83"/>
                <a:gd name="T59" fmla="*/ 2147483646 h 119"/>
                <a:gd name="T60" fmla="*/ 2147483646 w 83"/>
                <a:gd name="T61" fmla="*/ 2147483646 h 119"/>
                <a:gd name="T62" fmla="*/ 2147483646 w 83"/>
                <a:gd name="T63" fmla="*/ 2147483646 h 119"/>
                <a:gd name="T64" fmla="*/ 2147483646 w 83"/>
                <a:gd name="T65" fmla="*/ 2147483646 h 119"/>
                <a:gd name="T66" fmla="*/ 2147483646 w 83"/>
                <a:gd name="T67" fmla="*/ 2147483646 h 1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3" h="119">
                  <a:moveTo>
                    <a:pt x="45" y="17"/>
                  </a:moveTo>
                  <a:cubicBezTo>
                    <a:pt x="70" y="31"/>
                    <a:pt x="70" y="31"/>
                    <a:pt x="70" y="31"/>
                  </a:cubicBezTo>
                  <a:cubicBezTo>
                    <a:pt x="73" y="27"/>
                    <a:pt x="73" y="27"/>
                    <a:pt x="73" y="27"/>
                  </a:cubicBezTo>
                  <a:cubicBezTo>
                    <a:pt x="74" y="26"/>
                    <a:pt x="74" y="25"/>
                    <a:pt x="73" y="24"/>
                  </a:cubicBezTo>
                  <a:cubicBezTo>
                    <a:pt x="73" y="23"/>
                    <a:pt x="73" y="22"/>
                    <a:pt x="72" y="21"/>
                  </a:cubicBezTo>
                  <a:cubicBezTo>
                    <a:pt x="53" y="11"/>
                    <a:pt x="53" y="11"/>
                    <a:pt x="53" y="11"/>
                  </a:cubicBezTo>
                  <a:cubicBezTo>
                    <a:pt x="52" y="10"/>
                    <a:pt x="51" y="10"/>
                    <a:pt x="50" y="10"/>
                  </a:cubicBezTo>
                  <a:cubicBezTo>
                    <a:pt x="49" y="10"/>
                    <a:pt x="48" y="11"/>
                    <a:pt x="48" y="12"/>
                  </a:cubicBezTo>
                  <a:cubicBezTo>
                    <a:pt x="45" y="17"/>
                    <a:pt x="45" y="17"/>
                    <a:pt x="45" y="17"/>
                  </a:cubicBezTo>
                  <a:close/>
                  <a:moveTo>
                    <a:pt x="40" y="26"/>
                  </a:moveTo>
                  <a:cubicBezTo>
                    <a:pt x="45" y="29"/>
                    <a:pt x="45" y="29"/>
                    <a:pt x="45" y="29"/>
                  </a:cubicBezTo>
                  <a:cubicBezTo>
                    <a:pt x="24" y="66"/>
                    <a:pt x="24" y="66"/>
                    <a:pt x="24" y="66"/>
                  </a:cubicBezTo>
                  <a:cubicBezTo>
                    <a:pt x="18" y="63"/>
                    <a:pt x="18" y="63"/>
                    <a:pt x="18" y="63"/>
                  </a:cubicBezTo>
                  <a:cubicBezTo>
                    <a:pt x="40" y="26"/>
                    <a:pt x="40" y="26"/>
                    <a:pt x="40" y="26"/>
                  </a:cubicBezTo>
                  <a:close/>
                  <a:moveTo>
                    <a:pt x="13" y="72"/>
                  </a:moveTo>
                  <a:cubicBezTo>
                    <a:pt x="11" y="93"/>
                    <a:pt x="11" y="93"/>
                    <a:pt x="11" y="93"/>
                  </a:cubicBezTo>
                  <a:cubicBezTo>
                    <a:pt x="22" y="98"/>
                    <a:pt x="22" y="98"/>
                    <a:pt x="22" y="98"/>
                  </a:cubicBezTo>
                  <a:cubicBezTo>
                    <a:pt x="39" y="87"/>
                    <a:pt x="39" y="87"/>
                    <a:pt x="39" y="87"/>
                  </a:cubicBezTo>
                  <a:cubicBezTo>
                    <a:pt x="35" y="83"/>
                    <a:pt x="30" y="82"/>
                    <a:pt x="24" y="82"/>
                  </a:cubicBezTo>
                  <a:cubicBezTo>
                    <a:pt x="20" y="77"/>
                    <a:pt x="17" y="74"/>
                    <a:pt x="13" y="72"/>
                  </a:cubicBezTo>
                  <a:close/>
                  <a:moveTo>
                    <a:pt x="45" y="94"/>
                  </a:moveTo>
                  <a:cubicBezTo>
                    <a:pt x="8" y="119"/>
                    <a:pt x="8" y="119"/>
                    <a:pt x="8" y="119"/>
                  </a:cubicBezTo>
                  <a:cubicBezTo>
                    <a:pt x="0" y="115"/>
                    <a:pt x="0" y="115"/>
                    <a:pt x="0" y="115"/>
                  </a:cubicBezTo>
                  <a:cubicBezTo>
                    <a:pt x="3" y="70"/>
                    <a:pt x="3" y="70"/>
                    <a:pt x="3" y="70"/>
                  </a:cubicBezTo>
                  <a:cubicBezTo>
                    <a:pt x="6" y="66"/>
                    <a:pt x="6" y="66"/>
                    <a:pt x="6" y="66"/>
                  </a:cubicBezTo>
                  <a:cubicBezTo>
                    <a:pt x="28" y="27"/>
                    <a:pt x="28" y="27"/>
                    <a:pt x="28" y="27"/>
                  </a:cubicBezTo>
                  <a:cubicBezTo>
                    <a:pt x="37" y="12"/>
                    <a:pt x="37" y="12"/>
                    <a:pt x="37" y="12"/>
                  </a:cubicBezTo>
                  <a:cubicBezTo>
                    <a:pt x="40" y="7"/>
                    <a:pt x="40" y="7"/>
                    <a:pt x="40" y="7"/>
                  </a:cubicBezTo>
                  <a:cubicBezTo>
                    <a:pt x="42" y="4"/>
                    <a:pt x="44" y="2"/>
                    <a:pt x="48" y="1"/>
                  </a:cubicBezTo>
                  <a:cubicBezTo>
                    <a:pt x="51" y="0"/>
                    <a:pt x="55" y="0"/>
                    <a:pt x="58" y="2"/>
                  </a:cubicBezTo>
                  <a:cubicBezTo>
                    <a:pt x="76" y="13"/>
                    <a:pt x="76" y="13"/>
                    <a:pt x="76" y="13"/>
                  </a:cubicBezTo>
                  <a:cubicBezTo>
                    <a:pt x="80" y="15"/>
                    <a:pt x="82" y="18"/>
                    <a:pt x="83" y="21"/>
                  </a:cubicBezTo>
                  <a:cubicBezTo>
                    <a:pt x="83" y="24"/>
                    <a:pt x="83" y="28"/>
                    <a:pt x="81" y="31"/>
                  </a:cubicBezTo>
                  <a:cubicBezTo>
                    <a:pt x="69" y="52"/>
                    <a:pt x="57" y="73"/>
                    <a:pt x="45" y="94"/>
                  </a:cubicBezTo>
                  <a:close/>
                </a:path>
              </a:pathLst>
            </a:custGeom>
            <a:solidFill>
              <a:srgbClr val="FFFFFF"/>
            </a:solidFill>
            <a:ln>
              <a:noFill/>
            </a:ln>
          </p:spPr>
          <p:txBody>
            <a:bodyPr/>
            <a:lstStyle/>
            <a:p>
              <a:pPr fontAlgn="auto">
                <a:spcBef>
                  <a:spcPts val="0"/>
                </a:spcBef>
                <a:spcAft>
                  <a:spcPts val="0"/>
                </a:spcAft>
                <a:defRPr/>
              </a:pPr>
              <a:endParaRPr lang="zh-CN" altLang="en-US"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mn-lt"/>
                <a:ea typeface="+mn-ea"/>
              </a:endParaRPr>
            </a:p>
          </p:txBody>
        </p:sp>
        <p:sp>
          <p:nvSpPr>
            <p:cNvPr id="43" name="MH_SubTitle_2"/>
            <p:cNvSpPr/>
            <p:nvPr/>
          </p:nvSpPr>
          <p:spPr>
            <a:xfrm>
              <a:off x="4497388" y="2211389"/>
              <a:ext cx="1719262" cy="642937"/>
            </a:xfrm>
            <a:prstGeom prst="flowChartAlternateProcess">
              <a:avLst/>
            </a:prstGeom>
            <a:noFill/>
            <a:ln w="12700">
              <a:solidFill>
                <a:srgbClr val="628FE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lnSpc>
                  <a:spcPct val="12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精准预测</a:t>
              </a:r>
              <a:endPar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44" name="MH_Other_3"/>
            <p:cNvSpPr/>
            <p:nvPr/>
          </p:nvSpPr>
          <p:spPr>
            <a:xfrm>
              <a:off x="3222626" y="3006726"/>
              <a:ext cx="1541463" cy="1541463"/>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Arial" panose="020B0604020202020204" pitchFamily="34" charset="0"/>
                <a:ea typeface="微软雅黑" panose="020B0503020204020204" pitchFamily="34" charset="-122"/>
              </a:endParaRPr>
            </a:p>
          </p:txBody>
        </p:sp>
        <p:sp>
          <p:nvSpPr>
            <p:cNvPr id="45" name="MH_Other_4"/>
            <p:cNvSpPr>
              <a:spLocks noEditPoints="1"/>
            </p:cNvSpPr>
            <p:nvPr/>
          </p:nvSpPr>
          <p:spPr bwMode="auto">
            <a:xfrm>
              <a:off x="3651251" y="3543301"/>
              <a:ext cx="392113" cy="468313"/>
            </a:xfrm>
            <a:custGeom>
              <a:avLst/>
              <a:gdLst>
                <a:gd name="T0" fmla="*/ 2147483646 w 75"/>
                <a:gd name="T1" fmla="*/ 2147483646 h 89"/>
                <a:gd name="T2" fmla="*/ 2147483646 w 75"/>
                <a:gd name="T3" fmla="*/ 2147483646 h 89"/>
                <a:gd name="T4" fmla="*/ 2147483646 w 75"/>
                <a:gd name="T5" fmla="*/ 2147483646 h 89"/>
                <a:gd name="T6" fmla="*/ 2147483646 w 75"/>
                <a:gd name="T7" fmla="*/ 0 h 89"/>
                <a:gd name="T8" fmla="*/ 2147483646 w 75"/>
                <a:gd name="T9" fmla="*/ 2147483646 h 89"/>
                <a:gd name="T10" fmla="*/ 2147483646 w 75"/>
                <a:gd name="T11" fmla="*/ 2147483646 h 89"/>
                <a:gd name="T12" fmla="*/ 2147483646 w 75"/>
                <a:gd name="T13" fmla="*/ 2147483646 h 89"/>
                <a:gd name="T14" fmla="*/ 2147483646 w 75"/>
                <a:gd name="T15" fmla="*/ 2147483646 h 89"/>
                <a:gd name="T16" fmla="*/ 2147483646 w 75"/>
                <a:gd name="T17" fmla="*/ 2147483646 h 89"/>
                <a:gd name="T18" fmla="*/ 2147483646 w 75"/>
                <a:gd name="T19" fmla="*/ 2147483646 h 89"/>
                <a:gd name="T20" fmla="*/ 2147483646 w 75"/>
                <a:gd name="T21" fmla="*/ 2147483646 h 89"/>
                <a:gd name="T22" fmla="*/ 2147483646 w 75"/>
                <a:gd name="T23" fmla="*/ 2147483646 h 89"/>
                <a:gd name="T24" fmla="*/ 2147483646 w 75"/>
                <a:gd name="T25" fmla="*/ 2147483646 h 89"/>
                <a:gd name="T26" fmla="*/ 2147483646 w 75"/>
                <a:gd name="T27" fmla="*/ 2147483646 h 89"/>
                <a:gd name="T28" fmla="*/ 2147483646 w 75"/>
                <a:gd name="T29" fmla="*/ 2147483646 h 89"/>
                <a:gd name="T30" fmla="*/ 2147483646 w 75"/>
                <a:gd name="T31" fmla="*/ 2147483646 h 89"/>
                <a:gd name="T32" fmla="*/ 2147483646 w 75"/>
                <a:gd name="T33" fmla="*/ 2147483646 h 89"/>
                <a:gd name="T34" fmla="*/ 0 w 75"/>
                <a:gd name="T35" fmla="*/ 2147483646 h 89"/>
                <a:gd name="T36" fmla="*/ 2147483646 w 75"/>
                <a:gd name="T37" fmla="*/ 2147483646 h 89"/>
                <a:gd name="T38" fmla="*/ 2147483646 w 75"/>
                <a:gd name="T39" fmla="*/ 2147483646 h 89"/>
                <a:gd name="T40" fmla="*/ 2147483646 w 75"/>
                <a:gd name="T41" fmla="*/ 2147483646 h 89"/>
                <a:gd name="T42" fmla="*/ 2147483646 w 75"/>
                <a:gd name="T43" fmla="*/ 2147483646 h 89"/>
                <a:gd name="T44" fmla="*/ 2147483646 w 75"/>
                <a:gd name="T45" fmla="*/ 2147483646 h 89"/>
                <a:gd name="T46" fmla="*/ 2147483646 w 75"/>
                <a:gd name="T47" fmla="*/ 2147483646 h 89"/>
                <a:gd name="T48" fmla="*/ 2147483646 w 75"/>
                <a:gd name="T49" fmla="*/ 2147483646 h 89"/>
                <a:gd name="T50" fmla="*/ 2147483646 w 75"/>
                <a:gd name="T51" fmla="*/ 2147483646 h 89"/>
                <a:gd name="T52" fmla="*/ 2147483646 w 75"/>
                <a:gd name="T53" fmla="*/ 2147483646 h 89"/>
                <a:gd name="T54" fmla="*/ 2147483646 w 75"/>
                <a:gd name="T55" fmla="*/ 2147483646 h 89"/>
                <a:gd name="T56" fmla="*/ 2147483646 w 75"/>
                <a:gd name="T57" fmla="*/ 2147483646 h 89"/>
                <a:gd name="T58" fmla="*/ 2147483646 w 75"/>
                <a:gd name="T59" fmla="*/ 2147483646 h 89"/>
                <a:gd name="T60" fmla="*/ 2147483646 w 75"/>
                <a:gd name="T61" fmla="*/ 2147483646 h 89"/>
                <a:gd name="T62" fmla="*/ 2147483646 w 75"/>
                <a:gd name="T63" fmla="*/ 2147483646 h 89"/>
                <a:gd name="T64" fmla="*/ 2147483646 w 75"/>
                <a:gd name="T65" fmla="*/ 2147483646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5" h="89">
                  <a:moveTo>
                    <a:pt x="30" y="14"/>
                  </a:moveTo>
                  <a:cubicBezTo>
                    <a:pt x="30" y="11"/>
                    <a:pt x="32" y="7"/>
                    <a:pt x="34" y="5"/>
                  </a:cubicBezTo>
                  <a:cubicBezTo>
                    <a:pt x="34" y="5"/>
                    <a:pt x="34" y="5"/>
                    <a:pt x="34" y="5"/>
                  </a:cubicBezTo>
                  <a:cubicBezTo>
                    <a:pt x="37" y="2"/>
                    <a:pt x="42" y="0"/>
                    <a:pt x="46" y="0"/>
                  </a:cubicBezTo>
                  <a:cubicBezTo>
                    <a:pt x="51" y="0"/>
                    <a:pt x="55" y="2"/>
                    <a:pt x="58" y="5"/>
                  </a:cubicBezTo>
                  <a:cubicBezTo>
                    <a:pt x="58" y="5"/>
                    <a:pt x="58" y="5"/>
                    <a:pt x="58" y="5"/>
                  </a:cubicBezTo>
                  <a:cubicBezTo>
                    <a:pt x="61" y="8"/>
                    <a:pt x="62" y="12"/>
                    <a:pt x="62" y="17"/>
                  </a:cubicBezTo>
                  <a:cubicBezTo>
                    <a:pt x="62" y="20"/>
                    <a:pt x="61" y="23"/>
                    <a:pt x="60" y="26"/>
                  </a:cubicBezTo>
                  <a:cubicBezTo>
                    <a:pt x="59" y="28"/>
                    <a:pt x="59" y="28"/>
                    <a:pt x="59" y="28"/>
                  </a:cubicBezTo>
                  <a:cubicBezTo>
                    <a:pt x="75" y="28"/>
                    <a:pt x="75" y="28"/>
                    <a:pt x="75" y="28"/>
                  </a:cubicBezTo>
                  <a:cubicBezTo>
                    <a:pt x="75" y="43"/>
                    <a:pt x="75" y="43"/>
                    <a:pt x="75" y="43"/>
                  </a:cubicBezTo>
                  <a:cubicBezTo>
                    <a:pt x="59" y="43"/>
                    <a:pt x="59" y="43"/>
                    <a:pt x="59" y="43"/>
                  </a:cubicBezTo>
                  <a:cubicBezTo>
                    <a:pt x="59" y="46"/>
                    <a:pt x="59" y="46"/>
                    <a:pt x="59" y="46"/>
                  </a:cubicBezTo>
                  <a:cubicBezTo>
                    <a:pt x="61" y="50"/>
                    <a:pt x="62" y="54"/>
                    <a:pt x="62" y="58"/>
                  </a:cubicBezTo>
                  <a:cubicBezTo>
                    <a:pt x="62" y="67"/>
                    <a:pt x="58" y="74"/>
                    <a:pt x="53" y="80"/>
                  </a:cubicBezTo>
                  <a:cubicBezTo>
                    <a:pt x="47" y="85"/>
                    <a:pt x="39" y="89"/>
                    <a:pt x="31" y="89"/>
                  </a:cubicBezTo>
                  <a:cubicBezTo>
                    <a:pt x="22" y="89"/>
                    <a:pt x="15" y="85"/>
                    <a:pt x="9" y="80"/>
                  </a:cubicBezTo>
                  <a:cubicBezTo>
                    <a:pt x="4" y="74"/>
                    <a:pt x="0" y="67"/>
                    <a:pt x="0" y="58"/>
                  </a:cubicBezTo>
                  <a:cubicBezTo>
                    <a:pt x="0" y="50"/>
                    <a:pt x="4" y="42"/>
                    <a:pt x="9" y="36"/>
                  </a:cubicBezTo>
                  <a:cubicBezTo>
                    <a:pt x="11" y="34"/>
                    <a:pt x="13" y="33"/>
                    <a:pt x="15" y="31"/>
                  </a:cubicBezTo>
                  <a:cubicBezTo>
                    <a:pt x="30" y="14"/>
                    <a:pt x="30" y="14"/>
                    <a:pt x="30" y="14"/>
                  </a:cubicBezTo>
                  <a:close/>
                  <a:moveTo>
                    <a:pt x="15" y="57"/>
                  </a:moveTo>
                  <a:cubicBezTo>
                    <a:pt x="21" y="51"/>
                    <a:pt x="28" y="47"/>
                    <a:pt x="38" y="43"/>
                  </a:cubicBezTo>
                  <a:cubicBezTo>
                    <a:pt x="28" y="42"/>
                    <a:pt x="16" y="44"/>
                    <a:pt x="15" y="57"/>
                  </a:cubicBezTo>
                  <a:close/>
                  <a:moveTo>
                    <a:pt x="45" y="44"/>
                  </a:moveTo>
                  <a:cubicBezTo>
                    <a:pt x="41" y="40"/>
                    <a:pt x="36" y="38"/>
                    <a:pt x="31" y="38"/>
                  </a:cubicBezTo>
                  <a:cubicBezTo>
                    <a:pt x="25" y="38"/>
                    <a:pt x="20" y="40"/>
                    <a:pt x="17" y="44"/>
                  </a:cubicBezTo>
                  <a:cubicBezTo>
                    <a:pt x="13" y="48"/>
                    <a:pt x="11" y="53"/>
                    <a:pt x="11" y="58"/>
                  </a:cubicBezTo>
                  <a:cubicBezTo>
                    <a:pt x="11" y="64"/>
                    <a:pt x="13" y="69"/>
                    <a:pt x="17" y="72"/>
                  </a:cubicBezTo>
                  <a:cubicBezTo>
                    <a:pt x="20" y="76"/>
                    <a:pt x="25" y="78"/>
                    <a:pt x="31" y="78"/>
                  </a:cubicBezTo>
                  <a:cubicBezTo>
                    <a:pt x="36" y="78"/>
                    <a:pt x="41" y="76"/>
                    <a:pt x="45" y="72"/>
                  </a:cubicBezTo>
                  <a:cubicBezTo>
                    <a:pt x="49" y="69"/>
                    <a:pt x="51" y="64"/>
                    <a:pt x="51" y="58"/>
                  </a:cubicBezTo>
                  <a:cubicBezTo>
                    <a:pt x="51" y="53"/>
                    <a:pt x="49" y="48"/>
                    <a:pt x="45" y="44"/>
                  </a:cubicBezTo>
                  <a:close/>
                </a:path>
              </a:pathLst>
            </a:custGeom>
            <a:solidFill>
              <a:srgbClr val="FFFFFF"/>
            </a:solidFill>
            <a:ln>
              <a:noFill/>
            </a:ln>
          </p:spPr>
          <p:txBody>
            <a:bodyPr/>
            <a:lstStyle/>
            <a:p>
              <a:pPr fontAlgn="auto">
                <a:spcBef>
                  <a:spcPts val="0"/>
                </a:spcBef>
                <a:spcAft>
                  <a:spcPts val="0"/>
                </a:spcAft>
                <a:defRPr/>
              </a:pPr>
              <a:endParaRPr lang="zh-CN" altLang="en-US"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mn-lt"/>
                <a:ea typeface="+mn-ea"/>
              </a:endParaRPr>
            </a:p>
          </p:txBody>
        </p:sp>
        <p:sp>
          <p:nvSpPr>
            <p:cNvPr id="46" name="MH_Other_5"/>
            <p:cNvSpPr>
              <a:spLocks noEditPoints="1"/>
            </p:cNvSpPr>
            <p:nvPr/>
          </p:nvSpPr>
          <p:spPr bwMode="auto">
            <a:xfrm>
              <a:off x="4002089" y="3543301"/>
              <a:ext cx="334962" cy="468313"/>
            </a:xfrm>
            <a:custGeom>
              <a:avLst/>
              <a:gdLst>
                <a:gd name="T0" fmla="*/ 2147483646 w 64"/>
                <a:gd name="T1" fmla="*/ 2147483646 h 89"/>
                <a:gd name="T2" fmla="*/ 2147483646 w 64"/>
                <a:gd name="T3" fmla="*/ 2147483646 h 89"/>
                <a:gd name="T4" fmla="*/ 2147483646 w 64"/>
                <a:gd name="T5" fmla="*/ 2147483646 h 89"/>
                <a:gd name="T6" fmla="*/ 2147483646 w 64"/>
                <a:gd name="T7" fmla="*/ 0 h 89"/>
                <a:gd name="T8" fmla="*/ 2147483646 w 64"/>
                <a:gd name="T9" fmla="*/ 2147483646 h 89"/>
                <a:gd name="T10" fmla="*/ 2147483646 w 64"/>
                <a:gd name="T11" fmla="*/ 2147483646 h 89"/>
                <a:gd name="T12" fmla="*/ 2147483646 w 64"/>
                <a:gd name="T13" fmla="*/ 2147483646 h 89"/>
                <a:gd name="T14" fmla="*/ 2147483646 w 64"/>
                <a:gd name="T15" fmla="*/ 2147483646 h 89"/>
                <a:gd name="T16" fmla="*/ 2147483646 w 64"/>
                <a:gd name="T17" fmla="*/ 2147483646 h 89"/>
                <a:gd name="T18" fmla="*/ 0 w 64"/>
                <a:gd name="T19" fmla="*/ 2147483646 h 89"/>
                <a:gd name="T20" fmla="*/ 0 w 64"/>
                <a:gd name="T21" fmla="*/ 2147483646 h 89"/>
                <a:gd name="T22" fmla="*/ 2147483646 w 64"/>
                <a:gd name="T23" fmla="*/ 2147483646 h 89"/>
                <a:gd name="T24" fmla="*/ 2147483646 w 64"/>
                <a:gd name="T25" fmla="*/ 2147483646 h 89"/>
                <a:gd name="T26" fmla="*/ 2147483646 w 64"/>
                <a:gd name="T27" fmla="*/ 2147483646 h 89"/>
                <a:gd name="T28" fmla="*/ 2147483646 w 64"/>
                <a:gd name="T29" fmla="*/ 2147483646 h 89"/>
                <a:gd name="T30" fmla="*/ 2147483646 w 64"/>
                <a:gd name="T31" fmla="*/ 2147483646 h 89"/>
                <a:gd name="T32" fmla="*/ 2147483646 w 64"/>
                <a:gd name="T33" fmla="*/ 2147483646 h 89"/>
                <a:gd name="T34" fmla="*/ 2147483646 w 64"/>
                <a:gd name="T35" fmla="*/ 2147483646 h 89"/>
                <a:gd name="T36" fmla="*/ 2147483646 w 64"/>
                <a:gd name="T37" fmla="*/ 2147483646 h 89"/>
                <a:gd name="T38" fmla="*/ 2147483646 w 64"/>
                <a:gd name="T39" fmla="*/ 2147483646 h 89"/>
                <a:gd name="T40" fmla="*/ 2147483646 w 64"/>
                <a:gd name="T41" fmla="*/ 2147483646 h 89"/>
                <a:gd name="T42" fmla="*/ 2147483646 w 64"/>
                <a:gd name="T43" fmla="*/ 2147483646 h 89"/>
                <a:gd name="T44" fmla="*/ 2147483646 w 64"/>
                <a:gd name="T45" fmla="*/ 2147483646 h 89"/>
                <a:gd name="T46" fmla="*/ 2147483646 w 64"/>
                <a:gd name="T47" fmla="*/ 2147483646 h 89"/>
                <a:gd name="T48" fmla="*/ 2147483646 w 64"/>
                <a:gd name="T49" fmla="*/ 2147483646 h 89"/>
                <a:gd name="T50" fmla="*/ 2147483646 w 64"/>
                <a:gd name="T51" fmla="*/ 2147483646 h 89"/>
                <a:gd name="T52" fmla="*/ 2147483646 w 64"/>
                <a:gd name="T53" fmla="*/ 2147483646 h 89"/>
                <a:gd name="T54" fmla="*/ 2147483646 w 64"/>
                <a:gd name="T55" fmla="*/ 2147483646 h 89"/>
                <a:gd name="T56" fmla="*/ 2147483646 w 64"/>
                <a:gd name="T57" fmla="*/ 2147483646 h 89"/>
                <a:gd name="T58" fmla="*/ 2147483646 w 64"/>
                <a:gd name="T59" fmla="*/ 2147483646 h 89"/>
                <a:gd name="T60" fmla="*/ 2147483646 w 64"/>
                <a:gd name="T61" fmla="*/ 2147483646 h 89"/>
                <a:gd name="T62" fmla="*/ 2147483646 w 64"/>
                <a:gd name="T63" fmla="*/ 2147483646 h 89"/>
                <a:gd name="T64" fmla="*/ 2147483646 w 64"/>
                <a:gd name="T65" fmla="*/ 2147483646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4" h="89">
                  <a:moveTo>
                    <a:pt x="34" y="14"/>
                  </a:moveTo>
                  <a:cubicBezTo>
                    <a:pt x="33" y="11"/>
                    <a:pt x="32" y="7"/>
                    <a:pt x="29" y="5"/>
                  </a:cubicBezTo>
                  <a:cubicBezTo>
                    <a:pt x="29" y="5"/>
                    <a:pt x="29" y="5"/>
                    <a:pt x="29" y="5"/>
                  </a:cubicBezTo>
                  <a:cubicBezTo>
                    <a:pt x="26" y="2"/>
                    <a:pt x="22" y="0"/>
                    <a:pt x="18" y="0"/>
                  </a:cubicBezTo>
                  <a:cubicBezTo>
                    <a:pt x="13" y="0"/>
                    <a:pt x="9" y="2"/>
                    <a:pt x="6" y="5"/>
                  </a:cubicBezTo>
                  <a:cubicBezTo>
                    <a:pt x="6" y="5"/>
                    <a:pt x="6" y="5"/>
                    <a:pt x="6" y="5"/>
                  </a:cubicBezTo>
                  <a:cubicBezTo>
                    <a:pt x="3" y="8"/>
                    <a:pt x="1" y="12"/>
                    <a:pt x="1" y="17"/>
                  </a:cubicBezTo>
                  <a:cubicBezTo>
                    <a:pt x="1" y="20"/>
                    <a:pt x="2" y="23"/>
                    <a:pt x="4" y="26"/>
                  </a:cubicBezTo>
                  <a:cubicBezTo>
                    <a:pt x="4" y="28"/>
                    <a:pt x="4" y="28"/>
                    <a:pt x="4" y="28"/>
                  </a:cubicBezTo>
                  <a:cubicBezTo>
                    <a:pt x="0" y="28"/>
                    <a:pt x="0" y="28"/>
                    <a:pt x="0" y="28"/>
                  </a:cubicBezTo>
                  <a:cubicBezTo>
                    <a:pt x="0" y="42"/>
                    <a:pt x="0" y="42"/>
                    <a:pt x="0" y="42"/>
                  </a:cubicBezTo>
                  <a:cubicBezTo>
                    <a:pt x="5" y="42"/>
                    <a:pt x="5" y="42"/>
                    <a:pt x="5" y="42"/>
                  </a:cubicBezTo>
                  <a:cubicBezTo>
                    <a:pt x="5" y="46"/>
                    <a:pt x="5" y="46"/>
                    <a:pt x="5" y="46"/>
                  </a:cubicBezTo>
                  <a:cubicBezTo>
                    <a:pt x="3" y="50"/>
                    <a:pt x="2" y="54"/>
                    <a:pt x="2" y="58"/>
                  </a:cubicBezTo>
                  <a:cubicBezTo>
                    <a:pt x="2" y="67"/>
                    <a:pt x="6" y="74"/>
                    <a:pt x="11" y="80"/>
                  </a:cubicBezTo>
                  <a:cubicBezTo>
                    <a:pt x="17" y="85"/>
                    <a:pt x="24" y="89"/>
                    <a:pt x="33" y="89"/>
                  </a:cubicBezTo>
                  <a:cubicBezTo>
                    <a:pt x="41" y="89"/>
                    <a:pt x="49" y="85"/>
                    <a:pt x="55" y="80"/>
                  </a:cubicBezTo>
                  <a:cubicBezTo>
                    <a:pt x="60" y="74"/>
                    <a:pt x="64" y="67"/>
                    <a:pt x="64" y="58"/>
                  </a:cubicBezTo>
                  <a:cubicBezTo>
                    <a:pt x="64" y="50"/>
                    <a:pt x="60" y="42"/>
                    <a:pt x="55" y="36"/>
                  </a:cubicBezTo>
                  <a:cubicBezTo>
                    <a:pt x="53" y="34"/>
                    <a:pt x="51" y="33"/>
                    <a:pt x="49" y="31"/>
                  </a:cubicBezTo>
                  <a:cubicBezTo>
                    <a:pt x="34" y="14"/>
                    <a:pt x="34" y="14"/>
                    <a:pt x="34" y="14"/>
                  </a:cubicBezTo>
                  <a:close/>
                  <a:moveTo>
                    <a:pt x="17" y="57"/>
                  </a:moveTo>
                  <a:cubicBezTo>
                    <a:pt x="18" y="44"/>
                    <a:pt x="30" y="42"/>
                    <a:pt x="40" y="43"/>
                  </a:cubicBezTo>
                  <a:cubicBezTo>
                    <a:pt x="30" y="47"/>
                    <a:pt x="23" y="51"/>
                    <a:pt x="17" y="57"/>
                  </a:cubicBezTo>
                  <a:close/>
                  <a:moveTo>
                    <a:pt x="19" y="44"/>
                  </a:moveTo>
                  <a:cubicBezTo>
                    <a:pt x="22" y="40"/>
                    <a:pt x="27" y="38"/>
                    <a:pt x="33" y="38"/>
                  </a:cubicBezTo>
                  <a:cubicBezTo>
                    <a:pt x="38" y="38"/>
                    <a:pt x="43" y="40"/>
                    <a:pt x="47" y="44"/>
                  </a:cubicBezTo>
                  <a:cubicBezTo>
                    <a:pt x="51" y="48"/>
                    <a:pt x="53" y="53"/>
                    <a:pt x="53" y="58"/>
                  </a:cubicBezTo>
                  <a:cubicBezTo>
                    <a:pt x="53" y="64"/>
                    <a:pt x="51" y="69"/>
                    <a:pt x="47" y="72"/>
                  </a:cubicBezTo>
                  <a:cubicBezTo>
                    <a:pt x="43" y="76"/>
                    <a:pt x="38" y="78"/>
                    <a:pt x="33" y="78"/>
                  </a:cubicBezTo>
                  <a:cubicBezTo>
                    <a:pt x="27" y="78"/>
                    <a:pt x="22" y="76"/>
                    <a:pt x="19" y="72"/>
                  </a:cubicBezTo>
                  <a:cubicBezTo>
                    <a:pt x="15" y="69"/>
                    <a:pt x="13" y="64"/>
                    <a:pt x="13" y="58"/>
                  </a:cubicBezTo>
                  <a:cubicBezTo>
                    <a:pt x="13" y="53"/>
                    <a:pt x="15" y="48"/>
                    <a:pt x="19" y="44"/>
                  </a:cubicBezTo>
                  <a:close/>
                </a:path>
              </a:pathLst>
            </a:custGeom>
            <a:solidFill>
              <a:srgbClr val="FFFFFF"/>
            </a:solidFill>
            <a:ln>
              <a:noFill/>
            </a:ln>
          </p:spPr>
          <p:txBody>
            <a:bodyPr/>
            <a:lstStyle/>
            <a:p>
              <a:pPr fontAlgn="auto">
                <a:spcBef>
                  <a:spcPts val="0"/>
                </a:spcBef>
                <a:spcAft>
                  <a:spcPts val="0"/>
                </a:spcAft>
                <a:defRPr/>
              </a:pPr>
              <a:endParaRPr lang="zh-CN" altLang="en-US"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mn-lt"/>
                <a:ea typeface="+mn-ea"/>
              </a:endParaRPr>
            </a:p>
          </p:txBody>
        </p:sp>
        <p:sp>
          <p:nvSpPr>
            <p:cNvPr id="47" name="MH_SubTitle_1"/>
            <p:cNvSpPr/>
            <p:nvPr/>
          </p:nvSpPr>
          <p:spPr>
            <a:xfrm>
              <a:off x="3133726" y="4706939"/>
              <a:ext cx="1719263" cy="642937"/>
            </a:xfrm>
            <a:prstGeom prst="flowChartAlternateProcess">
              <a:avLst/>
            </a:prstGeom>
            <a:noFill/>
            <a:ln w="12700">
              <a:solidFill>
                <a:srgbClr val="628FE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lnSpc>
                  <a:spcPct val="12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智慧治理</a:t>
              </a:r>
              <a:endPar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48" name="MH_Other_6"/>
            <p:cNvSpPr/>
            <p:nvPr/>
          </p:nvSpPr>
          <p:spPr>
            <a:xfrm>
              <a:off x="5956301" y="3006726"/>
              <a:ext cx="1539875" cy="1541463"/>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Arial" panose="020B0604020202020204" pitchFamily="34" charset="0"/>
                <a:ea typeface="微软雅黑" panose="020B0503020204020204" pitchFamily="34" charset="-122"/>
              </a:endParaRPr>
            </a:p>
          </p:txBody>
        </p:sp>
        <p:sp>
          <p:nvSpPr>
            <p:cNvPr id="49" name="MH_Other_7"/>
            <p:cNvSpPr>
              <a:spLocks noEditPoints="1"/>
            </p:cNvSpPr>
            <p:nvPr/>
          </p:nvSpPr>
          <p:spPr bwMode="auto">
            <a:xfrm>
              <a:off x="6426200" y="3536951"/>
              <a:ext cx="600075" cy="481013"/>
            </a:xfrm>
            <a:custGeom>
              <a:avLst/>
              <a:gdLst>
                <a:gd name="T0" fmla="*/ 2147483646 w 521"/>
                <a:gd name="T1" fmla="*/ 2147483646 h 418"/>
                <a:gd name="T2" fmla="*/ 2147483646 w 521"/>
                <a:gd name="T3" fmla="*/ 2147483646 h 418"/>
                <a:gd name="T4" fmla="*/ 2147483646 w 521"/>
                <a:gd name="T5" fmla="*/ 0 h 418"/>
                <a:gd name="T6" fmla="*/ 2147483646 w 521"/>
                <a:gd name="T7" fmla="*/ 0 h 418"/>
                <a:gd name="T8" fmla="*/ 2147483646 w 521"/>
                <a:gd name="T9" fmla="*/ 2147483646 h 418"/>
                <a:gd name="T10" fmla="*/ 2147483646 w 521"/>
                <a:gd name="T11" fmla="*/ 2147483646 h 418"/>
                <a:gd name="T12" fmla="*/ 2147483646 w 521"/>
                <a:gd name="T13" fmla="*/ 2147483646 h 418"/>
                <a:gd name="T14" fmla="*/ 2147483646 w 521"/>
                <a:gd name="T15" fmla="*/ 2147483646 h 418"/>
                <a:gd name="T16" fmla="*/ 2147483646 w 521"/>
                <a:gd name="T17" fmla="*/ 2147483646 h 418"/>
                <a:gd name="T18" fmla="*/ 2147483646 w 521"/>
                <a:gd name="T19" fmla="*/ 2147483646 h 418"/>
                <a:gd name="T20" fmla="*/ 2147483646 w 521"/>
                <a:gd name="T21" fmla="*/ 2147483646 h 418"/>
                <a:gd name="T22" fmla="*/ 2147483646 w 521"/>
                <a:gd name="T23" fmla="*/ 2147483646 h 418"/>
                <a:gd name="T24" fmla="*/ 2147483646 w 521"/>
                <a:gd name="T25" fmla="*/ 2147483646 h 418"/>
                <a:gd name="T26" fmla="*/ 0 w 521"/>
                <a:gd name="T27" fmla="*/ 2147483646 h 418"/>
                <a:gd name="T28" fmla="*/ 0 w 521"/>
                <a:gd name="T29" fmla="*/ 2147483646 h 418"/>
                <a:gd name="T30" fmla="*/ 2147483646 w 521"/>
                <a:gd name="T31" fmla="*/ 2147483646 h 418"/>
                <a:gd name="T32" fmla="*/ 2147483646 w 521"/>
                <a:gd name="T33" fmla="*/ 2147483646 h 418"/>
                <a:gd name="T34" fmla="*/ 2147483646 w 521"/>
                <a:gd name="T35" fmla="*/ 2147483646 h 418"/>
                <a:gd name="T36" fmla="*/ 2147483646 w 521"/>
                <a:gd name="T37" fmla="*/ 2147483646 h 418"/>
                <a:gd name="T38" fmla="*/ 2147483646 w 521"/>
                <a:gd name="T39" fmla="*/ 2147483646 h 418"/>
                <a:gd name="T40" fmla="*/ 2147483646 w 521"/>
                <a:gd name="T41" fmla="*/ 2147483646 h 418"/>
                <a:gd name="T42" fmla="*/ 2147483646 w 521"/>
                <a:gd name="T43" fmla="*/ 2147483646 h 418"/>
                <a:gd name="T44" fmla="*/ 2147483646 w 521"/>
                <a:gd name="T45" fmla="*/ 2147483646 h 418"/>
                <a:gd name="T46" fmla="*/ 2147483646 w 521"/>
                <a:gd name="T47" fmla="*/ 2147483646 h 418"/>
                <a:gd name="T48" fmla="*/ 2147483646 w 521"/>
                <a:gd name="T49" fmla="*/ 2147483646 h 418"/>
                <a:gd name="T50" fmla="*/ 2147483646 w 521"/>
                <a:gd name="T51" fmla="*/ 2147483646 h 418"/>
                <a:gd name="T52" fmla="*/ 2147483646 w 521"/>
                <a:gd name="T53" fmla="*/ 2147483646 h 418"/>
                <a:gd name="T54" fmla="*/ 2147483646 w 521"/>
                <a:gd name="T55" fmla="*/ 2147483646 h 418"/>
                <a:gd name="T56" fmla="*/ 2147483646 w 521"/>
                <a:gd name="T57" fmla="*/ 2147483646 h 418"/>
                <a:gd name="T58" fmla="*/ 2147483646 w 521"/>
                <a:gd name="T59" fmla="*/ 2147483646 h 418"/>
                <a:gd name="T60" fmla="*/ 2147483646 w 521"/>
                <a:gd name="T61" fmla="*/ 2147483646 h 418"/>
                <a:gd name="T62" fmla="*/ 2147483646 w 521"/>
                <a:gd name="T63" fmla="*/ 2147483646 h 418"/>
                <a:gd name="T64" fmla="*/ 2147483646 w 521"/>
                <a:gd name="T65" fmla="*/ 2147483646 h 418"/>
                <a:gd name="T66" fmla="*/ 2147483646 w 521"/>
                <a:gd name="T67" fmla="*/ 2147483646 h 418"/>
                <a:gd name="T68" fmla="*/ 2147483646 w 521"/>
                <a:gd name="T69" fmla="*/ 2147483646 h 418"/>
                <a:gd name="T70" fmla="*/ 2147483646 w 521"/>
                <a:gd name="T71" fmla="*/ 2147483646 h 418"/>
                <a:gd name="T72" fmla="*/ 2147483646 w 521"/>
                <a:gd name="T73" fmla="*/ 2147483646 h 418"/>
                <a:gd name="T74" fmla="*/ 2147483646 w 521"/>
                <a:gd name="T75" fmla="*/ 2147483646 h 418"/>
                <a:gd name="T76" fmla="*/ 2147483646 w 521"/>
                <a:gd name="T77" fmla="*/ 2147483646 h 418"/>
                <a:gd name="T78" fmla="*/ 2147483646 w 521"/>
                <a:gd name="T79" fmla="*/ 2147483646 h 41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21" h="418">
                  <a:moveTo>
                    <a:pt x="24" y="65"/>
                  </a:moveTo>
                  <a:lnTo>
                    <a:pt x="328" y="65"/>
                  </a:lnTo>
                  <a:lnTo>
                    <a:pt x="332" y="65"/>
                  </a:lnTo>
                  <a:lnTo>
                    <a:pt x="332" y="23"/>
                  </a:lnTo>
                  <a:lnTo>
                    <a:pt x="332" y="0"/>
                  </a:lnTo>
                  <a:lnTo>
                    <a:pt x="351" y="0"/>
                  </a:lnTo>
                  <a:lnTo>
                    <a:pt x="503" y="0"/>
                  </a:lnTo>
                  <a:lnTo>
                    <a:pt x="521" y="0"/>
                  </a:lnTo>
                  <a:lnTo>
                    <a:pt x="521" y="23"/>
                  </a:lnTo>
                  <a:lnTo>
                    <a:pt x="521" y="394"/>
                  </a:lnTo>
                  <a:lnTo>
                    <a:pt x="521" y="418"/>
                  </a:lnTo>
                  <a:lnTo>
                    <a:pt x="503" y="418"/>
                  </a:lnTo>
                  <a:lnTo>
                    <a:pt x="351" y="418"/>
                  </a:lnTo>
                  <a:lnTo>
                    <a:pt x="332" y="418"/>
                  </a:lnTo>
                  <a:lnTo>
                    <a:pt x="332" y="394"/>
                  </a:lnTo>
                  <a:lnTo>
                    <a:pt x="332" y="339"/>
                  </a:lnTo>
                  <a:lnTo>
                    <a:pt x="328" y="339"/>
                  </a:lnTo>
                  <a:lnTo>
                    <a:pt x="235" y="339"/>
                  </a:lnTo>
                  <a:lnTo>
                    <a:pt x="235" y="381"/>
                  </a:lnTo>
                  <a:lnTo>
                    <a:pt x="258" y="381"/>
                  </a:lnTo>
                  <a:lnTo>
                    <a:pt x="258" y="418"/>
                  </a:lnTo>
                  <a:lnTo>
                    <a:pt x="79" y="418"/>
                  </a:lnTo>
                  <a:lnTo>
                    <a:pt x="79" y="381"/>
                  </a:lnTo>
                  <a:lnTo>
                    <a:pt x="106" y="381"/>
                  </a:lnTo>
                  <a:lnTo>
                    <a:pt x="106" y="339"/>
                  </a:lnTo>
                  <a:lnTo>
                    <a:pt x="24" y="339"/>
                  </a:lnTo>
                  <a:lnTo>
                    <a:pt x="0" y="339"/>
                  </a:lnTo>
                  <a:lnTo>
                    <a:pt x="0" y="316"/>
                  </a:lnTo>
                  <a:lnTo>
                    <a:pt x="0" y="88"/>
                  </a:lnTo>
                  <a:lnTo>
                    <a:pt x="0" y="65"/>
                  </a:lnTo>
                  <a:lnTo>
                    <a:pt x="24" y="65"/>
                  </a:lnTo>
                  <a:close/>
                  <a:moveTo>
                    <a:pt x="93" y="260"/>
                  </a:moveTo>
                  <a:lnTo>
                    <a:pt x="116" y="260"/>
                  </a:lnTo>
                  <a:lnTo>
                    <a:pt x="116" y="190"/>
                  </a:lnTo>
                  <a:lnTo>
                    <a:pt x="93" y="190"/>
                  </a:lnTo>
                  <a:lnTo>
                    <a:pt x="93" y="260"/>
                  </a:lnTo>
                  <a:close/>
                  <a:moveTo>
                    <a:pt x="231" y="260"/>
                  </a:moveTo>
                  <a:lnTo>
                    <a:pt x="258" y="260"/>
                  </a:lnTo>
                  <a:lnTo>
                    <a:pt x="258" y="139"/>
                  </a:lnTo>
                  <a:lnTo>
                    <a:pt x="231" y="139"/>
                  </a:lnTo>
                  <a:lnTo>
                    <a:pt x="231" y="260"/>
                  </a:lnTo>
                  <a:close/>
                  <a:moveTo>
                    <a:pt x="199" y="260"/>
                  </a:moveTo>
                  <a:lnTo>
                    <a:pt x="222" y="260"/>
                  </a:lnTo>
                  <a:lnTo>
                    <a:pt x="222" y="218"/>
                  </a:lnTo>
                  <a:lnTo>
                    <a:pt x="199" y="218"/>
                  </a:lnTo>
                  <a:lnTo>
                    <a:pt x="199" y="260"/>
                  </a:lnTo>
                  <a:close/>
                  <a:moveTo>
                    <a:pt x="162" y="260"/>
                  </a:moveTo>
                  <a:lnTo>
                    <a:pt x="185" y="260"/>
                  </a:lnTo>
                  <a:lnTo>
                    <a:pt x="185" y="204"/>
                  </a:lnTo>
                  <a:lnTo>
                    <a:pt x="162" y="204"/>
                  </a:lnTo>
                  <a:lnTo>
                    <a:pt x="162" y="260"/>
                  </a:lnTo>
                  <a:close/>
                  <a:moveTo>
                    <a:pt x="129" y="260"/>
                  </a:moveTo>
                  <a:lnTo>
                    <a:pt x="153" y="260"/>
                  </a:lnTo>
                  <a:lnTo>
                    <a:pt x="153" y="172"/>
                  </a:lnTo>
                  <a:lnTo>
                    <a:pt x="129" y="172"/>
                  </a:lnTo>
                  <a:lnTo>
                    <a:pt x="129" y="260"/>
                  </a:lnTo>
                  <a:close/>
                  <a:moveTo>
                    <a:pt x="397" y="148"/>
                  </a:moveTo>
                  <a:lnTo>
                    <a:pt x="480" y="148"/>
                  </a:lnTo>
                  <a:lnTo>
                    <a:pt x="480" y="121"/>
                  </a:lnTo>
                  <a:lnTo>
                    <a:pt x="397" y="121"/>
                  </a:lnTo>
                  <a:lnTo>
                    <a:pt x="397" y="79"/>
                  </a:lnTo>
                  <a:lnTo>
                    <a:pt x="480" y="79"/>
                  </a:lnTo>
                  <a:lnTo>
                    <a:pt x="480" y="46"/>
                  </a:lnTo>
                  <a:lnTo>
                    <a:pt x="374" y="46"/>
                  </a:lnTo>
                  <a:lnTo>
                    <a:pt x="374" y="376"/>
                  </a:lnTo>
                  <a:lnTo>
                    <a:pt x="480" y="376"/>
                  </a:lnTo>
                  <a:lnTo>
                    <a:pt x="480" y="190"/>
                  </a:lnTo>
                  <a:lnTo>
                    <a:pt x="397" y="190"/>
                  </a:lnTo>
                  <a:lnTo>
                    <a:pt x="397" y="148"/>
                  </a:lnTo>
                  <a:close/>
                  <a:moveTo>
                    <a:pt x="309" y="111"/>
                  </a:moveTo>
                  <a:lnTo>
                    <a:pt x="42" y="111"/>
                  </a:lnTo>
                  <a:lnTo>
                    <a:pt x="42" y="297"/>
                  </a:lnTo>
                  <a:lnTo>
                    <a:pt x="309" y="297"/>
                  </a:lnTo>
                  <a:lnTo>
                    <a:pt x="309" y="111"/>
                  </a:lnTo>
                  <a:close/>
                </a:path>
              </a:pathLst>
            </a:custGeom>
            <a:solidFill>
              <a:srgbClr val="FFFFFF"/>
            </a:solidFill>
            <a:ln>
              <a:noFill/>
            </a:ln>
          </p:spPr>
          <p:txBody>
            <a:bodyPr/>
            <a:lstStyle/>
            <a:p>
              <a:pPr fontAlgn="auto">
                <a:spcBef>
                  <a:spcPts val="0"/>
                </a:spcBef>
                <a:spcAft>
                  <a:spcPts val="0"/>
                </a:spcAft>
                <a:defRPr/>
              </a:pPr>
              <a:endParaRPr lang="zh-CN" altLang="en-US"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mn-lt"/>
                <a:ea typeface="+mn-ea"/>
              </a:endParaRPr>
            </a:p>
          </p:txBody>
        </p:sp>
        <p:sp>
          <p:nvSpPr>
            <p:cNvPr id="50" name="MH_SubTitle_3"/>
            <p:cNvSpPr/>
            <p:nvPr/>
          </p:nvSpPr>
          <p:spPr>
            <a:xfrm>
              <a:off x="5865813" y="4706939"/>
              <a:ext cx="1719262" cy="642937"/>
            </a:xfrm>
            <a:prstGeom prst="flowChartAlternateProcess">
              <a:avLst/>
            </a:prstGeom>
            <a:noFill/>
            <a:ln w="12700">
              <a:solidFill>
                <a:srgbClr val="628FE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lnSpc>
                  <a:spcPct val="12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风险预警</a:t>
              </a:r>
              <a:endPar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51" name="MH_Other_8"/>
            <p:cNvSpPr/>
            <p:nvPr/>
          </p:nvSpPr>
          <p:spPr>
            <a:xfrm>
              <a:off x="7326314" y="3006726"/>
              <a:ext cx="1539875" cy="1541463"/>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Arial" panose="020B0604020202020204" pitchFamily="34" charset="0"/>
                <a:ea typeface="微软雅黑" panose="020B0503020204020204" pitchFamily="34" charset="-122"/>
              </a:endParaRPr>
            </a:p>
          </p:txBody>
        </p:sp>
        <p:sp>
          <p:nvSpPr>
            <p:cNvPr id="52" name="MH_Other_9"/>
            <p:cNvSpPr>
              <a:spLocks noEditPoints="1"/>
            </p:cNvSpPr>
            <p:nvPr/>
          </p:nvSpPr>
          <p:spPr bwMode="auto">
            <a:xfrm>
              <a:off x="7848600" y="3482976"/>
              <a:ext cx="492125" cy="595313"/>
            </a:xfrm>
            <a:custGeom>
              <a:avLst/>
              <a:gdLst>
                <a:gd name="T0" fmla="*/ 2147483646 w 101"/>
                <a:gd name="T1" fmla="*/ 2147483646 h 123"/>
                <a:gd name="T2" fmla="*/ 2147483646 w 101"/>
                <a:gd name="T3" fmla="*/ 2147483646 h 123"/>
                <a:gd name="T4" fmla="*/ 2147483646 w 101"/>
                <a:gd name="T5" fmla="*/ 2147483646 h 123"/>
                <a:gd name="T6" fmla="*/ 2147483646 w 101"/>
                <a:gd name="T7" fmla="*/ 2147483646 h 123"/>
                <a:gd name="T8" fmla="*/ 2147483646 w 101"/>
                <a:gd name="T9" fmla="*/ 2147483646 h 123"/>
                <a:gd name="T10" fmla="*/ 2147483646 w 101"/>
                <a:gd name="T11" fmla="*/ 2147483646 h 123"/>
                <a:gd name="T12" fmla="*/ 2147483646 w 101"/>
                <a:gd name="T13" fmla="*/ 2147483646 h 123"/>
                <a:gd name="T14" fmla="*/ 2147483646 w 101"/>
                <a:gd name="T15" fmla="*/ 2147483646 h 123"/>
                <a:gd name="T16" fmla="*/ 2147483646 w 101"/>
                <a:gd name="T17" fmla="*/ 2147483646 h 123"/>
                <a:gd name="T18" fmla="*/ 2147483646 w 101"/>
                <a:gd name="T19" fmla="*/ 2147483646 h 123"/>
                <a:gd name="T20" fmla="*/ 2147483646 w 101"/>
                <a:gd name="T21" fmla="*/ 2147483646 h 123"/>
                <a:gd name="T22" fmla="*/ 2147483646 w 101"/>
                <a:gd name="T23" fmla="*/ 2147483646 h 123"/>
                <a:gd name="T24" fmla="*/ 2147483646 w 101"/>
                <a:gd name="T25" fmla="*/ 2147483646 h 123"/>
                <a:gd name="T26" fmla="*/ 2147483646 w 101"/>
                <a:gd name="T27" fmla="*/ 2147483646 h 123"/>
                <a:gd name="T28" fmla="*/ 2147483646 w 101"/>
                <a:gd name="T29" fmla="*/ 2147483646 h 123"/>
                <a:gd name="T30" fmla="*/ 2147483646 w 101"/>
                <a:gd name="T31" fmla="*/ 2147483646 h 123"/>
                <a:gd name="T32" fmla="*/ 2147483646 w 101"/>
                <a:gd name="T33" fmla="*/ 2147483646 h 123"/>
                <a:gd name="T34" fmla="*/ 2147483646 w 101"/>
                <a:gd name="T35" fmla="*/ 2147483646 h 123"/>
                <a:gd name="T36" fmla="*/ 2147483646 w 101"/>
                <a:gd name="T37" fmla="*/ 2147483646 h 123"/>
                <a:gd name="T38" fmla="*/ 2147483646 w 101"/>
                <a:gd name="T39" fmla="*/ 2147483646 h 123"/>
                <a:gd name="T40" fmla="*/ 2147483646 w 101"/>
                <a:gd name="T41" fmla="*/ 2147483646 h 123"/>
                <a:gd name="T42" fmla="*/ 2147483646 w 101"/>
                <a:gd name="T43" fmla="*/ 2147483646 h 123"/>
                <a:gd name="T44" fmla="*/ 2147483646 w 101"/>
                <a:gd name="T45" fmla="*/ 2147483646 h 123"/>
                <a:gd name="T46" fmla="*/ 2147483646 w 101"/>
                <a:gd name="T47" fmla="*/ 2147483646 h 123"/>
                <a:gd name="T48" fmla="*/ 2147483646 w 101"/>
                <a:gd name="T49" fmla="*/ 2147483646 h 123"/>
                <a:gd name="T50" fmla="*/ 2147483646 w 101"/>
                <a:gd name="T51" fmla="*/ 2147483646 h 123"/>
                <a:gd name="T52" fmla="*/ 2147483646 w 101"/>
                <a:gd name="T53" fmla="*/ 2147483646 h 123"/>
                <a:gd name="T54" fmla="*/ 2147483646 w 101"/>
                <a:gd name="T55" fmla="*/ 2147483646 h 123"/>
                <a:gd name="T56" fmla="*/ 2147483646 w 101"/>
                <a:gd name="T57" fmla="*/ 2147483646 h 123"/>
                <a:gd name="T58" fmla="*/ 2147483646 w 101"/>
                <a:gd name="T59" fmla="*/ 2147483646 h 123"/>
                <a:gd name="T60" fmla="*/ 2147483646 w 101"/>
                <a:gd name="T61" fmla="*/ 2147483646 h 123"/>
                <a:gd name="T62" fmla="*/ 2147483646 w 101"/>
                <a:gd name="T63" fmla="*/ 2147483646 h 123"/>
                <a:gd name="T64" fmla="*/ 2147483646 w 101"/>
                <a:gd name="T65" fmla="*/ 2147483646 h 123"/>
                <a:gd name="T66" fmla="*/ 2147483646 w 101"/>
                <a:gd name="T67" fmla="*/ 2147483646 h 123"/>
                <a:gd name="T68" fmla="*/ 2147483646 w 101"/>
                <a:gd name="T69" fmla="*/ 2147483646 h 123"/>
                <a:gd name="T70" fmla="*/ 2147483646 w 101"/>
                <a:gd name="T71" fmla="*/ 2147483646 h 123"/>
                <a:gd name="T72" fmla="*/ 2147483646 w 101"/>
                <a:gd name="T73" fmla="*/ 2147483646 h 123"/>
                <a:gd name="T74" fmla="*/ 2147483646 w 101"/>
                <a:gd name="T75" fmla="*/ 2147483646 h 123"/>
                <a:gd name="T76" fmla="*/ 2147483646 w 101"/>
                <a:gd name="T77" fmla="*/ 2147483646 h 123"/>
                <a:gd name="T78" fmla="*/ 2147483646 w 101"/>
                <a:gd name="T79" fmla="*/ 2147483646 h 123"/>
                <a:gd name="T80" fmla="*/ 2147483646 w 101"/>
                <a:gd name="T81" fmla="*/ 2147483646 h 123"/>
                <a:gd name="T82" fmla="*/ 2147483646 w 101"/>
                <a:gd name="T83" fmla="*/ 2147483646 h 123"/>
                <a:gd name="T84" fmla="*/ 0 w 101"/>
                <a:gd name="T85" fmla="*/ 2147483646 h 123"/>
                <a:gd name="T86" fmla="*/ 0 w 101"/>
                <a:gd name="T87" fmla="*/ 2147483646 h 123"/>
                <a:gd name="T88" fmla="*/ 2147483646 w 101"/>
                <a:gd name="T89" fmla="*/ 2147483646 h 123"/>
                <a:gd name="T90" fmla="*/ 2147483646 w 101"/>
                <a:gd name="T91" fmla="*/ 2147483646 h 123"/>
                <a:gd name="T92" fmla="*/ 2147483646 w 101"/>
                <a:gd name="T93" fmla="*/ 2147483646 h 123"/>
                <a:gd name="T94" fmla="*/ 2147483646 w 101"/>
                <a:gd name="T95" fmla="*/ 2147483646 h 123"/>
                <a:gd name="T96" fmla="*/ 2147483646 w 101"/>
                <a:gd name="T97" fmla="*/ 2147483646 h 123"/>
                <a:gd name="T98" fmla="*/ 2147483646 w 101"/>
                <a:gd name="T99" fmla="*/ 0 h 123"/>
                <a:gd name="T100" fmla="*/ 2147483646 w 101"/>
                <a:gd name="T101" fmla="*/ 2147483646 h 1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1" h="123">
                  <a:moveTo>
                    <a:pt x="17" y="16"/>
                  </a:moveTo>
                  <a:cubicBezTo>
                    <a:pt x="66" y="10"/>
                    <a:pt x="66" y="10"/>
                    <a:pt x="66" y="10"/>
                  </a:cubicBezTo>
                  <a:cubicBezTo>
                    <a:pt x="70" y="10"/>
                    <a:pt x="73" y="12"/>
                    <a:pt x="73" y="16"/>
                  </a:cubicBezTo>
                  <a:cubicBezTo>
                    <a:pt x="73" y="18"/>
                    <a:pt x="73" y="18"/>
                    <a:pt x="73" y="18"/>
                  </a:cubicBezTo>
                  <a:cubicBezTo>
                    <a:pt x="28" y="24"/>
                    <a:pt x="28" y="24"/>
                    <a:pt x="28" y="24"/>
                  </a:cubicBezTo>
                  <a:cubicBezTo>
                    <a:pt x="24" y="25"/>
                    <a:pt x="23" y="27"/>
                    <a:pt x="23" y="31"/>
                  </a:cubicBezTo>
                  <a:cubicBezTo>
                    <a:pt x="23" y="99"/>
                    <a:pt x="23" y="99"/>
                    <a:pt x="23" y="99"/>
                  </a:cubicBezTo>
                  <a:cubicBezTo>
                    <a:pt x="17" y="99"/>
                    <a:pt x="17" y="99"/>
                    <a:pt x="17" y="99"/>
                  </a:cubicBezTo>
                  <a:cubicBezTo>
                    <a:pt x="17" y="16"/>
                    <a:pt x="17" y="16"/>
                    <a:pt x="17" y="16"/>
                  </a:cubicBezTo>
                  <a:close/>
                  <a:moveTo>
                    <a:pt x="54" y="49"/>
                  </a:moveTo>
                  <a:cubicBezTo>
                    <a:pt x="54" y="66"/>
                    <a:pt x="54" y="66"/>
                    <a:pt x="54" y="66"/>
                  </a:cubicBezTo>
                  <a:cubicBezTo>
                    <a:pt x="92" y="61"/>
                    <a:pt x="92" y="61"/>
                    <a:pt x="92" y="61"/>
                  </a:cubicBezTo>
                  <a:cubicBezTo>
                    <a:pt x="92" y="44"/>
                    <a:pt x="92" y="44"/>
                    <a:pt x="92" y="44"/>
                  </a:cubicBezTo>
                  <a:cubicBezTo>
                    <a:pt x="54" y="49"/>
                    <a:pt x="54" y="49"/>
                    <a:pt x="54" y="49"/>
                  </a:cubicBezTo>
                  <a:close/>
                  <a:moveTo>
                    <a:pt x="45" y="38"/>
                  </a:moveTo>
                  <a:cubicBezTo>
                    <a:pt x="45" y="121"/>
                    <a:pt x="45" y="121"/>
                    <a:pt x="45" y="121"/>
                  </a:cubicBezTo>
                  <a:cubicBezTo>
                    <a:pt x="93" y="115"/>
                    <a:pt x="93" y="115"/>
                    <a:pt x="93" y="115"/>
                  </a:cubicBezTo>
                  <a:cubicBezTo>
                    <a:pt x="97" y="114"/>
                    <a:pt x="101" y="111"/>
                    <a:pt x="101" y="107"/>
                  </a:cubicBezTo>
                  <a:cubicBezTo>
                    <a:pt x="101" y="38"/>
                    <a:pt x="101" y="38"/>
                    <a:pt x="101" y="38"/>
                  </a:cubicBezTo>
                  <a:cubicBezTo>
                    <a:pt x="101" y="34"/>
                    <a:pt x="97" y="31"/>
                    <a:pt x="93" y="32"/>
                  </a:cubicBezTo>
                  <a:cubicBezTo>
                    <a:pt x="45" y="38"/>
                    <a:pt x="45" y="38"/>
                    <a:pt x="45" y="38"/>
                  </a:cubicBezTo>
                  <a:close/>
                  <a:moveTo>
                    <a:pt x="30" y="29"/>
                  </a:moveTo>
                  <a:cubicBezTo>
                    <a:pt x="28" y="28"/>
                    <a:pt x="27" y="29"/>
                    <a:pt x="27" y="31"/>
                  </a:cubicBezTo>
                  <a:cubicBezTo>
                    <a:pt x="27" y="111"/>
                    <a:pt x="27" y="111"/>
                    <a:pt x="27" y="111"/>
                  </a:cubicBezTo>
                  <a:cubicBezTo>
                    <a:pt x="27" y="113"/>
                    <a:pt x="28" y="115"/>
                    <a:pt x="30" y="116"/>
                  </a:cubicBezTo>
                  <a:cubicBezTo>
                    <a:pt x="38" y="122"/>
                    <a:pt x="38" y="122"/>
                    <a:pt x="38" y="122"/>
                  </a:cubicBezTo>
                  <a:cubicBezTo>
                    <a:pt x="40" y="123"/>
                    <a:pt x="41" y="122"/>
                    <a:pt x="41" y="119"/>
                  </a:cubicBezTo>
                  <a:cubicBezTo>
                    <a:pt x="41" y="39"/>
                    <a:pt x="41" y="39"/>
                    <a:pt x="41" y="39"/>
                  </a:cubicBezTo>
                  <a:cubicBezTo>
                    <a:pt x="41" y="37"/>
                    <a:pt x="40" y="35"/>
                    <a:pt x="38" y="34"/>
                  </a:cubicBezTo>
                  <a:cubicBezTo>
                    <a:pt x="30" y="29"/>
                    <a:pt x="30" y="29"/>
                    <a:pt x="30" y="29"/>
                  </a:cubicBezTo>
                  <a:close/>
                  <a:moveTo>
                    <a:pt x="36" y="27"/>
                  </a:moveTo>
                  <a:cubicBezTo>
                    <a:pt x="41" y="31"/>
                    <a:pt x="41" y="31"/>
                    <a:pt x="41" y="31"/>
                  </a:cubicBezTo>
                  <a:cubicBezTo>
                    <a:pt x="41" y="31"/>
                    <a:pt x="42" y="31"/>
                    <a:pt x="42" y="31"/>
                  </a:cubicBezTo>
                  <a:cubicBezTo>
                    <a:pt x="88" y="25"/>
                    <a:pt x="88" y="25"/>
                    <a:pt x="88" y="25"/>
                  </a:cubicBezTo>
                  <a:cubicBezTo>
                    <a:pt x="87" y="23"/>
                    <a:pt x="84" y="21"/>
                    <a:pt x="81" y="22"/>
                  </a:cubicBezTo>
                  <a:cubicBezTo>
                    <a:pt x="36" y="27"/>
                    <a:pt x="36" y="27"/>
                    <a:pt x="36" y="27"/>
                  </a:cubicBezTo>
                  <a:close/>
                  <a:moveTo>
                    <a:pt x="2" y="7"/>
                  </a:moveTo>
                  <a:cubicBezTo>
                    <a:pt x="11" y="13"/>
                    <a:pt x="11" y="13"/>
                    <a:pt x="11" y="13"/>
                  </a:cubicBezTo>
                  <a:cubicBezTo>
                    <a:pt x="12" y="14"/>
                    <a:pt x="13" y="16"/>
                    <a:pt x="13" y="18"/>
                  </a:cubicBezTo>
                  <a:cubicBezTo>
                    <a:pt x="13" y="98"/>
                    <a:pt x="13" y="98"/>
                    <a:pt x="13" y="98"/>
                  </a:cubicBezTo>
                  <a:cubicBezTo>
                    <a:pt x="13" y="100"/>
                    <a:pt x="12" y="101"/>
                    <a:pt x="11" y="100"/>
                  </a:cubicBezTo>
                  <a:cubicBezTo>
                    <a:pt x="2" y="95"/>
                    <a:pt x="2" y="95"/>
                    <a:pt x="2" y="95"/>
                  </a:cubicBezTo>
                  <a:cubicBezTo>
                    <a:pt x="1" y="94"/>
                    <a:pt x="0" y="92"/>
                    <a:pt x="0" y="89"/>
                  </a:cubicBezTo>
                  <a:cubicBezTo>
                    <a:pt x="0" y="9"/>
                    <a:pt x="0" y="9"/>
                    <a:pt x="0" y="9"/>
                  </a:cubicBezTo>
                  <a:cubicBezTo>
                    <a:pt x="0" y="7"/>
                    <a:pt x="1" y="6"/>
                    <a:pt x="2" y="7"/>
                  </a:cubicBezTo>
                  <a:close/>
                  <a:moveTo>
                    <a:pt x="8" y="6"/>
                  </a:moveTo>
                  <a:cubicBezTo>
                    <a:pt x="13" y="9"/>
                    <a:pt x="13" y="9"/>
                    <a:pt x="13" y="9"/>
                  </a:cubicBezTo>
                  <a:cubicBezTo>
                    <a:pt x="14" y="9"/>
                    <a:pt x="14" y="9"/>
                    <a:pt x="14" y="10"/>
                  </a:cubicBezTo>
                  <a:cubicBezTo>
                    <a:pt x="60" y="4"/>
                    <a:pt x="60" y="4"/>
                    <a:pt x="60" y="4"/>
                  </a:cubicBezTo>
                  <a:cubicBezTo>
                    <a:pt x="59" y="1"/>
                    <a:pt x="56" y="0"/>
                    <a:pt x="53" y="0"/>
                  </a:cubicBezTo>
                  <a:lnTo>
                    <a:pt x="8" y="6"/>
                  </a:lnTo>
                  <a:close/>
                </a:path>
              </a:pathLst>
            </a:custGeom>
            <a:solidFill>
              <a:srgbClr val="FFFFFF"/>
            </a:solidFill>
            <a:ln>
              <a:noFill/>
            </a:ln>
          </p:spPr>
          <p:txBody>
            <a:bodyPr/>
            <a:lstStyle/>
            <a:p>
              <a:pPr fontAlgn="auto">
                <a:spcBef>
                  <a:spcPts val="0"/>
                </a:spcBef>
                <a:spcAft>
                  <a:spcPts val="0"/>
                </a:spcAft>
                <a:defRPr/>
              </a:pPr>
              <a:endParaRPr lang="zh-CN" altLang="en-US"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mn-lt"/>
                <a:ea typeface="+mn-ea"/>
              </a:endParaRPr>
            </a:p>
          </p:txBody>
        </p:sp>
        <p:sp>
          <p:nvSpPr>
            <p:cNvPr id="53" name="MH_SubTitle_4"/>
            <p:cNvSpPr/>
            <p:nvPr/>
          </p:nvSpPr>
          <p:spPr>
            <a:xfrm>
              <a:off x="7250113" y="2211389"/>
              <a:ext cx="1719262" cy="642937"/>
            </a:xfrm>
            <a:prstGeom prst="flowChartAlternateProcess">
              <a:avLst/>
            </a:prstGeom>
            <a:noFill/>
            <a:ln w="12700">
              <a:solidFill>
                <a:srgbClr val="628FE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lnSpc>
                  <a:spcPct val="12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舆情监测</a:t>
              </a:r>
              <a:endPar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grpSp>
      <p:grpSp>
        <p:nvGrpSpPr>
          <p:cNvPr id="80900" name="组合 58"/>
          <p:cNvGrpSpPr/>
          <p:nvPr/>
        </p:nvGrpSpPr>
        <p:grpSpPr bwMode="auto">
          <a:xfrm>
            <a:off x="632223" y="2689622"/>
            <a:ext cx="2097881" cy="1724025"/>
            <a:chOff x="167774" y="2351109"/>
            <a:chExt cx="2797241" cy="2298400"/>
          </a:xfrm>
        </p:grpSpPr>
        <p:sp>
          <p:nvSpPr>
            <p:cNvPr id="55" name="KSO_Shape"/>
            <p:cNvSpPr/>
            <p:nvPr/>
          </p:nvSpPr>
          <p:spPr bwMode="auto">
            <a:xfrm>
              <a:off x="167774" y="2351109"/>
              <a:ext cx="2797241" cy="2298400"/>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C0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endParaRPr>
            </a:p>
          </p:txBody>
        </p:sp>
        <p:sp>
          <p:nvSpPr>
            <p:cNvPr id="56" name="文本框 55"/>
            <p:cNvSpPr txBox="1"/>
            <p:nvPr/>
          </p:nvSpPr>
          <p:spPr>
            <a:xfrm>
              <a:off x="1689903" y="3312140"/>
              <a:ext cx="995424" cy="738568"/>
            </a:xfrm>
            <a:prstGeom prst="rect">
              <a:avLst/>
            </a:prstGeom>
            <a:noFill/>
          </p:spPr>
          <p:txBody>
            <a:bodyPr>
              <a:spAutoFit/>
            </a:bodyPr>
            <a:lstStyle/>
            <a:p>
              <a:pPr fontAlgn="auto">
                <a:spcBef>
                  <a:spcPts val="0"/>
                </a:spcBef>
                <a:spcAft>
                  <a:spcPts val="0"/>
                </a:spcAft>
                <a:defRPr/>
              </a:pP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大数据</a:t>
              </a:r>
            </a:p>
          </p:txBody>
        </p:sp>
      </p:grpSp>
      <p:sp>
        <p:nvSpPr>
          <p:cNvPr id="57" name="KSO_Shape"/>
          <p:cNvSpPr/>
          <p:nvPr/>
        </p:nvSpPr>
        <p:spPr>
          <a:xfrm rot="5400000">
            <a:off x="6006704" y="4196953"/>
            <a:ext cx="791766" cy="56078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endParaRPr>
          </a:p>
        </p:txBody>
      </p:sp>
      <p:sp>
        <p:nvSpPr>
          <p:cNvPr id="58" name="矩形 57"/>
          <p:cNvSpPr/>
          <p:nvPr/>
        </p:nvSpPr>
        <p:spPr>
          <a:xfrm>
            <a:off x="4985242" y="5053797"/>
            <a:ext cx="3070071" cy="323165"/>
          </a:xfrm>
          <a:prstGeom prst="rect">
            <a:avLst/>
          </a:prstGeom>
        </p:spPr>
        <p:txBody>
          <a:bodyPr wrap="none">
            <a:spAutoFit/>
          </a:bodyPr>
          <a:lstStyle/>
          <a:p>
            <a:pPr fontAlgn="auto">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迈向“数据驱动”的精准治理方式</a:t>
            </a:r>
            <a:endPar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60" name="KSO_Shape"/>
          <p:cNvSpPr/>
          <p:nvPr/>
        </p:nvSpPr>
        <p:spPr>
          <a:xfrm>
            <a:off x="3064669" y="3357562"/>
            <a:ext cx="923925" cy="604838"/>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endParaRPr>
          </a:p>
        </p:txBody>
      </p:sp>
      <p:sp>
        <p:nvSpPr>
          <p:cNvPr id="61" name="矩形 60"/>
          <p:cNvSpPr/>
          <p:nvPr/>
        </p:nvSpPr>
        <p:spPr>
          <a:xfrm>
            <a:off x="665978" y="4873240"/>
            <a:ext cx="2492990" cy="323165"/>
          </a:xfrm>
          <a:prstGeom prst="rect">
            <a:avLst/>
          </a:prstGeom>
        </p:spPr>
        <p:txBody>
          <a:bodyPr wrap="none">
            <a:spAutoFit/>
          </a:bodyPr>
          <a:lstStyle/>
          <a:p>
            <a:pPr fontAlgn="auto">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“主观主义”“经验主义”</a:t>
            </a:r>
            <a:endPar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25"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721488846"/>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矩形 1"/>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1.</a:t>
            </a:r>
            <a:r>
              <a:rPr lang="zh-CN" altLang="en-US" sz="2100" b="1">
                <a:solidFill>
                  <a:srgbClr val="000000"/>
                </a:solidFill>
                <a:latin typeface="黑体" panose="02010609060101010101" pitchFamily="49" charset="-122"/>
                <a:ea typeface="黑体" panose="02010609060101010101" pitchFamily="49" charset="-122"/>
              </a:rPr>
              <a:t>大数据让政府治理更精准透明</a:t>
            </a:r>
            <a:endParaRPr lang="en-US" altLang="zh-CN" sz="2100" b="1">
              <a:solidFill>
                <a:srgbClr val="000000"/>
              </a:solidFill>
              <a:latin typeface="黑体" panose="02010609060101010101" pitchFamily="49" charset="-122"/>
              <a:ea typeface="黑体" panose="02010609060101010101" pitchFamily="49" charset="-122"/>
            </a:endParaRPr>
          </a:p>
        </p:txBody>
      </p:sp>
      <p:grpSp>
        <p:nvGrpSpPr>
          <p:cNvPr id="7" name="组合 6"/>
          <p:cNvGrpSpPr/>
          <p:nvPr/>
        </p:nvGrpSpPr>
        <p:grpSpPr bwMode="auto">
          <a:xfrm>
            <a:off x="103585" y="1396603"/>
            <a:ext cx="4411265" cy="4156820"/>
            <a:chOff x="506722" y="846190"/>
            <a:chExt cx="5881680" cy="5541418"/>
          </a:xfrm>
        </p:grpSpPr>
        <p:pic>
          <p:nvPicPr>
            <p:cNvPr id="81925" name="图片 2"/>
            <p:cNvPicPr>
              <a:picLocks noChangeAspect="1"/>
            </p:cNvPicPr>
            <p:nvPr/>
          </p:nvPicPr>
          <p:blipFill>
            <a:blip r:embed="rId2"/>
            <a:srcRect/>
            <a:stretch>
              <a:fillRect/>
            </a:stretch>
          </p:blipFill>
          <p:spPr bwMode="auto">
            <a:xfrm>
              <a:off x="1005188" y="2601390"/>
              <a:ext cx="1685925" cy="1704975"/>
            </a:xfrm>
            <a:prstGeom prst="rect">
              <a:avLst/>
            </a:prstGeom>
            <a:noFill/>
            <a:ln w="9525">
              <a:noFill/>
              <a:miter lim="800000"/>
              <a:headEnd/>
              <a:tailEnd/>
            </a:ln>
          </p:spPr>
        </p:pic>
        <p:sp>
          <p:nvSpPr>
            <p:cNvPr id="81926" name="文本框 3"/>
            <p:cNvSpPr txBox="1">
              <a:spLocks noChangeArrowheads="1"/>
            </p:cNvSpPr>
            <p:nvPr/>
          </p:nvSpPr>
          <p:spPr bwMode="auto">
            <a:xfrm>
              <a:off x="1011075" y="4272260"/>
              <a:ext cx="1632030" cy="430808"/>
            </a:xfrm>
            <a:prstGeom prst="rect">
              <a:avLst/>
            </a:prstGeom>
            <a:noFill/>
            <a:ln w="9525">
              <a:noFill/>
              <a:miter lim="800000"/>
            </a:ln>
          </p:spPr>
          <p:txBody>
            <a:bodyPr>
              <a:spAutoFit/>
            </a:bodyPr>
            <a:lstStyle/>
            <a:p>
              <a:pPr algn="ctr"/>
              <a:r>
                <a:rPr lang="zh-CN" altLang="en-US" sz="1500" b="1">
                  <a:solidFill>
                    <a:srgbClr val="5B9BD5"/>
                  </a:solidFill>
                  <a:latin typeface="黑体" panose="02010609060101010101" pitchFamily="49" charset="-122"/>
                  <a:ea typeface="黑体" panose="02010609060101010101" pitchFamily="49" charset="-122"/>
                </a:rPr>
                <a:t>百度地图</a:t>
              </a:r>
            </a:p>
          </p:txBody>
        </p:sp>
        <p:grpSp>
          <p:nvGrpSpPr>
            <p:cNvPr id="81927" name="组合 26"/>
            <p:cNvGrpSpPr/>
            <p:nvPr/>
          </p:nvGrpSpPr>
          <p:grpSpPr bwMode="auto">
            <a:xfrm>
              <a:off x="506722" y="846190"/>
              <a:ext cx="5881680" cy="4927025"/>
              <a:chOff x="2844809" y="938787"/>
              <a:chExt cx="5881680" cy="4927025"/>
            </a:xfrm>
          </p:grpSpPr>
          <p:cxnSp>
            <p:nvCxnSpPr>
              <p:cNvPr id="28" name="MH_Other_1"/>
              <p:cNvCxnSpPr/>
              <p:nvPr/>
            </p:nvCxnSpPr>
            <p:spPr>
              <a:xfrm>
                <a:off x="6096005" y="2187922"/>
                <a:ext cx="0" cy="317442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MH_Other_2"/>
              <p:cNvSpPr/>
              <p:nvPr/>
            </p:nvSpPr>
            <p:spPr bwMode="auto">
              <a:xfrm>
                <a:off x="6019805" y="2170463"/>
                <a:ext cx="152400" cy="150785"/>
              </a:xfrm>
              <a:prstGeom prst="ellipse">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0" name="MH_SubTitle_1"/>
              <p:cNvSpPr/>
              <p:nvPr/>
            </p:nvSpPr>
            <p:spPr bwMode="auto">
              <a:xfrm>
                <a:off x="6097592" y="2029200"/>
                <a:ext cx="2487610" cy="54123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1000" tIns="0" rIns="0" bIns="0" anchor="ctr">
                <a:normAutofit/>
              </a:bodyPr>
              <a:lstStyle/>
              <a:p>
                <a:pPr fontAlgn="auto">
                  <a:lnSpc>
                    <a:spcPct val="130000"/>
                  </a:lnSpc>
                  <a:spcBef>
                    <a:spcPts val="0"/>
                  </a:spcBef>
                  <a:spcAft>
                    <a:spcPts val="0"/>
                  </a:spcAft>
                  <a:defRPr/>
                </a:pPr>
                <a:r>
                  <a:rPr lang="da-DK" altLang="zh-CN" dirty="0">
                    <a:solidFill>
                      <a:srgbClr val="5B9BD5"/>
                    </a:solidFill>
                  </a:rPr>
                  <a:t>1</a:t>
                </a:r>
              </a:p>
            </p:txBody>
          </p:sp>
          <p:sp>
            <p:nvSpPr>
              <p:cNvPr id="31" name="MH_Text_1"/>
              <p:cNvSpPr/>
              <p:nvPr/>
            </p:nvSpPr>
            <p:spPr bwMode="auto">
              <a:xfrm>
                <a:off x="4505332" y="938787"/>
                <a:ext cx="2932109" cy="115707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r" fontAlgn="auto">
                  <a:lnSpc>
                    <a:spcPct val="120000"/>
                  </a:lnSpc>
                  <a:spcBef>
                    <a:spcPts val="0"/>
                  </a:spcBef>
                  <a:spcAft>
                    <a:spcPts val="0"/>
                  </a:spcAft>
                  <a:defRPr/>
                </a:pPr>
                <a:r>
                  <a:rPr lang="zh-CN" altLang="zh-CN" sz="1500" b="1" dirty="0">
                    <a:solidFill>
                      <a:prstClr val="black"/>
                    </a:solidFill>
                    <a:latin typeface="黑体" panose="02010609060101010101" pitchFamily="49" charset="-122"/>
                    <a:ea typeface="黑体" panose="02010609060101010101" pitchFamily="49" charset="-122"/>
                  </a:rPr>
                  <a:t>用户去目的地前，用百度地图搜索地点和规划路线</a:t>
                </a:r>
                <a:endParaRPr lang="da-DK" altLang="zh-CN" sz="1500" b="1" dirty="0">
                  <a:solidFill>
                    <a:prstClr val="black"/>
                  </a:solidFill>
                  <a:latin typeface="黑体" panose="02010609060101010101" pitchFamily="49" charset="-122"/>
                  <a:ea typeface="黑体" panose="02010609060101010101" pitchFamily="49" charset="-122"/>
                </a:endParaRPr>
              </a:p>
            </p:txBody>
          </p:sp>
          <p:sp>
            <p:nvSpPr>
              <p:cNvPr id="32" name="MH_Other_3"/>
              <p:cNvSpPr/>
              <p:nvPr/>
            </p:nvSpPr>
            <p:spPr bwMode="auto">
              <a:xfrm>
                <a:off x="5372106" y="2021265"/>
                <a:ext cx="331787" cy="439657"/>
              </a:xfrm>
              <a:custGeom>
                <a:avLst/>
                <a:gdLst>
                  <a:gd name="T0" fmla="*/ 646493 w 1717675"/>
                  <a:gd name="T1" fmla="*/ 1877821 h 2282826"/>
                  <a:gd name="T2" fmla="*/ 632296 w 1717675"/>
                  <a:gd name="T3" fmla="*/ 1902668 h 2282826"/>
                  <a:gd name="T4" fmla="*/ 561643 w 1717675"/>
                  <a:gd name="T5" fmla="*/ 1890245 h 2282826"/>
                  <a:gd name="T6" fmla="*/ 521694 w 1717675"/>
                  <a:gd name="T7" fmla="*/ 1869426 h 2282826"/>
                  <a:gd name="T8" fmla="*/ 494290 w 1717675"/>
                  <a:gd name="T9" fmla="*/ 1846258 h 2282826"/>
                  <a:gd name="T10" fmla="*/ 343424 w 1717675"/>
                  <a:gd name="T11" fmla="*/ 1841558 h 2282826"/>
                  <a:gd name="T12" fmla="*/ 316294 w 1717675"/>
                  <a:gd name="T13" fmla="*/ 1870770 h 2282826"/>
                  <a:gd name="T14" fmla="*/ 281223 w 1717675"/>
                  <a:gd name="T15" fmla="*/ 1887558 h 2282826"/>
                  <a:gd name="T16" fmla="*/ 211414 w 1717675"/>
                  <a:gd name="T17" fmla="*/ 1903339 h 2282826"/>
                  <a:gd name="T18" fmla="*/ 188916 w 1717675"/>
                  <a:gd name="T19" fmla="*/ 1880842 h 2282826"/>
                  <a:gd name="T20" fmla="*/ 910172 w 1717675"/>
                  <a:gd name="T21" fmla="*/ 1591032 h 2282826"/>
                  <a:gd name="T22" fmla="*/ 919436 w 1717675"/>
                  <a:gd name="T23" fmla="*/ 1837004 h 2282826"/>
                  <a:gd name="T24" fmla="*/ 824151 w 1717675"/>
                  <a:gd name="T25" fmla="*/ 1660503 h 2282826"/>
                  <a:gd name="T26" fmla="*/ 824482 w 1717675"/>
                  <a:gd name="T27" fmla="*/ 1624272 h 2282826"/>
                  <a:gd name="T28" fmla="*/ 876757 w 1717675"/>
                  <a:gd name="T29" fmla="*/ 1594689 h 2282826"/>
                  <a:gd name="T30" fmla="*/ 1310359 w 1717675"/>
                  <a:gd name="T31" fmla="*/ 1868582 h 2282826"/>
                  <a:gd name="T32" fmla="*/ 1270941 w 1717675"/>
                  <a:gd name="T33" fmla="*/ 1904007 h 2282826"/>
                  <a:gd name="T34" fmla="*/ 1006609 w 1717675"/>
                  <a:gd name="T35" fmla="*/ 1889771 h 2282826"/>
                  <a:gd name="T36" fmla="*/ 1152025 w 1717675"/>
                  <a:gd name="T37" fmla="*/ 931304 h 2282826"/>
                  <a:gd name="T38" fmla="*/ 726881 w 1717675"/>
                  <a:gd name="T39" fmla="*/ 867716 h 2282826"/>
                  <a:gd name="T40" fmla="*/ 541604 w 1717675"/>
                  <a:gd name="T41" fmla="*/ 825323 h 2282826"/>
                  <a:gd name="T42" fmla="*/ 705045 w 1717675"/>
                  <a:gd name="T43" fmla="*/ 716362 h 2282826"/>
                  <a:gd name="T44" fmla="*/ 714308 w 1717675"/>
                  <a:gd name="T45" fmla="*/ 706427 h 2282826"/>
                  <a:gd name="T46" fmla="*/ 682546 w 1717675"/>
                  <a:gd name="T47" fmla="*/ 491816 h 2282826"/>
                  <a:gd name="T48" fmla="*/ 798014 w 1717675"/>
                  <a:gd name="T49" fmla="*/ 552755 h 2282826"/>
                  <a:gd name="T50" fmla="*/ 848634 w 1717675"/>
                  <a:gd name="T51" fmla="*/ 615349 h 2282826"/>
                  <a:gd name="T52" fmla="*/ 843672 w 1717675"/>
                  <a:gd name="T53" fmla="*/ 704439 h 2282826"/>
                  <a:gd name="T54" fmla="*/ 678577 w 1717675"/>
                  <a:gd name="T55" fmla="*/ 998536 h 2282826"/>
                  <a:gd name="T56" fmla="*/ 639536 w 1717675"/>
                  <a:gd name="T57" fmla="*/ 1263155 h 2282826"/>
                  <a:gd name="T58" fmla="*/ 355335 w 1717675"/>
                  <a:gd name="T59" fmla="*/ 1810611 h 2282826"/>
                  <a:gd name="T60" fmla="*/ 169727 w 1717675"/>
                  <a:gd name="T61" fmla="*/ 1155519 h 2282826"/>
                  <a:gd name="T62" fmla="*/ 74773 w 1717675"/>
                  <a:gd name="T63" fmla="*/ 1019069 h 2282826"/>
                  <a:gd name="T64" fmla="*/ 5956 w 1717675"/>
                  <a:gd name="T65" fmla="*/ 714707 h 2282826"/>
                  <a:gd name="T66" fmla="*/ 3640 w 1717675"/>
                  <a:gd name="T67" fmla="*/ 610713 h 2282826"/>
                  <a:gd name="T68" fmla="*/ 60546 w 1717675"/>
                  <a:gd name="T69" fmla="*/ 545468 h 2282826"/>
                  <a:gd name="T70" fmla="*/ 178990 w 1717675"/>
                  <a:gd name="T71" fmla="*/ 498771 h 2282826"/>
                  <a:gd name="T72" fmla="*/ 406617 w 1717675"/>
                  <a:gd name="T73" fmla="*/ 556398 h 2282826"/>
                  <a:gd name="T74" fmla="*/ 560793 w 1717675"/>
                  <a:gd name="T75" fmla="*/ 477575 h 2282826"/>
                  <a:gd name="T76" fmla="*/ 528293 w 1717675"/>
                  <a:gd name="T77" fmla="*/ 15908 h 2282826"/>
                  <a:gd name="T78" fmla="*/ 610084 w 1717675"/>
                  <a:gd name="T79" fmla="*/ 67278 h 2282826"/>
                  <a:gd name="T80" fmla="*/ 575977 w 1717675"/>
                  <a:gd name="T81" fmla="*/ 113675 h 2282826"/>
                  <a:gd name="T82" fmla="*/ 510080 w 1717675"/>
                  <a:gd name="T83" fmla="*/ 126932 h 2282826"/>
                  <a:gd name="T84" fmla="*/ 527630 w 1717675"/>
                  <a:gd name="T85" fmla="*/ 138864 h 2282826"/>
                  <a:gd name="T86" fmla="*/ 587235 w 1717675"/>
                  <a:gd name="T87" fmla="*/ 146155 h 2282826"/>
                  <a:gd name="T88" fmla="*/ 600150 w 1717675"/>
                  <a:gd name="T89" fmla="*/ 190233 h 2282826"/>
                  <a:gd name="T90" fmla="*/ 616376 w 1717675"/>
                  <a:gd name="T91" fmla="*/ 239282 h 2282826"/>
                  <a:gd name="T92" fmla="*/ 603130 w 1717675"/>
                  <a:gd name="T93" fmla="*/ 312857 h 2282826"/>
                  <a:gd name="T94" fmla="*/ 587566 w 1717675"/>
                  <a:gd name="T95" fmla="*/ 315177 h 2282826"/>
                  <a:gd name="T96" fmla="*/ 545181 w 1717675"/>
                  <a:gd name="T97" fmla="*/ 411619 h 2282826"/>
                  <a:gd name="T98" fmla="*/ 478953 w 1717675"/>
                  <a:gd name="T99" fmla="*/ 468954 h 2282826"/>
                  <a:gd name="T100" fmla="*/ 413718 w 1717675"/>
                  <a:gd name="T101" fmla="*/ 480223 h 2282826"/>
                  <a:gd name="T102" fmla="*/ 348815 w 1717675"/>
                  <a:gd name="T103" fmla="*/ 442110 h 2282826"/>
                  <a:gd name="T104" fmla="*/ 287554 w 1717675"/>
                  <a:gd name="T105" fmla="*/ 364558 h 2282826"/>
                  <a:gd name="T106" fmla="*/ 255765 w 1717675"/>
                  <a:gd name="T107" fmla="*/ 313852 h 2282826"/>
                  <a:gd name="T108" fmla="*/ 239207 w 1717675"/>
                  <a:gd name="T109" fmla="*/ 289327 h 2282826"/>
                  <a:gd name="T110" fmla="*/ 247486 w 1717675"/>
                  <a:gd name="T111" fmla="*/ 195867 h 2282826"/>
                  <a:gd name="T112" fmla="*/ 255433 w 1717675"/>
                  <a:gd name="T113" fmla="*/ 146817 h 2282826"/>
                  <a:gd name="T114" fmla="*/ 272652 w 1717675"/>
                  <a:gd name="T115" fmla="*/ 85174 h 2282826"/>
                  <a:gd name="T116" fmla="*/ 273977 w 1717675"/>
                  <a:gd name="T117" fmla="*/ 57003 h 2282826"/>
                  <a:gd name="T118" fmla="*/ 370339 w 1717675"/>
                  <a:gd name="T119" fmla="*/ 9942 h 228282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17675" h="2282826">
                    <a:moveTo>
                      <a:pt x="592137" y="2193925"/>
                    </a:moveTo>
                    <a:lnTo>
                      <a:pt x="708970" y="2193925"/>
                    </a:lnTo>
                    <a:lnTo>
                      <a:pt x="714515" y="2197144"/>
                    </a:lnTo>
                    <a:lnTo>
                      <a:pt x="727980" y="2206399"/>
                    </a:lnTo>
                    <a:lnTo>
                      <a:pt x="736693" y="2212836"/>
                    </a:lnTo>
                    <a:lnTo>
                      <a:pt x="745406" y="2219677"/>
                    </a:lnTo>
                    <a:lnTo>
                      <a:pt x="754119" y="2226919"/>
                    </a:lnTo>
                    <a:lnTo>
                      <a:pt x="762436" y="2234966"/>
                    </a:lnTo>
                    <a:lnTo>
                      <a:pt x="769565" y="2242611"/>
                    </a:lnTo>
                    <a:lnTo>
                      <a:pt x="773129" y="2246635"/>
                    </a:lnTo>
                    <a:lnTo>
                      <a:pt x="775505" y="2250256"/>
                    </a:lnTo>
                    <a:lnTo>
                      <a:pt x="778278" y="2253877"/>
                    </a:lnTo>
                    <a:lnTo>
                      <a:pt x="779466" y="2257499"/>
                    </a:lnTo>
                    <a:lnTo>
                      <a:pt x="780654" y="2261120"/>
                    </a:lnTo>
                    <a:lnTo>
                      <a:pt x="781050" y="2264339"/>
                    </a:lnTo>
                    <a:lnTo>
                      <a:pt x="780654" y="2267558"/>
                    </a:lnTo>
                    <a:lnTo>
                      <a:pt x="779070" y="2269972"/>
                    </a:lnTo>
                    <a:lnTo>
                      <a:pt x="777089" y="2272386"/>
                    </a:lnTo>
                    <a:lnTo>
                      <a:pt x="773921" y="2275203"/>
                    </a:lnTo>
                    <a:lnTo>
                      <a:pt x="769565" y="2276812"/>
                    </a:lnTo>
                    <a:lnTo>
                      <a:pt x="764812" y="2278422"/>
                    </a:lnTo>
                    <a:lnTo>
                      <a:pt x="758475" y="2280031"/>
                    </a:lnTo>
                    <a:lnTo>
                      <a:pt x="750951" y="2280836"/>
                    </a:lnTo>
                    <a:lnTo>
                      <a:pt x="741446" y="2281238"/>
                    </a:lnTo>
                    <a:lnTo>
                      <a:pt x="732733" y="2281238"/>
                    </a:lnTo>
                    <a:lnTo>
                      <a:pt x="724020" y="2280434"/>
                    </a:lnTo>
                    <a:lnTo>
                      <a:pt x="715703" y="2279226"/>
                    </a:lnTo>
                    <a:lnTo>
                      <a:pt x="707782" y="2278019"/>
                    </a:lnTo>
                    <a:lnTo>
                      <a:pt x="700653" y="2276008"/>
                    </a:lnTo>
                    <a:lnTo>
                      <a:pt x="693524" y="2273996"/>
                    </a:lnTo>
                    <a:lnTo>
                      <a:pt x="686395" y="2271179"/>
                    </a:lnTo>
                    <a:lnTo>
                      <a:pt x="680059" y="2268363"/>
                    </a:lnTo>
                    <a:lnTo>
                      <a:pt x="673722" y="2265144"/>
                    </a:lnTo>
                    <a:lnTo>
                      <a:pt x="667385" y="2261925"/>
                    </a:lnTo>
                    <a:lnTo>
                      <a:pt x="661445" y="2258303"/>
                    </a:lnTo>
                    <a:lnTo>
                      <a:pt x="649959" y="2250659"/>
                    </a:lnTo>
                    <a:lnTo>
                      <a:pt x="638474" y="2242611"/>
                    </a:lnTo>
                    <a:lnTo>
                      <a:pt x="633722" y="2239392"/>
                    </a:lnTo>
                    <a:lnTo>
                      <a:pt x="630553" y="2237381"/>
                    </a:lnTo>
                    <a:lnTo>
                      <a:pt x="629365" y="2237381"/>
                    </a:lnTo>
                    <a:lnTo>
                      <a:pt x="627781" y="2237381"/>
                    </a:lnTo>
                    <a:lnTo>
                      <a:pt x="627385" y="2237783"/>
                    </a:lnTo>
                    <a:lnTo>
                      <a:pt x="626593" y="2238990"/>
                    </a:lnTo>
                    <a:lnTo>
                      <a:pt x="625801" y="2240197"/>
                    </a:lnTo>
                    <a:lnTo>
                      <a:pt x="625405" y="2241807"/>
                    </a:lnTo>
                    <a:lnTo>
                      <a:pt x="624613" y="2243014"/>
                    </a:lnTo>
                    <a:lnTo>
                      <a:pt x="623820" y="2243416"/>
                    </a:lnTo>
                    <a:lnTo>
                      <a:pt x="623028" y="2243416"/>
                    </a:lnTo>
                    <a:lnTo>
                      <a:pt x="609563" y="2243014"/>
                    </a:lnTo>
                    <a:lnTo>
                      <a:pt x="602434" y="2242209"/>
                    </a:lnTo>
                    <a:lnTo>
                      <a:pt x="599266" y="2241404"/>
                    </a:lnTo>
                    <a:lnTo>
                      <a:pt x="597682" y="2240599"/>
                    </a:lnTo>
                    <a:lnTo>
                      <a:pt x="595305" y="2229333"/>
                    </a:lnTo>
                    <a:lnTo>
                      <a:pt x="593721" y="2220079"/>
                    </a:lnTo>
                    <a:lnTo>
                      <a:pt x="592929" y="2212434"/>
                    </a:lnTo>
                    <a:lnTo>
                      <a:pt x="592929" y="2206801"/>
                    </a:lnTo>
                    <a:lnTo>
                      <a:pt x="592929" y="2202375"/>
                    </a:lnTo>
                    <a:lnTo>
                      <a:pt x="593325" y="2199558"/>
                    </a:lnTo>
                    <a:lnTo>
                      <a:pt x="593721" y="2197144"/>
                    </a:lnTo>
                    <a:lnTo>
                      <a:pt x="592137" y="2193925"/>
                    </a:lnTo>
                    <a:close/>
                    <a:moveTo>
                      <a:pt x="295275" y="2193925"/>
                    </a:moveTo>
                    <a:lnTo>
                      <a:pt x="412750" y="2193925"/>
                    </a:lnTo>
                    <a:lnTo>
                      <a:pt x="411162" y="2197144"/>
                    </a:lnTo>
                    <a:lnTo>
                      <a:pt x="411559" y="2199558"/>
                    </a:lnTo>
                    <a:lnTo>
                      <a:pt x="411956" y="2202375"/>
                    </a:lnTo>
                    <a:lnTo>
                      <a:pt x="411956" y="2206801"/>
                    </a:lnTo>
                    <a:lnTo>
                      <a:pt x="411956" y="2212434"/>
                    </a:lnTo>
                    <a:lnTo>
                      <a:pt x="411162" y="2220079"/>
                    </a:lnTo>
                    <a:lnTo>
                      <a:pt x="409575" y="2229333"/>
                    </a:lnTo>
                    <a:lnTo>
                      <a:pt x="407194" y="2240599"/>
                    </a:lnTo>
                    <a:lnTo>
                      <a:pt x="405606" y="2241404"/>
                    </a:lnTo>
                    <a:lnTo>
                      <a:pt x="402431" y="2242209"/>
                    </a:lnTo>
                    <a:lnTo>
                      <a:pt x="395287" y="2243014"/>
                    </a:lnTo>
                    <a:lnTo>
                      <a:pt x="381794" y="2243416"/>
                    </a:lnTo>
                    <a:lnTo>
                      <a:pt x="381000" y="2243416"/>
                    </a:lnTo>
                    <a:lnTo>
                      <a:pt x="380603" y="2243014"/>
                    </a:lnTo>
                    <a:lnTo>
                      <a:pt x="379412" y="2241807"/>
                    </a:lnTo>
                    <a:lnTo>
                      <a:pt x="379015" y="2240197"/>
                    </a:lnTo>
                    <a:lnTo>
                      <a:pt x="378222" y="2238990"/>
                    </a:lnTo>
                    <a:lnTo>
                      <a:pt x="377825" y="2237783"/>
                    </a:lnTo>
                    <a:lnTo>
                      <a:pt x="377031" y="2237381"/>
                    </a:lnTo>
                    <a:lnTo>
                      <a:pt x="375840" y="2237381"/>
                    </a:lnTo>
                    <a:lnTo>
                      <a:pt x="374650" y="2237381"/>
                    </a:lnTo>
                    <a:lnTo>
                      <a:pt x="371475" y="2239392"/>
                    </a:lnTo>
                    <a:lnTo>
                      <a:pt x="366315" y="2242611"/>
                    </a:lnTo>
                    <a:lnTo>
                      <a:pt x="354806" y="2250659"/>
                    </a:lnTo>
                    <a:lnTo>
                      <a:pt x="343694" y="2258303"/>
                    </a:lnTo>
                    <a:lnTo>
                      <a:pt x="337343" y="2261925"/>
                    </a:lnTo>
                    <a:lnTo>
                      <a:pt x="331390" y="2265144"/>
                    </a:lnTo>
                    <a:lnTo>
                      <a:pt x="324643" y="2268363"/>
                    </a:lnTo>
                    <a:lnTo>
                      <a:pt x="318293" y="2271179"/>
                    </a:lnTo>
                    <a:lnTo>
                      <a:pt x="311150" y="2273996"/>
                    </a:lnTo>
                    <a:lnTo>
                      <a:pt x="304006" y="2276008"/>
                    </a:lnTo>
                    <a:lnTo>
                      <a:pt x="296862" y="2278019"/>
                    </a:lnTo>
                    <a:lnTo>
                      <a:pt x="288528" y="2279226"/>
                    </a:lnTo>
                    <a:lnTo>
                      <a:pt x="280590" y="2280434"/>
                    </a:lnTo>
                    <a:lnTo>
                      <a:pt x="272256" y="2281238"/>
                    </a:lnTo>
                    <a:lnTo>
                      <a:pt x="263128" y="2281238"/>
                    </a:lnTo>
                    <a:lnTo>
                      <a:pt x="253603" y="2280836"/>
                    </a:lnTo>
                    <a:lnTo>
                      <a:pt x="246062" y="2280031"/>
                    </a:lnTo>
                    <a:lnTo>
                      <a:pt x="239712" y="2278422"/>
                    </a:lnTo>
                    <a:lnTo>
                      <a:pt x="234949" y="2276812"/>
                    </a:lnTo>
                    <a:lnTo>
                      <a:pt x="230584" y="2275203"/>
                    </a:lnTo>
                    <a:lnTo>
                      <a:pt x="227409" y="2272386"/>
                    </a:lnTo>
                    <a:lnTo>
                      <a:pt x="225424" y="2269972"/>
                    </a:lnTo>
                    <a:lnTo>
                      <a:pt x="224234" y="2267558"/>
                    </a:lnTo>
                    <a:lnTo>
                      <a:pt x="223837" y="2264339"/>
                    </a:lnTo>
                    <a:lnTo>
                      <a:pt x="223837" y="2261120"/>
                    </a:lnTo>
                    <a:lnTo>
                      <a:pt x="225028" y="2257499"/>
                    </a:lnTo>
                    <a:lnTo>
                      <a:pt x="226615" y="2253877"/>
                    </a:lnTo>
                    <a:lnTo>
                      <a:pt x="228996" y="2250256"/>
                    </a:lnTo>
                    <a:lnTo>
                      <a:pt x="231378" y="2246635"/>
                    </a:lnTo>
                    <a:lnTo>
                      <a:pt x="234949" y="2242611"/>
                    </a:lnTo>
                    <a:lnTo>
                      <a:pt x="242093" y="2234966"/>
                    </a:lnTo>
                    <a:lnTo>
                      <a:pt x="250428" y="2226919"/>
                    </a:lnTo>
                    <a:lnTo>
                      <a:pt x="259159" y="2219677"/>
                    </a:lnTo>
                    <a:lnTo>
                      <a:pt x="268684" y="2212836"/>
                    </a:lnTo>
                    <a:lnTo>
                      <a:pt x="277018" y="2206399"/>
                    </a:lnTo>
                    <a:lnTo>
                      <a:pt x="290115" y="2197144"/>
                    </a:lnTo>
                    <a:lnTo>
                      <a:pt x="295275" y="2193925"/>
                    </a:lnTo>
                    <a:close/>
                    <a:moveTo>
                      <a:pt x="1091803" y="1906588"/>
                    </a:moveTo>
                    <a:lnTo>
                      <a:pt x="1106091" y="1906588"/>
                    </a:lnTo>
                    <a:lnTo>
                      <a:pt x="1118394" y="1906588"/>
                    </a:lnTo>
                    <a:lnTo>
                      <a:pt x="1127919" y="1906987"/>
                    </a:lnTo>
                    <a:lnTo>
                      <a:pt x="1136650" y="1907385"/>
                    </a:lnTo>
                    <a:lnTo>
                      <a:pt x="1129506" y="2235201"/>
                    </a:lnTo>
                    <a:lnTo>
                      <a:pt x="1127919" y="2234006"/>
                    </a:lnTo>
                    <a:lnTo>
                      <a:pt x="1123950" y="2229625"/>
                    </a:lnTo>
                    <a:lnTo>
                      <a:pt x="1119981" y="2225243"/>
                    </a:lnTo>
                    <a:lnTo>
                      <a:pt x="1115219" y="2219667"/>
                    </a:lnTo>
                    <a:lnTo>
                      <a:pt x="1109663" y="2211302"/>
                    </a:lnTo>
                    <a:lnTo>
                      <a:pt x="1102916" y="2201344"/>
                    </a:lnTo>
                    <a:lnTo>
                      <a:pt x="1094185" y="2188598"/>
                    </a:lnTo>
                    <a:lnTo>
                      <a:pt x="1085056" y="2173064"/>
                    </a:lnTo>
                    <a:lnTo>
                      <a:pt x="1073547" y="2154343"/>
                    </a:lnTo>
                    <a:lnTo>
                      <a:pt x="1061641" y="2132435"/>
                    </a:lnTo>
                    <a:lnTo>
                      <a:pt x="1047353" y="2106943"/>
                    </a:lnTo>
                    <a:lnTo>
                      <a:pt x="1031478" y="2077467"/>
                    </a:lnTo>
                    <a:lnTo>
                      <a:pt x="1014413" y="2043610"/>
                    </a:lnTo>
                    <a:lnTo>
                      <a:pt x="994966" y="2005371"/>
                    </a:lnTo>
                    <a:lnTo>
                      <a:pt x="992188" y="1999795"/>
                    </a:lnTo>
                    <a:lnTo>
                      <a:pt x="990203" y="1995015"/>
                    </a:lnTo>
                    <a:lnTo>
                      <a:pt x="988616" y="1989837"/>
                    </a:lnTo>
                    <a:lnTo>
                      <a:pt x="987028" y="1985057"/>
                    </a:lnTo>
                    <a:lnTo>
                      <a:pt x="985838" y="1980277"/>
                    </a:lnTo>
                    <a:lnTo>
                      <a:pt x="985044" y="1976294"/>
                    </a:lnTo>
                    <a:lnTo>
                      <a:pt x="984647" y="1971514"/>
                    </a:lnTo>
                    <a:lnTo>
                      <a:pt x="984250" y="1967929"/>
                    </a:lnTo>
                    <a:lnTo>
                      <a:pt x="984250" y="1963946"/>
                    </a:lnTo>
                    <a:lnTo>
                      <a:pt x="984647" y="1959963"/>
                    </a:lnTo>
                    <a:lnTo>
                      <a:pt x="985441" y="1956378"/>
                    </a:lnTo>
                    <a:lnTo>
                      <a:pt x="986235" y="1952793"/>
                    </a:lnTo>
                    <a:lnTo>
                      <a:pt x="987822" y="1950005"/>
                    </a:lnTo>
                    <a:lnTo>
                      <a:pt x="989013" y="1946420"/>
                    </a:lnTo>
                    <a:lnTo>
                      <a:pt x="990600" y="1943632"/>
                    </a:lnTo>
                    <a:lnTo>
                      <a:pt x="992585" y="1941242"/>
                    </a:lnTo>
                    <a:lnTo>
                      <a:pt x="996950" y="1935666"/>
                    </a:lnTo>
                    <a:lnTo>
                      <a:pt x="1002110" y="1930886"/>
                    </a:lnTo>
                    <a:lnTo>
                      <a:pt x="1008063" y="1926903"/>
                    </a:lnTo>
                    <a:lnTo>
                      <a:pt x="1014413" y="1923318"/>
                    </a:lnTo>
                    <a:lnTo>
                      <a:pt x="1021160" y="1920131"/>
                    </a:lnTo>
                    <a:lnTo>
                      <a:pt x="1028700" y="1916945"/>
                    </a:lnTo>
                    <a:lnTo>
                      <a:pt x="1036241" y="1914953"/>
                    </a:lnTo>
                    <a:lnTo>
                      <a:pt x="1043781" y="1912563"/>
                    </a:lnTo>
                    <a:lnTo>
                      <a:pt x="1051719" y="1910970"/>
                    </a:lnTo>
                    <a:lnTo>
                      <a:pt x="1060053" y="1909376"/>
                    </a:lnTo>
                    <a:lnTo>
                      <a:pt x="1068388" y="1908580"/>
                    </a:lnTo>
                    <a:lnTo>
                      <a:pt x="1076325" y="1907783"/>
                    </a:lnTo>
                    <a:lnTo>
                      <a:pt x="1091803" y="1906588"/>
                    </a:lnTo>
                    <a:close/>
                    <a:moveTo>
                      <a:pt x="1381919" y="1116013"/>
                    </a:moveTo>
                    <a:lnTo>
                      <a:pt x="1717675" y="1488552"/>
                    </a:lnTo>
                    <a:lnTo>
                      <a:pt x="1574631" y="1488552"/>
                    </a:lnTo>
                    <a:lnTo>
                      <a:pt x="1574631" y="2220141"/>
                    </a:lnTo>
                    <a:lnTo>
                      <a:pt x="1574234" y="2226886"/>
                    </a:lnTo>
                    <a:lnTo>
                      <a:pt x="1573439" y="2232837"/>
                    </a:lnTo>
                    <a:lnTo>
                      <a:pt x="1571850" y="2239185"/>
                    </a:lnTo>
                    <a:lnTo>
                      <a:pt x="1569863" y="2244342"/>
                    </a:lnTo>
                    <a:lnTo>
                      <a:pt x="1567081" y="2249897"/>
                    </a:lnTo>
                    <a:lnTo>
                      <a:pt x="1563903" y="2255451"/>
                    </a:lnTo>
                    <a:lnTo>
                      <a:pt x="1560327" y="2260212"/>
                    </a:lnTo>
                    <a:lnTo>
                      <a:pt x="1556353" y="2264576"/>
                    </a:lnTo>
                    <a:lnTo>
                      <a:pt x="1551982" y="2268544"/>
                    </a:lnTo>
                    <a:lnTo>
                      <a:pt x="1546817" y="2272114"/>
                    </a:lnTo>
                    <a:lnTo>
                      <a:pt x="1541651" y="2275288"/>
                    </a:lnTo>
                    <a:lnTo>
                      <a:pt x="1536486" y="2278065"/>
                    </a:lnTo>
                    <a:lnTo>
                      <a:pt x="1530526" y="2280446"/>
                    </a:lnTo>
                    <a:lnTo>
                      <a:pt x="1524565" y="2281636"/>
                    </a:lnTo>
                    <a:lnTo>
                      <a:pt x="1518208" y="2282826"/>
                    </a:lnTo>
                    <a:lnTo>
                      <a:pt x="1511850" y="2282826"/>
                    </a:lnTo>
                    <a:lnTo>
                      <a:pt x="1252384" y="2282826"/>
                    </a:lnTo>
                    <a:lnTo>
                      <a:pt x="1245629" y="2282826"/>
                    </a:lnTo>
                    <a:lnTo>
                      <a:pt x="1239669" y="2281636"/>
                    </a:lnTo>
                    <a:lnTo>
                      <a:pt x="1233312" y="2280446"/>
                    </a:lnTo>
                    <a:lnTo>
                      <a:pt x="1227749" y="2278065"/>
                    </a:lnTo>
                    <a:lnTo>
                      <a:pt x="1222186" y="2275288"/>
                    </a:lnTo>
                    <a:lnTo>
                      <a:pt x="1217020" y="2272114"/>
                    </a:lnTo>
                    <a:lnTo>
                      <a:pt x="1212252" y="2268544"/>
                    </a:lnTo>
                    <a:lnTo>
                      <a:pt x="1207484" y="2264576"/>
                    </a:lnTo>
                    <a:lnTo>
                      <a:pt x="1203908" y="2260212"/>
                    </a:lnTo>
                    <a:lnTo>
                      <a:pt x="1199935" y="2255451"/>
                    </a:lnTo>
                    <a:lnTo>
                      <a:pt x="1197153" y="2249897"/>
                    </a:lnTo>
                    <a:lnTo>
                      <a:pt x="1193974" y="2244342"/>
                    </a:lnTo>
                    <a:lnTo>
                      <a:pt x="1191988" y="2239185"/>
                    </a:lnTo>
                    <a:lnTo>
                      <a:pt x="1190796" y="2232837"/>
                    </a:lnTo>
                    <a:lnTo>
                      <a:pt x="1189604" y="2226886"/>
                    </a:lnTo>
                    <a:lnTo>
                      <a:pt x="1189604" y="2220141"/>
                    </a:lnTo>
                    <a:lnTo>
                      <a:pt x="1189604" y="1488552"/>
                    </a:lnTo>
                    <a:lnTo>
                      <a:pt x="1046162" y="1488552"/>
                    </a:lnTo>
                    <a:lnTo>
                      <a:pt x="1381919" y="1116013"/>
                    </a:lnTo>
                    <a:close/>
                    <a:moveTo>
                      <a:pt x="871935" y="1039813"/>
                    </a:moveTo>
                    <a:lnTo>
                      <a:pt x="819150" y="1046560"/>
                    </a:lnTo>
                    <a:lnTo>
                      <a:pt x="529431" y="1083469"/>
                    </a:lnTo>
                    <a:lnTo>
                      <a:pt x="515144" y="1089422"/>
                    </a:lnTo>
                    <a:lnTo>
                      <a:pt x="486569" y="1100535"/>
                    </a:lnTo>
                    <a:lnTo>
                      <a:pt x="434975" y="1121966"/>
                    </a:lnTo>
                    <a:lnTo>
                      <a:pt x="483394" y="1115616"/>
                    </a:lnTo>
                    <a:lnTo>
                      <a:pt x="504825" y="1112441"/>
                    </a:lnTo>
                    <a:lnTo>
                      <a:pt x="892572" y="1062832"/>
                    </a:lnTo>
                    <a:lnTo>
                      <a:pt x="888207" y="1058466"/>
                    </a:lnTo>
                    <a:lnTo>
                      <a:pt x="871935" y="1039813"/>
                    </a:lnTo>
                    <a:close/>
                    <a:moveTo>
                      <a:pt x="649685" y="989013"/>
                    </a:moveTo>
                    <a:lnTo>
                      <a:pt x="509588" y="995760"/>
                    </a:lnTo>
                    <a:lnTo>
                      <a:pt x="469900" y="997744"/>
                    </a:lnTo>
                    <a:lnTo>
                      <a:pt x="447675" y="998935"/>
                    </a:lnTo>
                    <a:lnTo>
                      <a:pt x="200025" y="1021954"/>
                    </a:lnTo>
                    <a:lnTo>
                      <a:pt x="187325" y="1029891"/>
                    </a:lnTo>
                    <a:lnTo>
                      <a:pt x="112712" y="1074341"/>
                    </a:lnTo>
                    <a:lnTo>
                      <a:pt x="506413" y="1011635"/>
                    </a:lnTo>
                    <a:lnTo>
                      <a:pt x="551260" y="1004491"/>
                    </a:lnTo>
                    <a:lnTo>
                      <a:pt x="560785" y="1002904"/>
                    </a:lnTo>
                    <a:lnTo>
                      <a:pt x="649685" y="989013"/>
                    </a:lnTo>
                    <a:close/>
                    <a:moveTo>
                      <a:pt x="150813" y="851694"/>
                    </a:moveTo>
                    <a:lnTo>
                      <a:pt x="153988" y="857647"/>
                    </a:lnTo>
                    <a:lnTo>
                      <a:pt x="157163" y="865585"/>
                    </a:lnTo>
                    <a:lnTo>
                      <a:pt x="165497" y="887810"/>
                    </a:lnTo>
                    <a:lnTo>
                      <a:pt x="163909" y="862410"/>
                    </a:lnTo>
                    <a:lnTo>
                      <a:pt x="157956" y="858044"/>
                    </a:lnTo>
                    <a:lnTo>
                      <a:pt x="150813" y="851694"/>
                    </a:lnTo>
                    <a:close/>
                    <a:moveTo>
                      <a:pt x="855663" y="846138"/>
                    </a:moveTo>
                    <a:lnTo>
                      <a:pt x="854869" y="846535"/>
                    </a:lnTo>
                    <a:lnTo>
                      <a:pt x="854075" y="847328"/>
                    </a:lnTo>
                    <a:lnTo>
                      <a:pt x="845741" y="858441"/>
                    </a:lnTo>
                    <a:lnTo>
                      <a:pt x="837803" y="869553"/>
                    </a:lnTo>
                    <a:lnTo>
                      <a:pt x="835819" y="872728"/>
                    </a:lnTo>
                    <a:lnTo>
                      <a:pt x="827881" y="991394"/>
                    </a:lnTo>
                    <a:lnTo>
                      <a:pt x="833835" y="962422"/>
                    </a:lnTo>
                    <a:lnTo>
                      <a:pt x="840185" y="934641"/>
                    </a:lnTo>
                    <a:lnTo>
                      <a:pt x="851297" y="885428"/>
                    </a:lnTo>
                    <a:lnTo>
                      <a:pt x="854869" y="866775"/>
                    </a:lnTo>
                    <a:lnTo>
                      <a:pt x="856060" y="859235"/>
                    </a:lnTo>
                    <a:lnTo>
                      <a:pt x="856853" y="853282"/>
                    </a:lnTo>
                    <a:lnTo>
                      <a:pt x="857647" y="848916"/>
                    </a:lnTo>
                    <a:lnTo>
                      <a:pt x="856853" y="846535"/>
                    </a:lnTo>
                    <a:lnTo>
                      <a:pt x="856457" y="846138"/>
                    </a:lnTo>
                    <a:lnTo>
                      <a:pt x="855663" y="846138"/>
                    </a:lnTo>
                    <a:close/>
                    <a:moveTo>
                      <a:pt x="701278" y="569913"/>
                    </a:moveTo>
                    <a:lnTo>
                      <a:pt x="716360" y="569913"/>
                    </a:lnTo>
                    <a:lnTo>
                      <a:pt x="730647" y="570707"/>
                    </a:lnTo>
                    <a:lnTo>
                      <a:pt x="745331" y="572294"/>
                    </a:lnTo>
                    <a:lnTo>
                      <a:pt x="760016" y="574675"/>
                    </a:lnTo>
                    <a:lnTo>
                      <a:pt x="774700" y="577453"/>
                    </a:lnTo>
                    <a:lnTo>
                      <a:pt x="789781" y="581025"/>
                    </a:lnTo>
                    <a:lnTo>
                      <a:pt x="804466" y="584994"/>
                    </a:lnTo>
                    <a:lnTo>
                      <a:pt x="818753" y="589360"/>
                    </a:lnTo>
                    <a:lnTo>
                      <a:pt x="833041" y="594519"/>
                    </a:lnTo>
                    <a:lnTo>
                      <a:pt x="846932" y="599678"/>
                    </a:lnTo>
                    <a:lnTo>
                      <a:pt x="860822" y="605632"/>
                    </a:lnTo>
                    <a:lnTo>
                      <a:pt x="874316" y="611982"/>
                    </a:lnTo>
                    <a:lnTo>
                      <a:pt x="887810" y="618332"/>
                    </a:lnTo>
                    <a:lnTo>
                      <a:pt x="900510" y="625078"/>
                    </a:lnTo>
                    <a:lnTo>
                      <a:pt x="912813" y="632222"/>
                    </a:lnTo>
                    <a:lnTo>
                      <a:pt x="924719" y="639366"/>
                    </a:lnTo>
                    <a:lnTo>
                      <a:pt x="936228" y="646907"/>
                    </a:lnTo>
                    <a:lnTo>
                      <a:pt x="946944" y="654844"/>
                    </a:lnTo>
                    <a:lnTo>
                      <a:pt x="957263" y="662385"/>
                    </a:lnTo>
                    <a:lnTo>
                      <a:pt x="967185" y="669925"/>
                    </a:lnTo>
                    <a:lnTo>
                      <a:pt x="975916" y="677466"/>
                    </a:lnTo>
                    <a:lnTo>
                      <a:pt x="983853" y="685007"/>
                    </a:lnTo>
                    <a:lnTo>
                      <a:pt x="991394" y="692547"/>
                    </a:lnTo>
                    <a:lnTo>
                      <a:pt x="998141" y="700088"/>
                    </a:lnTo>
                    <a:lnTo>
                      <a:pt x="1003698" y="707232"/>
                    </a:lnTo>
                    <a:lnTo>
                      <a:pt x="1008857" y="714375"/>
                    </a:lnTo>
                    <a:lnTo>
                      <a:pt x="1012429" y="721122"/>
                    </a:lnTo>
                    <a:lnTo>
                      <a:pt x="1015604" y="727869"/>
                    </a:lnTo>
                    <a:lnTo>
                      <a:pt x="1017588" y="734219"/>
                    </a:lnTo>
                    <a:lnTo>
                      <a:pt x="1017985" y="737394"/>
                    </a:lnTo>
                    <a:lnTo>
                      <a:pt x="1018382" y="740172"/>
                    </a:lnTo>
                    <a:lnTo>
                      <a:pt x="1019176" y="749300"/>
                    </a:lnTo>
                    <a:lnTo>
                      <a:pt x="1020366" y="758032"/>
                    </a:lnTo>
                    <a:lnTo>
                      <a:pt x="1020763" y="767557"/>
                    </a:lnTo>
                    <a:lnTo>
                      <a:pt x="1020763" y="777478"/>
                    </a:lnTo>
                    <a:lnTo>
                      <a:pt x="1020366" y="787797"/>
                    </a:lnTo>
                    <a:lnTo>
                      <a:pt x="1019176" y="798513"/>
                    </a:lnTo>
                    <a:lnTo>
                      <a:pt x="1017985" y="809228"/>
                    </a:lnTo>
                    <a:lnTo>
                      <a:pt x="1016398" y="820341"/>
                    </a:lnTo>
                    <a:lnTo>
                      <a:pt x="1014810" y="832247"/>
                    </a:lnTo>
                    <a:lnTo>
                      <a:pt x="1012032" y="844153"/>
                    </a:lnTo>
                    <a:lnTo>
                      <a:pt x="1007269" y="867966"/>
                    </a:lnTo>
                    <a:lnTo>
                      <a:pt x="1000919" y="893366"/>
                    </a:lnTo>
                    <a:lnTo>
                      <a:pt x="993776" y="919163"/>
                    </a:lnTo>
                    <a:lnTo>
                      <a:pt x="985441" y="945754"/>
                    </a:lnTo>
                    <a:lnTo>
                      <a:pt x="977107" y="972741"/>
                    </a:lnTo>
                    <a:lnTo>
                      <a:pt x="967978" y="1000125"/>
                    </a:lnTo>
                    <a:lnTo>
                      <a:pt x="958057" y="1027510"/>
                    </a:lnTo>
                    <a:lnTo>
                      <a:pt x="937419" y="1083072"/>
                    </a:lnTo>
                    <a:lnTo>
                      <a:pt x="917178" y="1137444"/>
                    </a:lnTo>
                    <a:lnTo>
                      <a:pt x="892572" y="1213644"/>
                    </a:lnTo>
                    <a:lnTo>
                      <a:pt x="813991" y="1196579"/>
                    </a:lnTo>
                    <a:lnTo>
                      <a:pt x="809625" y="1257697"/>
                    </a:lnTo>
                    <a:lnTo>
                      <a:pt x="802481" y="1338263"/>
                    </a:lnTo>
                    <a:lnTo>
                      <a:pt x="796925" y="1400572"/>
                    </a:lnTo>
                    <a:lnTo>
                      <a:pt x="791369" y="1456929"/>
                    </a:lnTo>
                    <a:lnTo>
                      <a:pt x="790972" y="1462088"/>
                    </a:lnTo>
                    <a:lnTo>
                      <a:pt x="787797" y="1470819"/>
                    </a:lnTo>
                    <a:lnTo>
                      <a:pt x="784622" y="1479551"/>
                    </a:lnTo>
                    <a:lnTo>
                      <a:pt x="781050" y="1488282"/>
                    </a:lnTo>
                    <a:lnTo>
                      <a:pt x="777081" y="1497013"/>
                    </a:lnTo>
                    <a:lnTo>
                      <a:pt x="772319" y="1505347"/>
                    </a:lnTo>
                    <a:lnTo>
                      <a:pt x="767160" y="1513682"/>
                    </a:lnTo>
                    <a:lnTo>
                      <a:pt x="762000" y="1522413"/>
                    </a:lnTo>
                    <a:lnTo>
                      <a:pt x="756841" y="1530351"/>
                    </a:lnTo>
                    <a:lnTo>
                      <a:pt x="708819" y="2171701"/>
                    </a:lnTo>
                    <a:lnTo>
                      <a:pt x="579041" y="2171701"/>
                    </a:lnTo>
                    <a:lnTo>
                      <a:pt x="514350" y="1661716"/>
                    </a:lnTo>
                    <a:lnTo>
                      <a:pt x="506413" y="1662510"/>
                    </a:lnTo>
                    <a:lnTo>
                      <a:pt x="502047" y="1663304"/>
                    </a:lnTo>
                    <a:lnTo>
                      <a:pt x="497681" y="1663304"/>
                    </a:lnTo>
                    <a:lnTo>
                      <a:pt x="492522" y="1662510"/>
                    </a:lnTo>
                    <a:lnTo>
                      <a:pt x="486966" y="1662113"/>
                    </a:lnTo>
                    <a:lnTo>
                      <a:pt x="426244" y="2169717"/>
                    </a:lnTo>
                    <a:lnTo>
                      <a:pt x="291703" y="2171701"/>
                    </a:lnTo>
                    <a:lnTo>
                      <a:pt x="242888" y="1522016"/>
                    </a:lnTo>
                    <a:lnTo>
                      <a:pt x="232966" y="1507729"/>
                    </a:lnTo>
                    <a:lnTo>
                      <a:pt x="228997" y="1500188"/>
                    </a:lnTo>
                    <a:lnTo>
                      <a:pt x="224631" y="1492647"/>
                    </a:lnTo>
                    <a:lnTo>
                      <a:pt x="221059" y="1485504"/>
                    </a:lnTo>
                    <a:lnTo>
                      <a:pt x="217488" y="1477963"/>
                    </a:lnTo>
                    <a:lnTo>
                      <a:pt x="214313" y="1470422"/>
                    </a:lnTo>
                    <a:lnTo>
                      <a:pt x="211138" y="1462882"/>
                    </a:lnTo>
                    <a:lnTo>
                      <a:pt x="210741" y="1456929"/>
                    </a:lnTo>
                    <a:lnTo>
                      <a:pt x="203597" y="1384697"/>
                    </a:lnTo>
                    <a:lnTo>
                      <a:pt x="196453" y="1305719"/>
                    </a:lnTo>
                    <a:lnTo>
                      <a:pt x="188119" y="1205310"/>
                    </a:lnTo>
                    <a:lnTo>
                      <a:pt x="171450" y="1210072"/>
                    </a:lnTo>
                    <a:lnTo>
                      <a:pt x="154781" y="1214438"/>
                    </a:lnTo>
                    <a:lnTo>
                      <a:pt x="137319" y="1218010"/>
                    </a:lnTo>
                    <a:lnTo>
                      <a:pt x="128984" y="1219597"/>
                    </a:lnTo>
                    <a:lnTo>
                      <a:pt x="120650" y="1220391"/>
                    </a:lnTo>
                    <a:lnTo>
                      <a:pt x="112712" y="1221185"/>
                    </a:lnTo>
                    <a:lnTo>
                      <a:pt x="104378" y="1221582"/>
                    </a:lnTo>
                    <a:lnTo>
                      <a:pt x="96837" y="1221582"/>
                    </a:lnTo>
                    <a:lnTo>
                      <a:pt x="89694" y="1221185"/>
                    </a:lnTo>
                    <a:lnTo>
                      <a:pt x="82550" y="1220391"/>
                    </a:lnTo>
                    <a:lnTo>
                      <a:pt x="76200" y="1218804"/>
                    </a:lnTo>
                    <a:lnTo>
                      <a:pt x="69850" y="1216819"/>
                    </a:lnTo>
                    <a:lnTo>
                      <a:pt x="65087" y="1213644"/>
                    </a:lnTo>
                    <a:lnTo>
                      <a:pt x="55166" y="1162844"/>
                    </a:lnTo>
                    <a:lnTo>
                      <a:pt x="43656" y="1099741"/>
                    </a:lnTo>
                    <a:lnTo>
                      <a:pt x="32147" y="1029494"/>
                    </a:lnTo>
                    <a:lnTo>
                      <a:pt x="21034" y="957263"/>
                    </a:lnTo>
                    <a:lnTo>
                      <a:pt x="15875" y="922338"/>
                    </a:lnTo>
                    <a:lnTo>
                      <a:pt x="11509" y="888207"/>
                    </a:lnTo>
                    <a:lnTo>
                      <a:pt x="7144" y="856457"/>
                    </a:lnTo>
                    <a:lnTo>
                      <a:pt x="4366" y="827485"/>
                    </a:lnTo>
                    <a:lnTo>
                      <a:pt x="1587" y="801688"/>
                    </a:lnTo>
                    <a:lnTo>
                      <a:pt x="397" y="779860"/>
                    </a:lnTo>
                    <a:lnTo>
                      <a:pt x="0" y="770732"/>
                    </a:lnTo>
                    <a:lnTo>
                      <a:pt x="0" y="762794"/>
                    </a:lnTo>
                    <a:lnTo>
                      <a:pt x="397" y="756047"/>
                    </a:lnTo>
                    <a:lnTo>
                      <a:pt x="1191" y="750888"/>
                    </a:lnTo>
                    <a:lnTo>
                      <a:pt x="1587" y="745728"/>
                    </a:lnTo>
                    <a:lnTo>
                      <a:pt x="1984" y="740966"/>
                    </a:lnTo>
                    <a:lnTo>
                      <a:pt x="2778" y="736600"/>
                    </a:lnTo>
                    <a:lnTo>
                      <a:pt x="4366" y="731838"/>
                    </a:lnTo>
                    <a:lnTo>
                      <a:pt x="5556" y="727075"/>
                    </a:lnTo>
                    <a:lnTo>
                      <a:pt x="7144" y="722710"/>
                    </a:lnTo>
                    <a:lnTo>
                      <a:pt x="11509" y="713582"/>
                    </a:lnTo>
                    <a:lnTo>
                      <a:pt x="15875" y="705247"/>
                    </a:lnTo>
                    <a:lnTo>
                      <a:pt x="21828" y="697310"/>
                    </a:lnTo>
                    <a:lnTo>
                      <a:pt x="28575" y="689372"/>
                    </a:lnTo>
                    <a:lnTo>
                      <a:pt x="35719" y="681832"/>
                    </a:lnTo>
                    <a:lnTo>
                      <a:pt x="44053" y="673894"/>
                    </a:lnTo>
                    <a:lnTo>
                      <a:pt x="53181" y="666750"/>
                    </a:lnTo>
                    <a:lnTo>
                      <a:pt x="62309" y="660003"/>
                    </a:lnTo>
                    <a:lnTo>
                      <a:pt x="72628" y="653653"/>
                    </a:lnTo>
                    <a:lnTo>
                      <a:pt x="83344" y="647700"/>
                    </a:lnTo>
                    <a:lnTo>
                      <a:pt x="94853" y="641350"/>
                    </a:lnTo>
                    <a:lnTo>
                      <a:pt x="106759" y="635397"/>
                    </a:lnTo>
                    <a:lnTo>
                      <a:pt x="118666" y="629841"/>
                    </a:lnTo>
                    <a:lnTo>
                      <a:pt x="131366" y="624682"/>
                    </a:lnTo>
                    <a:lnTo>
                      <a:pt x="144463" y="619522"/>
                    </a:lnTo>
                    <a:lnTo>
                      <a:pt x="157956" y="614760"/>
                    </a:lnTo>
                    <a:lnTo>
                      <a:pt x="171847" y="609997"/>
                    </a:lnTo>
                    <a:lnTo>
                      <a:pt x="185738" y="605632"/>
                    </a:lnTo>
                    <a:lnTo>
                      <a:pt x="200025" y="601663"/>
                    </a:lnTo>
                    <a:lnTo>
                      <a:pt x="214709" y="597694"/>
                    </a:lnTo>
                    <a:lnTo>
                      <a:pt x="228997" y="594122"/>
                    </a:lnTo>
                    <a:lnTo>
                      <a:pt x="258366" y="587375"/>
                    </a:lnTo>
                    <a:lnTo>
                      <a:pt x="287734" y="581422"/>
                    </a:lnTo>
                    <a:lnTo>
                      <a:pt x="317500" y="576263"/>
                    </a:lnTo>
                    <a:lnTo>
                      <a:pt x="346075" y="571897"/>
                    </a:lnTo>
                    <a:lnTo>
                      <a:pt x="349647" y="571500"/>
                    </a:lnTo>
                    <a:lnTo>
                      <a:pt x="352822" y="571103"/>
                    </a:lnTo>
                    <a:lnTo>
                      <a:pt x="359569" y="571500"/>
                    </a:lnTo>
                    <a:lnTo>
                      <a:pt x="453628" y="918766"/>
                    </a:lnTo>
                    <a:lnTo>
                      <a:pt x="455216" y="904478"/>
                    </a:lnTo>
                    <a:lnTo>
                      <a:pt x="487760" y="666750"/>
                    </a:lnTo>
                    <a:lnTo>
                      <a:pt x="478631" y="643335"/>
                    </a:lnTo>
                    <a:lnTo>
                      <a:pt x="496491" y="612378"/>
                    </a:lnTo>
                    <a:lnTo>
                      <a:pt x="537766" y="611982"/>
                    </a:lnTo>
                    <a:lnTo>
                      <a:pt x="554831" y="643335"/>
                    </a:lnTo>
                    <a:lnTo>
                      <a:pt x="546894" y="671116"/>
                    </a:lnTo>
                    <a:lnTo>
                      <a:pt x="575866" y="922338"/>
                    </a:lnTo>
                    <a:lnTo>
                      <a:pt x="652463" y="582613"/>
                    </a:lnTo>
                    <a:lnTo>
                      <a:pt x="661591" y="578644"/>
                    </a:lnTo>
                    <a:lnTo>
                      <a:pt x="668338" y="575469"/>
                    </a:lnTo>
                    <a:lnTo>
                      <a:pt x="671910" y="572691"/>
                    </a:lnTo>
                    <a:lnTo>
                      <a:pt x="672703" y="572294"/>
                    </a:lnTo>
                    <a:lnTo>
                      <a:pt x="673100" y="571897"/>
                    </a:lnTo>
                    <a:lnTo>
                      <a:pt x="686991" y="570310"/>
                    </a:lnTo>
                    <a:lnTo>
                      <a:pt x="701278" y="569913"/>
                    </a:lnTo>
                    <a:close/>
                    <a:moveTo>
                      <a:pt x="534014" y="0"/>
                    </a:moveTo>
                    <a:lnTo>
                      <a:pt x="549903" y="794"/>
                    </a:lnTo>
                    <a:lnTo>
                      <a:pt x="565395" y="1985"/>
                    </a:lnTo>
                    <a:lnTo>
                      <a:pt x="580886" y="3971"/>
                    </a:lnTo>
                    <a:lnTo>
                      <a:pt x="594789" y="7148"/>
                    </a:lnTo>
                    <a:lnTo>
                      <a:pt x="608692" y="10326"/>
                    </a:lnTo>
                    <a:lnTo>
                      <a:pt x="621800" y="14297"/>
                    </a:lnTo>
                    <a:lnTo>
                      <a:pt x="633717" y="19063"/>
                    </a:lnTo>
                    <a:lnTo>
                      <a:pt x="645236" y="23431"/>
                    </a:lnTo>
                    <a:lnTo>
                      <a:pt x="656756" y="28594"/>
                    </a:lnTo>
                    <a:lnTo>
                      <a:pt x="666686" y="33757"/>
                    </a:lnTo>
                    <a:lnTo>
                      <a:pt x="676617" y="38920"/>
                    </a:lnTo>
                    <a:lnTo>
                      <a:pt x="685356" y="44083"/>
                    </a:lnTo>
                    <a:lnTo>
                      <a:pt x="693300" y="49246"/>
                    </a:lnTo>
                    <a:lnTo>
                      <a:pt x="700847" y="54806"/>
                    </a:lnTo>
                    <a:lnTo>
                      <a:pt x="707600" y="59572"/>
                    </a:lnTo>
                    <a:lnTo>
                      <a:pt x="718722" y="68309"/>
                    </a:lnTo>
                    <a:lnTo>
                      <a:pt x="726667" y="75458"/>
                    </a:lnTo>
                    <a:lnTo>
                      <a:pt x="731830" y="80621"/>
                    </a:lnTo>
                    <a:lnTo>
                      <a:pt x="733419" y="82209"/>
                    </a:lnTo>
                    <a:lnTo>
                      <a:pt x="731433" y="86975"/>
                    </a:lnTo>
                    <a:lnTo>
                      <a:pt x="728255" y="92138"/>
                    </a:lnTo>
                    <a:lnTo>
                      <a:pt x="724681" y="98890"/>
                    </a:lnTo>
                    <a:lnTo>
                      <a:pt x="719119" y="107230"/>
                    </a:lnTo>
                    <a:lnTo>
                      <a:pt x="712764" y="115173"/>
                    </a:lnTo>
                    <a:lnTo>
                      <a:pt x="708792" y="119541"/>
                    </a:lnTo>
                    <a:lnTo>
                      <a:pt x="705217" y="123910"/>
                    </a:lnTo>
                    <a:lnTo>
                      <a:pt x="700450" y="128278"/>
                    </a:lnTo>
                    <a:lnTo>
                      <a:pt x="696081" y="131853"/>
                    </a:lnTo>
                    <a:lnTo>
                      <a:pt x="690917" y="136221"/>
                    </a:lnTo>
                    <a:lnTo>
                      <a:pt x="685356" y="139399"/>
                    </a:lnTo>
                    <a:lnTo>
                      <a:pt x="679794" y="142973"/>
                    </a:lnTo>
                    <a:lnTo>
                      <a:pt x="673439" y="146150"/>
                    </a:lnTo>
                    <a:lnTo>
                      <a:pt x="667083" y="148930"/>
                    </a:lnTo>
                    <a:lnTo>
                      <a:pt x="660331" y="150916"/>
                    </a:lnTo>
                    <a:lnTo>
                      <a:pt x="653181" y="152505"/>
                    </a:lnTo>
                    <a:lnTo>
                      <a:pt x="645633" y="154093"/>
                    </a:lnTo>
                    <a:lnTo>
                      <a:pt x="638086" y="154887"/>
                    </a:lnTo>
                    <a:lnTo>
                      <a:pt x="629745" y="154887"/>
                    </a:lnTo>
                    <a:lnTo>
                      <a:pt x="620608" y="154093"/>
                    </a:lnTo>
                    <a:lnTo>
                      <a:pt x="611870" y="152107"/>
                    </a:lnTo>
                    <a:lnTo>
                      <a:pt x="602734" y="150122"/>
                    </a:lnTo>
                    <a:lnTo>
                      <a:pt x="592406" y="146547"/>
                    </a:lnTo>
                    <a:lnTo>
                      <a:pt x="582475" y="142576"/>
                    </a:lnTo>
                    <a:lnTo>
                      <a:pt x="571750" y="137413"/>
                    </a:lnTo>
                    <a:lnTo>
                      <a:pt x="559436" y="131853"/>
                    </a:lnTo>
                    <a:lnTo>
                      <a:pt x="547123" y="126293"/>
                    </a:lnTo>
                    <a:lnTo>
                      <a:pt x="572545" y="138604"/>
                    </a:lnTo>
                    <a:lnTo>
                      <a:pt x="597570" y="150916"/>
                    </a:lnTo>
                    <a:lnTo>
                      <a:pt x="609884" y="156476"/>
                    </a:lnTo>
                    <a:lnTo>
                      <a:pt x="621800" y="162036"/>
                    </a:lnTo>
                    <a:lnTo>
                      <a:pt x="632922" y="166405"/>
                    </a:lnTo>
                    <a:lnTo>
                      <a:pt x="644045" y="170376"/>
                    </a:lnTo>
                    <a:lnTo>
                      <a:pt x="655167" y="173553"/>
                    </a:lnTo>
                    <a:lnTo>
                      <a:pt x="665097" y="176333"/>
                    </a:lnTo>
                    <a:lnTo>
                      <a:pt x="674631" y="177922"/>
                    </a:lnTo>
                    <a:lnTo>
                      <a:pt x="679397" y="178319"/>
                    </a:lnTo>
                    <a:lnTo>
                      <a:pt x="683767" y="178319"/>
                    </a:lnTo>
                    <a:lnTo>
                      <a:pt x="688136" y="178319"/>
                    </a:lnTo>
                    <a:lnTo>
                      <a:pt x="692506" y="177922"/>
                    </a:lnTo>
                    <a:lnTo>
                      <a:pt x="696875" y="177525"/>
                    </a:lnTo>
                    <a:lnTo>
                      <a:pt x="700450" y="176333"/>
                    </a:lnTo>
                    <a:lnTo>
                      <a:pt x="704422" y="175142"/>
                    </a:lnTo>
                    <a:lnTo>
                      <a:pt x="707997" y="173156"/>
                    </a:lnTo>
                    <a:lnTo>
                      <a:pt x="711572" y="171170"/>
                    </a:lnTo>
                    <a:lnTo>
                      <a:pt x="714353" y="168788"/>
                    </a:lnTo>
                    <a:lnTo>
                      <a:pt x="715544" y="177525"/>
                    </a:lnTo>
                    <a:lnTo>
                      <a:pt x="716736" y="185865"/>
                    </a:lnTo>
                    <a:lnTo>
                      <a:pt x="717133" y="202148"/>
                    </a:lnTo>
                    <a:lnTo>
                      <a:pt x="717133" y="217240"/>
                    </a:lnTo>
                    <a:lnTo>
                      <a:pt x="716339" y="231537"/>
                    </a:lnTo>
                    <a:lnTo>
                      <a:pt x="717531" y="230345"/>
                    </a:lnTo>
                    <a:lnTo>
                      <a:pt x="718722" y="229154"/>
                    </a:lnTo>
                    <a:lnTo>
                      <a:pt x="719914" y="227963"/>
                    </a:lnTo>
                    <a:lnTo>
                      <a:pt x="721503" y="227565"/>
                    </a:lnTo>
                    <a:lnTo>
                      <a:pt x="723489" y="227963"/>
                    </a:lnTo>
                    <a:lnTo>
                      <a:pt x="725078" y="229551"/>
                    </a:lnTo>
                    <a:lnTo>
                      <a:pt x="727064" y="231140"/>
                    </a:lnTo>
                    <a:lnTo>
                      <a:pt x="728255" y="233523"/>
                    </a:lnTo>
                    <a:lnTo>
                      <a:pt x="730242" y="236700"/>
                    </a:lnTo>
                    <a:lnTo>
                      <a:pt x="731830" y="240274"/>
                    </a:lnTo>
                    <a:lnTo>
                      <a:pt x="734214" y="249806"/>
                    </a:lnTo>
                    <a:lnTo>
                      <a:pt x="736597" y="260529"/>
                    </a:lnTo>
                    <a:lnTo>
                      <a:pt x="738186" y="272840"/>
                    </a:lnTo>
                    <a:lnTo>
                      <a:pt x="739378" y="286740"/>
                    </a:lnTo>
                    <a:lnTo>
                      <a:pt x="739775" y="301435"/>
                    </a:lnTo>
                    <a:lnTo>
                      <a:pt x="739378" y="316924"/>
                    </a:lnTo>
                    <a:lnTo>
                      <a:pt x="738186" y="330427"/>
                    </a:lnTo>
                    <a:lnTo>
                      <a:pt x="736597" y="342738"/>
                    </a:lnTo>
                    <a:lnTo>
                      <a:pt x="734214" y="353858"/>
                    </a:lnTo>
                    <a:lnTo>
                      <a:pt x="731830" y="362596"/>
                    </a:lnTo>
                    <a:lnTo>
                      <a:pt x="730242" y="366567"/>
                    </a:lnTo>
                    <a:lnTo>
                      <a:pt x="728255" y="369744"/>
                    </a:lnTo>
                    <a:lnTo>
                      <a:pt x="727064" y="372524"/>
                    </a:lnTo>
                    <a:lnTo>
                      <a:pt x="725078" y="374113"/>
                    </a:lnTo>
                    <a:lnTo>
                      <a:pt x="723489" y="374907"/>
                    </a:lnTo>
                    <a:lnTo>
                      <a:pt x="721503" y="375304"/>
                    </a:lnTo>
                    <a:lnTo>
                      <a:pt x="719517" y="374907"/>
                    </a:lnTo>
                    <a:lnTo>
                      <a:pt x="717928" y="373716"/>
                    </a:lnTo>
                    <a:lnTo>
                      <a:pt x="716339" y="372127"/>
                    </a:lnTo>
                    <a:lnTo>
                      <a:pt x="714353" y="368950"/>
                    </a:lnTo>
                    <a:lnTo>
                      <a:pt x="712764" y="365773"/>
                    </a:lnTo>
                    <a:lnTo>
                      <a:pt x="711175" y="361801"/>
                    </a:lnTo>
                    <a:lnTo>
                      <a:pt x="709983" y="357433"/>
                    </a:lnTo>
                    <a:lnTo>
                      <a:pt x="708394" y="352270"/>
                    </a:lnTo>
                    <a:lnTo>
                      <a:pt x="706806" y="364979"/>
                    </a:lnTo>
                    <a:lnTo>
                      <a:pt x="704819" y="377687"/>
                    </a:lnTo>
                    <a:lnTo>
                      <a:pt x="701642" y="389602"/>
                    </a:lnTo>
                    <a:lnTo>
                      <a:pt x="698861" y="401516"/>
                    </a:lnTo>
                    <a:lnTo>
                      <a:pt x="695683" y="413431"/>
                    </a:lnTo>
                    <a:lnTo>
                      <a:pt x="691314" y="424551"/>
                    </a:lnTo>
                    <a:lnTo>
                      <a:pt x="686944" y="435274"/>
                    </a:lnTo>
                    <a:lnTo>
                      <a:pt x="682575" y="445997"/>
                    </a:lnTo>
                    <a:lnTo>
                      <a:pt x="677411" y="456323"/>
                    </a:lnTo>
                    <a:lnTo>
                      <a:pt x="671850" y="466251"/>
                    </a:lnTo>
                    <a:lnTo>
                      <a:pt x="666289" y="475386"/>
                    </a:lnTo>
                    <a:lnTo>
                      <a:pt x="659933" y="484520"/>
                    </a:lnTo>
                    <a:lnTo>
                      <a:pt x="653975" y="493257"/>
                    </a:lnTo>
                    <a:lnTo>
                      <a:pt x="647222" y="501597"/>
                    </a:lnTo>
                    <a:lnTo>
                      <a:pt x="640867" y="509540"/>
                    </a:lnTo>
                    <a:lnTo>
                      <a:pt x="633717" y="517086"/>
                    </a:lnTo>
                    <a:lnTo>
                      <a:pt x="626964" y="524235"/>
                    </a:lnTo>
                    <a:lnTo>
                      <a:pt x="619417" y="530589"/>
                    </a:lnTo>
                    <a:lnTo>
                      <a:pt x="612267" y="536944"/>
                    </a:lnTo>
                    <a:lnTo>
                      <a:pt x="604720" y="542901"/>
                    </a:lnTo>
                    <a:lnTo>
                      <a:pt x="597570" y="548461"/>
                    </a:lnTo>
                    <a:lnTo>
                      <a:pt x="590022" y="553227"/>
                    </a:lnTo>
                    <a:lnTo>
                      <a:pt x="582078" y="557992"/>
                    </a:lnTo>
                    <a:lnTo>
                      <a:pt x="574531" y="561964"/>
                    </a:lnTo>
                    <a:lnTo>
                      <a:pt x="566984" y="565538"/>
                    </a:lnTo>
                    <a:lnTo>
                      <a:pt x="559039" y="568715"/>
                    </a:lnTo>
                    <a:lnTo>
                      <a:pt x="551492" y="571495"/>
                    </a:lnTo>
                    <a:lnTo>
                      <a:pt x="543945" y="573481"/>
                    </a:lnTo>
                    <a:lnTo>
                      <a:pt x="536398" y="575467"/>
                    </a:lnTo>
                    <a:lnTo>
                      <a:pt x="528850" y="576658"/>
                    </a:lnTo>
                    <a:lnTo>
                      <a:pt x="521700" y="577453"/>
                    </a:lnTo>
                    <a:lnTo>
                      <a:pt x="514550" y="577850"/>
                    </a:lnTo>
                    <a:lnTo>
                      <a:pt x="508989" y="577453"/>
                    </a:lnTo>
                    <a:lnTo>
                      <a:pt x="502634" y="576658"/>
                    </a:lnTo>
                    <a:lnTo>
                      <a:pt x="496278" y="575467"/>
                    </a:lnTo>
                    <a:lnTo>
                      <a:pt x="489923" y="573481"/>
                    </a:lnTo>
                    <a:lnTo>
                      <a:pt x="483170" y="571098"/>
                    </a:lnTo>
                    <a:lnTo>
                      <a:pt x="476417" y="568318"/>
                    </a:lnTo>
                    <a:lnTo>
                      <a:pt x="469267" y="565141"/>
                    </a:lnTo>
                    <a:lnTo>
                      <a:pt x="462514" y="561567"/>
                    </a:lnTo>
                    <a:lnTo>
                      <a:pt x="454967" y="557198"/>
                    </a:lnTo>
                    <a:lnTo>
                      <a:pt x="447817" y="552432"/>
                    </a:lnTo>
                    <a:lnTo>
                      <a:pt x="440667" y="547667"/>
                    </a:lnTo>
                    <a:lnTo>
                      <a:pt x="433120" y="542106"/>
                    </a:lnTo>
                    <a:lnTo>
                      <a:pt x="425970" y="536149"/>
                    </a:lnTo>
                    <a:lnTo>
                      <a:pt x="418423" y="529795"/>
                    </a:lnTo>
                    <a:lnTo>
                      <a:pt x="411273" y="523043"/>
                    </a:lnTo>
                    <a:lnTo>
                      <a:pt x="403726" y="515895"/>
                    </a:lnTo>
                    <a:lnTo>
                      <a:pt x="396576" y="508349"/>
                    </a:lnTo>
                    <a:lnTo>
                      <a:pt x="389426" y="500803"/>
                    </a:lnTo>
                    <a:lnTo>
                      <a:pt x="382276" y="492860"/>
                    </a:lnTo>
                    <a:lnTo>
                      <a:pt x="375523" y="483726"/>
                    </a:lnTo>
                    <a:lnTo>
                      <a:pt x="368770" y="475386"/>
                    </a:lnTo>
                    <a:lnTo>
                      <a:pt x="362415" y="466251"/>
                    </a:lnTo>
                    <a:lnTo>
                      <a:pt x="356059" y="456720"/>
                    </a:lnTo>
                    <a:lnTo>
                      <a:pt x="350498" y="447188"/>
                    </a:lnTo>
                    <a:lnTo>
                      <a:pt x="344937" y="436862"/>
                    </a:lnTo>
                    <a:lnTo>
                      <a:pt x="339376" y="426934"/>
                    </a:lnTo>
                    <a:lnTo>
                      <a:pt x="334212" y="416211"/>
                    </a:lnTo>
                    <a:lnTo>
                      <a:pt x="329048" y="405885"/>
                    </a:lnTo>
                    <a:lnTo>
                      <a:pt x="325076" y="394765"/>
                    </a:lnTo>
                    <a:lnTo>
                      <a:pt x="320706" y="383247"/>
                    </a:lnTo>
                    <a:lnTo>
                      <a:pt x="317529" y="372127"/>
                    </a:lnTo>
                    <a:lnTo>
                      <a:pt x="313954" y="360610"/>
                    </a:lnTo>
                    <a:lnTo>
                      <a:pt x="311570" y="368156"/>
                    </a:lnTo>
                    <a:lnTo>
                      <a:pt x="310379" y="371730"/>
                    </a:lnTo>
                    <a:lnTo>
                      <a:pt x="308392" y="374113"/>
                    </a:lnTo>
                    <a:lnTo>
                      <a:pt x="306804" y="376099"/>
                    </a:lnTo>
                    <a:lnTo>
                      <a:pt x="305612" y="378084"/>
                    </a:lnTo>
                    <a:lnTo>
                      <a:pt x="304023" y="378879"/>
                    </a:lnTo>
                    <a:lnTo>
                      <a:pt x="302037" y="379276"/>
                    </a:lnTo>
                    <a:lnTo>
                      <a:pt x="300051" y="378879"/>
                    </a:lnTo>
                    <a:lnTo>
                      <a:pt x="298462" y="377687"/>
                    </a:lnTo>
                    <a:lnTo>
                      <a:pt x="296873" y="375702"/>
                    </a:lnTo>
                    <a:lnTo>
                      <a:pt x="294887" y="373319"/>
                    </a:lnTo>
                    <a:lnTo>
                      <a:pt x="293298" y="370141"/>
                    </a:lnTo>
                    <a:lnTo>
                      <a:pt x="292106" y="366567"/>
                    </a:lnTo>
                    <a:lnTo>
                      <a:pt x="289326" y="357433"/>
                    </a:lnTo>
                    <a:lnTo>
                      <a:pt x="286942" y="346710"/>
                    </a:lnTo>
                    <a:lnTo>
                      <a:pt x="285354" y="334001"/>
                    </a:lnTo>
                    <a:lnTo>
                      <a:pt x="284559" y="320101"/>
                    </a:lnTo>
                    <a:lnTo>
                      <a:pt x="284162" y="305406"/>
                    </a:lnTo>
                    <a:lnTo>
                      <a:pt x="284559" y="290315"/>
                    </a:lnTo>
                    <a:lnTo>
                      <a:pt x="285354" y="276812"/>
                    </a:lnTo>
                    <a:lnTo>
                      <a:pt x="286942" y="264103"/>
                    </a:lnTo>
                    <a:lnTo>
                      <a:pt x="289326" y="252983"/>
                    </a:lnTo>
                    <a:lnTo>
                      <a:pt x="292106" y="244246"/>
                    </a:lnTo>
                    <a:lnTo>
                      <a:pt x="293298" y="240274"/>
                    </a:lnTo>
                    <a:lnTo>
                      <a:pt x="294887" y="237097"/>
                    </a:lnTo>
                    <a:lnTo>
                      <a:pt x="296873" y="234714"/>
                    </a:lnTo>
                    <a:lnTo>
                      <a:pt x="298462" y="232728"/>
                    </a:lnTo>
                    <a:lnTo>
                      <a:pt x="300051" y="231934"/>
                    </a:lnTo>
                    <a:lnTo>
                      <a:pt x="302037" y="231537"/>
                    </a:lnTo>
                    <a:lnTo>
                      <a:pt x="303229" y="231537"/>
                    </a:lnTo>
                    <a:lnTo>
                      <a:pt x="304420" y="232331"/>
                    </a:lnTo>
                    <a:lnTo>
                      <a:pt x="304817" y="222403"/>
                    </a:lnTo>
                    <a:lnTo>
                      <a:pt x="305215" y="212871"/>
                    </a:lnTo>
                    <a:lnTo>
                      <a:pt x="306406" y="204134"/>
                    </a:lnTo>
                    <a:lnTo>
                      <a:pt x="307598" y="196191"/>
                    </a:lnTo>
                    <a:lnTo>
                      <a:pt x="306804" y="185468"/>
                    </a:lnTo>
                    <a:lnTo>
                      <a:pt x="306406" y="175936"/>
                    </a:lnTo>
                    <a:lnTo>
                      <a:pt x="306406" y="166405"/>
                    </a:lnTo>
                    <a:lnTo>
                      <a:pt x="306804" y="158065"/>
                    </a:lnTo>
                    <a:lnTo>
                      <a:pt x="307598" y="150122"/>
                    </a:lnTo>
                    <a:lnTo>
                      <a:pt x="308790" y="142179"/>
                    </a:lnTo>
                    <a:lnTo>
                      <a:pt x="310379" y="135427"/>
                    </a:lnTo>
                    <a:lnTo>
                      <a:pt x="312365" y="128676"/>
                    </a:lnTo>
                    <a:lnTo>
                      <a:pt x="314748" y="122321"/>
                    </a:lnTo>
                    <a:lnTo>
                      <a:pt x="317529" y="116761"/>
                    </a:lnTo>
                    <a:lnTo>
                      <a:pt x="320309" y="111201"/>
                    </a:lnTo>
                    <a:lnTo>
                      <a:pt x="323884" y="106833"/>
                    </a:lnTo>
                    <a:lnTo>
                      <a:pt x="327062" y="102067"/>
                    </a:lnTo>
                    <a:lnTo>
                      <a:pt x="331431" y="98095"/>
                    </a:lnTo>
                    <a:lnTo>
                      <a:pt x="335404" y="94918"/>
                    </a:lnTo>
                    <a:lnTo>
                      <a:pt x="339773" y="91344"/>
                    </a:lnTo>
                    <a:lnTo>
                      <a:pt x="319912" y="91741"/>
                    </a:lnTo>
                    <a:lnTo>
                      <a:pt x="304420" y="92138"/>
                    </a:lnTo>
                    <a:lnTo>
                      <a:pt x="290915" y="93329"/>
                    </a:lnTo>
                    <a:lnTo>
                      <a:pt x="295284" y="90549"/>
                    </a:lnTo>
                    <a:lnTo>
                      <a:pt x="300051" y="88167"/>
                    </a:lnTo>
                    <a:lnTo>
                      <a:pt x="309981" y="82209"/>
                    </a:lnTo>
                    <a:lnTo>
                      <a:pt x="319117" y="75458"/>
                    </a:lnTo>
                    <a:lnTo>
                      <a:pt x="328651" y="68309"/>
                    </a:lnTo>
                    <a:lnTo>
                      <a:pt x="346923" y="54409"/>
                    </a:lnTo>
                    <a:lnTo>
                      <a:pt x="355265" y="48452"/>
                    </a:lnTo>
                    <a:lnTo>
                      <a:pt x="363606" y="43686"/>
                    </a:lnTo>
                    <a:lnTo>
                      <a:pt x="373934" y="38920"/>
                    </a:lnTo>
                    <a:lnTo>
                      <a:pt x="384659" y="33757"/>
                    </a:lnTo>
                    <a:lnTo>
                      <a:pt x="394589" y="28992"/>
                    </a:lnTo>
                    <a:lnTo>
                      <a:pt x="405314" y="24623"/>
                    </a:lnTo>
                    <a:lnTo>
                      <a:pt x="414848" y="21049"/>
                    </a:lnTo>
                    <a:lnTo>
                      <a:pt x="425176" y="17474"/>
                    </a:lnTo>
                    <a:lnTo>
                      <a:pt x="434709" y="14694"/>
                    </a:lnTo>
                    <a:lnTo>
                      <a:pt x="444242" y="11914"/>
                    </a:lnTo>
                    <a:lnTo>
                      <a:pt x="454173" y="9134"/>
                    </a:lnTo>
                    <a:lnTo>
                      <a:pt x="463309" y="7148"/>
                    </a:lnTo>
                    <a:lnTo>
                      <a:pt x="472842" y="5560"/>
                    </a:lnTo>
                    <a:lnTo>
                      <a:pt x="481978" y="3574"/>
                    </a:lnTo>
                    <a:lnTo>
                      <a:pt x="491114" y="2383"/>
                    </a:lnTo>
                    <a:lnTo>
                      <a:pt x="500250" y="1588"/>
                    </a:lnTo>
                    <a:lnTo>
                      <a:pt x="517331" y="397"/>
                    </a:lnTo>
                    <a:lnTo>
                      <a:pt x="534014" y="0"/>
                    </a:ln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33" name="MH_Other_4"/>
              <p:cNvSpPr/>
              <p:nvPr/>
            </p:nvSpPr>
            <p:spPr bwMode="auto">
              <a:xfrm>
                <a:off x="6019805" y="5211559"/>
                <a:ext cx="152400" cy="150785"/>
              </a:xfrm>
              <a:prstGeom prst="ellipse">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4" name="MH_SubTitle_3"/>
              <p:cNvSpPr/>
              <p:nvPr/>
            </p:nvSpPr>
            <p:spPr bwMode="auto">
              <a:xfrm>
                <a:off x="6238880" y="5016332"/>
                <a:ext cx="2487609" cy="54123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1000" tIns="0" rIns="0" bIns="0" anchor="ctr">
                <a:normAutofit/>
              </a:bodyPr>
              <a:lstStyle/>
              <a:p>
                <a:pPr fontAlgn="auto">
                  <a:lnSpc>
                    <a:spcPct val="130000"/>
                  </a:lnSpc>
                  <a:spcBef>
                    <a:spcPts val="0"/>
                  </a:spcBef>
                  <a:spcAft>
                    <a:spcPts val="0"/>
                  </a:spcAft>
                  <a:defRPr/>
                </a:pPr>
                <a:r>
                  <a:rPr lang="en-US" altLang="zh-CN" dirty="0">
                    <a:solidFill>
                      <a:srgbClr val="5B9BD5"/>
                    </a:solidFill>
                  </a:rPr>
                  <a:t>3</a:t>
                </a:r>
                <a:endParaRPr lang="da-DK" altLang="zh-CN" dirty="0">
                  <a:solidFill>
                    <a:srgbClr val="5B9BD5"/>
                  </a:solidFill>
                </a:endParaRPr>
              </a:p>
            </p:txBody>
          </p:sp>
          <p:sp>
            <p:nvSpPr>
              <p:cNvPr id="35" name="MH_Text_3"/>
              <p:cNvSpPr/>
              <p:nvPr/>
            </p:nvSpPr>
            <p:spPr bwMode="auto">
              <a:xfrm>
                <a:off x="2844809" y="4708413"/>
                <a:ext cx="2789234" cy="1157077"/>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fontAlgn="auto">
                  <a:lnSpc>
                    <a:spcPct val="120000"/>
                  </a:lnSpc>
                  <a:spcBef>
                    <a:spcPts val="0"/>
                  </a:spcBef>
                  <a:spcAft>
                    <a:spcPts val="0"/>
                  </a:spcAft>
                  <a:defRPr/>
                </a:pPr>
                <a:r>
                  <a:rPr lang="zh-CN" altLang="zh-CN" sz="1500" b="1" dirty="0">
                    <a:solidFill>
                      <a:prstClr val="black"/>
                    </a:solidFill>
                    <a:latin typeface="黑体" panose="02010609060101010101" pitchFamily="49" charset="-122"/>
                    <a:ea typeface="黑体" panose="02010609060101010101" pitchFamily="49" charset="-122"/>
                  </a:rPr>
                  <a:t>提前</a:t>
                </a:r>
                <a:r>
                  <a:rPr lang="en-US" altLang="zh-CN" sz="1500" b="1" dirty="0">
                    <a:solidFill>
                      <a:prstClr val="black"/>
                    </a:solidFill>
                    <a:latin typeface="黑体" panose="02010609060101010101" pitchFamily="49" charset="-122"/>
                    <a:ea typeface="黑体" panose="02010609060101010101" pitchFamily="49" charset="-122"/>
                  </a:rPr>
                  <a:t>1</a:t>
                </a:r>
                <a:r>
                  <a:rPr lang="zh-CN" altLang="zh-CN" sz="1500" b="1" dirty="0">
                    <a:solidFill>
                      <a:prstClr val="black"/>
                    </a:solidFill>
                    <a:latin typeface="黑体" panose="02010609060101010101" pitchFamily="49" charset="-122"/>
                    <a:ea typeface="黑体" panose="02010609060101010101" pitchFamily="49" charset="-122"/>
                  </a:rPr>
                  <a:t>—</a:t>
                </a:r>
                <a:r>
                  <a:rPr lang="en-US" altLang="zh-CN" sz="1500" b="1" dirty="0">
                    <a:solidFill>
                      <a:prstClr val="black"/>
                    </a:solidFill>
                    <a:latin typeface="黑体" panose="02010609060101010101" pitchFamily="49" charset="-122"/>
                    <a:ea typeface="黑体" panose="02010609060101010101" pitchFamily="49" charset="-122"/>
                  </a:rPr>
                  <a:t>2</a:t>
                </a:r>
                <a:r>
                  <a:rPr lang="zh-CN" altLang="zh-CN" sz="1500" b="1" dirty="0">
                    <a:solidFill>
                      <a:prstClr val="black"/>
                    </a:solidFill>
                    <a:latin typeface="黑体" panose="02010609060101010101" pitchFamily="49" charset="-122"/>
                    <a:ea typeface="黑体" panose="02010609060101010101" pitchFamily="49" charset="-122"/>
                  </a:rPr>
                  <a:t>小时对即将</a:t>
                </a:r>
                <a:endParaRPr lang="en-US" altLang="zh-CN" sz="1500" b="1" dirty="0">
                  <a:solidFill>
                    <a:prstClr val="black"/>
                  </a:solidFill>
                  <a:latin typeface="黑体" panose="02010609060101010101" pitchFamily="49" charset="-122"/>
                  <a:ea typeface="黑体" panose="02010609060101010101" pitchFamily="49" charset="-122"/>
                </a:endParaRPr>
              </a:p>
              <a:p>
                <a:pPr fontAlgn="auto">
                  <a:lnSpc>
                    <a:spcPct val="120000"/>
                  </a:lnSpc>
                  <a:spcBef>
                    <a:spcPts val="0"/>
                  </a:spcBef>
                  <a:spcAft>
                    <a:spcPts val="0"/>
                  </a:spcAft>
                  <a:defRPr/>
                </a:pPr>
                <a:r>
                  <a:rPr lang="zh-CN" altLang="zh-CN" sz="1500" b="1" dirty="0">
                    <a:solidFill>
                      <a:prstClr val="black"/>
                    </a:solidFill>
                    <a:latin typeface="黑体" panose="02010609060101010101" pitchFamily="49" charset="-122"/>
                    <a:ea typeface="黑体" panose="02010609060101010101" pitchFamily="49" charset="-122"/>
                  </a:rPr>
                  <a:t>到来的风险进行预警</a:t>
                </a:r>
                <a:endParaRPr lang="da-DK" altLang="zh-CN" sz="1500" dirty="0">
                  <a:solidFill>
                    <a:prstClr val="black"/>
                  </a:solidFill>
                  <a:latin typeface="黑体" panose="02010609060101010101" pitchFamily="49" charset="-122"/>
                  <a:ea typeface="黑体" panose="02010609060101010101" pitchFamily="49" charset="-122"/>
                </a:endParaRPr>
              </a:p>
            </p:txBody>
          </p:sp>
          <p:sp>
            <p:nvSpPr>
              <p:cNvPr id="36" name="MH_Other_5"/>
              <p:cNvSpPr/>
              <p:nvPr/>
            </p:nvSpPr>
            <p:spPr bwMode="auto">
              <a:xfrm>
                <a:off x="5372106" y="5067122"/>
                <a:ext cx="331787" cy="439658"/>
              </a:xfrm>
              <a:custGeom>
                <a:avLst/>
                <a:gdLst>
                  <a:gd name="T0" fmla="*/ 646493 w 1717675"/>
                  <a:gd name="T1" fmla="*/ 1877821 h 2282826"/>
                  <a:gd name="T2" fmla="*/ 632296 w 1717675"/>
                  <a:gd name="T3" fmla="*/ 1902668 h 2282826"/>
                  <a:gd name="T4" fmla="*/ 561643 w 1717675"/>
                  <a:gd name="T5" fmla="*/ 1890245 h 2282826"/>
                  <a:gd name="T6" fmla="*/ 521694 w 1717675"/>
                  <a:gd name="T7" fmla="*/ 1869426 h 2282826"/>
                  <a:gd name="T8" fmla="*/ 494290 w 1717675"/>
                  <a:gd name="T9" fmla="*/ 1846258 h 2282826"/>
                  <a:gd name="T10" fmla="*/ 343424 w 1717675"/>
                  <a:gd name="T11" fmla="*/ 1841558 h 2282826"/>
                  <a:gd name="T12" fmla="*/ 316294 w 1717675"/>
                  <a:gd name="T13" fmla="*/ 1870770 h 2282826"/>
                  <a:gd name="T14" fmla="*/ 281223 w 1717675"/>
                  <a:gd name="T15" fmla="*/ 1887558 h 2282826"/>
                  <a:gd name="T16" fmla="*/ 211414 w 1717675"/>
                  <a:gd name="T17" fmla="*/ 1903339 h 2282826"/>
                  <a:gd name="T18" fmla="*/ 188916 w 1717675"/>
                  <a:gd name="T19" fmla="*/ 1880842 h 2282826"/>
                  <a:gd name="T20" fmla="*/ 910172 w 1717675"/>
                  <a:gd name="T21" fmla="*/ 1591032 h 2282826"/>
                  <a:gd name="T22" fmla="*/ 919436 w 1717675"/>
                  <a:gd name="T23" fmla="*/ 1837004 h 2282826"/>
                  <a:gd name="T24" fmla="*/ 824151 w 1717675"/>
                  <a:gd name="T25" fmla="*/ 1660503 h 2282826"/>
                  <a:gd name="T26" fmla="*/ 824482 w 1717675"/>
                  <a:gd name="T27" fmla="*/ 1624272 h 2282826"/>
                  <a:gd name="T28" fmla="*/ 876757 w 1717675"/>
                  <a:gd name="T29" fmla="*/ 1594689 h 2282826"/>
                  <a:gd name="T30" fmla="*/ 1310359 w 1717675"/>
                  <a:gd name="T31" fmla="*/ 1868582 h 2282826"/>
                  <a:gd name="T32" fmla="*/ 1270941 w 1717675"/>
                  <a:gd name="T33" fmla="*/ 1904007 h 2282826"/>
                  <a:gd name="T34" fmla="*/ 1006609 w 1717675"/>
                  <a:gd name="T35" fmla="*/ 1889771 h 2282826"/>
                  <a:gd name="T36" fmla="*/ 1152025 w 1717675"/>
                  <a:gd name="T37" fmla="*/ 931304 h 2282826"/>
                  <a:gd name="T38" fmla="*/ 726881 w 1717675"/>
                  <a:gd name="T39" fmla="*/ 867716 h 2282826"/>
                  <a:gd name="T40" fmla="*/ 541604 w 1717675"/>
                  <a:gd name="T41" fmla="*/ 825323 h 2282826"/>
                  <a:gd name="T42" fmla="*/ 705045 w 1717675"/>
                  <a:gd name="T43" fmla="*/ 716362 h 2282826"/>
                  <a:gd name="T44" fmla="*/ 714308 w 1717675"/>
                  <a:gd name="T45" fmla="*/ 706427 h 2282826"/>
                  <a:gd name="T46" fmla="*/ 682546 w 1717675"/>
                  <a:gd name="T47" fmla="*/ 491816 h 2282826"/>
                  <a:gd name="T48" fmla="*/ 798014 w 1717675"/>
                  <a:gd name="T49" fmla="*/ 552755 h 2282826"/>
                  <a:gd name="T50" fmla="*/ 848634 w 1717675"/>
                  <a:gd name="T51" fmla="*/ 615349 h 2282826"/>
                  <a:gd name="T52" fmla="*/ 843672 w 1717675"/>
                  <a:gd name="T53" fmla="*/ 704439 h 2282826"/>
                  <a:gd name="T54" fmla="*/ 678577 w 1717675"/>
                  <a:gd name="T55" fmla="*/ 998536 h 2282826"/>
                  <a:gd name="T56" fmla="*/ 639536 w 1717675"/>
                  <a:gd name="T57" fmla="*/ 1263155 h 2282826"/>
                  <a:gd name="T58" fmla="*/ 355335 w 1717675"/>
                  <a:gd name="T59" fmla="*/ 1810611 h 2282826"/>
                  <a:gd name="T60" fmla="*/ 169727 w 1717675"/>
                  <a:gd name="T61" fmla="*/ 1155519 h 2282826"/>
                  <a:gd name="T62" fmla="*/ 74773 w 1717675"/>
                  <a:gd name="T63" fmla="*/ 1019069 h 2282826"/>
                  <a:gd name="T64" fmla="*/ 5956 w 1717675"/>
                  <a:gd name="T65" fmla="*/ 714707 h 2282826"/>
                  <a:gd name="T66" fmla="*/ 3640 w 1717675"/>
                  <a:gd name="T67" fmla="*/ 610713 h 2282826"/>
                  <a:gd name="T68" fmla="*/ 60546 w 1717675"/>
                  <a:gd name="T69" fmla="*/ 545468 h 2282826"/>
                  <a:gd name="T70" fmla="*/ 178990 w 1717675"/>
                  <a:gd name="T71" fmla="*/ 498771 h 2282826"/>
                  <a:gd name="T72" fmla="*/ 406617 w 1717675"/>
                  <a:gd name="T73" fmla="*/ 556398 h 2282826"/>
                  <a:gd name="T74" fmla="*/ 560793 w 1717675"/>
                  <a:gd name="T75" fmla="*/ 477575 h 2282826"/>
                  <a:gd name="T76" fmla="*/ 528293 w 1717675"/>
                  <a:gd name="T77" fmla="*/ 15908 h 2282826"/>
                  <a:gd name="T78" fmla="*/ 610084 w 1717675"/>
                  <a:gd name="T79" fmla="*/ 67278 h 2282826"/>
                  <a:gd name="T80" fmla="*/ 575977 w 1717675"/>
                  <a:gd name="T81" fmla="*/ 113675 h 2282826"/>
                  <a:gd name="T82" fmla="*/ 510080 w 1717675"/>
                  <a:gd name="T83" fmla="*/ 126932 h 2282826"/>
                  <a:gd name="T84" fmla="*/ 527630 w 1717675"/>
                  <a:gd name="T85" fmla="*/ 138864 h 2282826"/>
                  <a:gd name="T86" fmla="*/ 587235 w 1717675"/>
                  <a:gd name="T87" fmla="*/ 146155 h 2282826"/>
                  <a:gd name="T88" fmla="*/ 600150 w 1717675"/>
                  <a:gd name="T89" fmla="*/ 190233 h 2282826"/>
                  <a:gd name="T90" fmla="*/ 616376 w 1717675"/>
                  <a:gd name="T91" fmla="*/ 239282 h 2282826"/>
                  <a:gd name="T92" fmla="*/ 603130 w 1717675"/>
                  <a:gd name="T93" fmla="*/ 312857 h 2282826"/>
                  <a:gd name="T94" fmla="*/ 587566 w 1717675"/>
                  <a:gd name="T95" fmla="*/ 315177 h 2282826"/>
                  <a:gd name="T96" fmla="*/ 545181 w 1717675"/>
                  <a:gd name="T97" fmla="*/ 411619 h 2282826"/>
                  <a:gd name="T98" fmla="*/ 478953 w 1717675"/>
                  <a:gd name="T99" fmla="*/ 468954 h 2282826"/>
                  <a:gd name="T100" fmla="*/ 413718 w 1717675"/>
                  <a:gd name="T101" fmla="*/ 480223 h 2282826"/>
                  <a:gd name="T102" fmla="*/ 348815 w 1717675"/>
                  <a:gd name="T103" fmla="*/ 442110 h 2282826"/>
                  <a:gd name="T104" fmla="*/ 287554 w 1717675"/>
                  <a:gd name="T105" fmla="*/ 364558 h 2282826"/>
                  <a:gd name="T106" fmla="*/ 255765 w 1717675"/>
                  <a:gd name="T107" fmla="*/ 313852 h 2282826"/>
                  <a:gd name="T108" fmla="*/ 239207 w 1717675"/>
                  <a:gd name="T109" fmla="*/ 289327 h 2282826"/>
                  <a:gd name="T110" fmla="*/ 247486 w 1717675"/>
                  <a:gd name="T111" fmla="*/ 195867 h 2282826"/>
                  <a:gd name="T112" fmla="*/ 255433 w 1717675"/>
                  <a:gd name="T113" fmla="*/ 146817 h 2282826"/>
                  <a:gd name="T114" fmla="*/ 272652 w 1717675"/>
                  <a:gd name="T115" fmla="*/ 85174 h 2282826"/>
                  <a:gd name="T116" fmla="*/ 273977 w 1717675"/>
                  <a:gd name="T117" fmla="*/ 57003 h 2282826"/>
                  <a:gd name="T118" fmla="*/ 370339 w 1717675"/>
                  <a:gd name="T119" fmla="*/ 9942 h 228282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17675" h="2282826">
                    <a:moveTo>
                      <a:pt x="592137" y="2193925"/>
                    </a:moveTo>
                    <a:lnTo>
                      <a:pt x="708970" y="2193925"/>
                    </a:lnTo>
                    <a:lnTo>
                      <a:pt x="714515" y="2197144"/>
                    </a:lnTo>
                    <a:lnTo>
                      <a:pt x="727980" y="2206399"/>
                    </a:lnTo>
                    <a:lnTo>
                      <a:pt x="736693" y="2212836"/>
                    </a:lnTo>
                    <a:lnTo>
                      <a:pt x="745406" y="2219677"/>
                    </a:lnTo>
                    <a:lnTo>
                      <a:pt x="754119" y="2226919"/>
                    </a:lnTo>
                    <a:lnTo>
                      <a:pt x="762436" y="2234966"/>
                    </a:lnTo>
                    <a:lnTo>
                      <a:pt x="769565" y="2242611"/>
                    </a:lnTo>
                    <a:lnTo>
                      <a:pt x="773129" y="2246635"/>
                    </a:lnTo>
                    <a:lnTo>
                      <a:pt x="775505" y="2250256"/>
                    </a:lnTo>
                    <a:lnTo>
                      <a:pt x="778278" y="2253877"/>
                    </a:lnTo>
                    <a:lnTo>
                      <a:pt x="779466" y="2257499"/>
                    </a:lnTo>
                    <a:lnTo>
                      <a:pt x="780654" y="2261120"/>
                    </a:lnTo>
                    <a:lnTo>
                      <a:pt x="781050" y="2264339"/>
                    </a:lnTo>
                    <a:lnTo>
                      <a:pt x="780654" y="2267558"/>
                    </a:lnTo>
                    <a:lnTo>
                      <a:pt x="779070" y="2269972"/>
                    </a:lnTo>
                    <a:lnTo>
                      <a:pt x="777089" y="2272386"/>
                    </a:lnTo>
                    <a:lnTo>
                      <a:pt x="773921" y="2275203"/>
                    </a:lnTo>
                    <a:lnTo>
                      <a:pt x="769565" y="2276812"/>
                    </a:lnTo>
                    <a:lnTo>
                      <a:pt x="764812" y="2278422"/>
                    </a:lnTo>
                    <a:lnTo>
                      <a:pt x="758475" y="2280031"/>
                    </a:lnTo>
                    <a:lnTo>
                      <a:pt x="750951" y="2280836"/>
                    </a:lnTo>
                    <a:lnTo>
                      <a:pt x="741446" y="2281238"/>
                    </a:lnTo>
                    <a:lnTo>
                      <a:pt x="732733" y="2281238"/>
                    </a:lnTo>
                    <a:lnTo>
                      <a:pt x="724020" y="2280434"/>
                    </a:lnTo>
                    <a:lnTo>
                      <a:pt x="715703" y="2279226"/>
                    </a:lnTo>
                    <a:lnTo>
                      <a:pt x="707782" y="2278019"/>
                    </a:lnTo>
                    <a:lnTo>
                      <a:pt x="700653" y="2276008"/>
                    </a:lnTo>
                    <a:lnTo>
                      <a:pt x="693524" y="2273996"/>
                    </a:lnTo>
                    <a:lnTo>
                      <a:pt x="686395" y="2271179"/>
                    </a:lnTo>
                    <a:lnTo>
                      <a:pt x="680059" y="2268363"/>
                    </a:lnTo>
                    <a:lnTo>
                      <a:pt x="673722" y="2265144"/>
                    </a:lnTo>
                    <a:lnTo>
                      <a:pt x="667385" y="2261925"/>
                    </a:lnTo>
                    <a:lnTo>
                      <a:pt x="661445" y="2258303"/>
                    </a:lnTo>
                    <a:lnTo>
                      <a:pt x="649959" y="2250659"/>
                    </a:lnTo>
                    <a:lnTo>
                      <a:pt x="638474" y="2242611"/>
                    </a:lnTo>
                    <a:lnTo>
                      <a:pt x="633722" y="2239392"/>
                    </a:lnTo>
                    <a:lnTo>
                      <a:pt x="630553" y="2237381"/>
                    </a:lnTo>
                    <a:lnTo>
                      <a:pt x="629365" y="2237381"/>
                    </a:lnTo>
                    <a:lnTo>
                      <a:pt x="627781" y="2237381"/>
                    </a:lnTo>
                    <a:lnTo>
                      <a:pt x="627385" y="2237783"/>
                    </a:lnTo>
                    <a:lnTo>
                      <a:pt x="626593" y="2238990"/>
                    </a:lnTo>
                    <a:lnTo>
                      <a:pt x="625801" y="2240197"/>
                    </a:lnTo>
                    <a:lnTo>
                      <a:pt x="625405" y="2241807"/>
                    </a:lnTo>
                    <a:lnTo>
                      <a:pt x="624613" y="2243014"/>
                    </a:lnTo>
                    <a:lnTo>
                      <a:pt x="623820" y="2243416"/>
                    </a:lnTo>
                    <a:lnTo>
                      <a:pt x="623028" y="2243416"/>
                    </a:lnTo>
                    <a:lnTo>
                      <a:pt x="609563" y="2243014"/>
                    </a:lnTo>
                    <a:lnTo>
                      <a:pt x="602434" y="2242209"/>
                    </a:lnTo>
                    <a:lnTo>
                      <a:pt x="599266" y="2241404"/>
                    </a:lnTo>
                    <a:lnTo>
                      <a:pt x="597682" y="2240599"/>
                    </a:lnTo>
                    <a:lnTo>
                      <a:pt x="595305" y="2229333"/>
                    </a:lnTo>
                    <a:lnTo>
                      <a:pt x="593721" y="2220079"/>
                    </a:lnTo>
                    <a:lnTo>
                      <a:pt x="592929" y="2212434"/>
                    </a:lnTo>
                    <a:lnTo>
                      <a:pt x="592929" y="2206801"/>
                    </a:lnTo>
                    <a:lnTo>
                      <a:pt x="592929" y="2202375"/>
                    </a:lnTo>
                    <a:lnTo>
                      <a:pt x="593325" y="2199558"/>
                    </a:lnTo>
                    <a:lnTo>
                      <a:pt x="593721" y="2197144"/>
                    </a:lnTo>
                    <a:lnTo>
                      <a:pt x="592137" y="2193925"/>
                    </a:lnTo>
                    <a:close/>
                    <a:moveTo>
                      <a:pt x="295275" y="2193925"/>
                    </a:moveTo>
                    <a:lnTo>
                      <a:pt x="412750" y="2193925"/>
                    </a:lnTo>
                    <a:lnTo>
                      <a:pt x="411162" y="2197144"/>
                    </a:lnTo>
                    <a:lnTo>
                      <a:pt x="411559" y="2199558"/>
                    </a:lnTo>
                    <a:lnTo>
                      <a:pt x="411956" y="2202375"/>
                    </a:lnTo>
                    <a:lnTo>
                      <a:pt x="411956" y="2206801"/>
                    </a:lnTo>
                    <a:lnTo>
                      <a:pt x="411956" y="2212434"/>
                    </a:lnTo>
                    <a:lnTo>
                      <a:pt x="411162" y="2220079"/>
                    </a:lnTo>
                    <a:lnTo>
                      <a:pt x="409575" y="2229333"/>
                    </a:lnTo>
                    <a:lnTo>
                      <a:pt x="407194" y="2240599"/>
                    </a:lnTo>
                    <a:lnTo>
                      <a:pt x="405606" y="2241404"/>
                    </a:lnTo>
                    <a:lnTo>
                      <a:pt x="402431" y="2242209"/>
                    </a:lnTo>
                    <a:lnTo>
                      <a:pt x="395287" y="2243014"/>
                    </a:lnTo>
                    <a:lnTo>
                      <a:pt x="381794" y="2243416"/>
                    </a:lnTo>
                    <a:lnTo>
                      <a:pt x="381000" y="2243416"/>
                    </a:lnTo>
                    <a:lnTo>
                      <a:pt x="380603" y="2243014"/>
                    </a:lnTo>
                    <a:lnTo>
                      <a:pt x="379412" y="2241807"/>
                    </a:lnTo>
                    <a:lnTo>
                      <a:pt x="379015" y="2240197"/>
                    </a:lnTo>
                    <a:lnTo>
                      <a:pt x="378222" y="2238990"/>
                    </a:lnTo>
                    <a:lnTo>
                      <a:pt x="377825" y="2237783"/>
                    </a:lnTo>
                    <a:lnTo>
                      <a:pt x="377031" y="2237381"/>
                    </a:lnTo>
                    <a:lnTo>
                      <a:pt x="375840" y="2237381"/>
                    </a:lnTo>
                    <a:lnTo>
                      <a:pt x="374650" y="2237381"/>
                    </a:lnTo>
                    <a:lnTo>
                      <a:pt x="371475" y="2239392"/>
                    </a:lnTo>
                    <a:lnTo>
                      <a:pt x="366315" y="2242611"/>
                    </a:lnTo>
                    <a:lnTo>
                      <a:pt x="354806" y="2250659"/>
                    </a:lnTo>
                    <a:lnTo>
                      <a:pt x="343694" y="2258303"/>
                    </a:lnTo>
                    <a:lnTo>
                      <a:pt x="337343" y="2261925"/>
                    </a:lnTo>
                    <a:lnTo>
                      <a:pt x="331390" y="2265144"/>
                    </a:lnTo>
                    <a:lnTo>
                      <a:pt x="324643" y="2268363"/>
                    </a:lnTo>
                    <a:lnTo>
                      <a:pt x="318293" y="2271179"/>
                    </a:lnTo>
                    <a:lnTo>
                      <a:pt x="311150" y="2273996"/>
                    </a:lnTo>
                    <a:lnTo>
                      <a:pt x="304006" y="2276008"/>
                    </a:lnTo>
                    <a:lnTo>
                      <a:pt x="296862" y="2278019"/>
                    </a:lnTo>
                    <a:lnTo>
                      <a:pt x="288528" y="2279226"/>
                    </a:lnTo>
                    <a:lnTo>
                      <a:pt x="280590" y="2280434"/>
                    </a:lnTo>
                    <a:lnTo>
                      <a:pt x="272256" y="2281238"/>
                    </a:lnTo>
                    <a:lnTo>
                      <a:pt x="263128" y="2281238"/>
                    </a:lnTo>
                    <a:lnTo>
                      <a:pt x="253603" y="2280836"/>
                    </a:lnTo>
                    <a:lnTo>
                      <a:pt x="246062" y="2280031"/>
                    </a:lnTo>
                    <a:lnTo>
                      <a:pt x="239712" y="2278422"/>
                    </a:lnTo>
                    <a:lnTo>
                      <a:pt x="234949" y="2276812"/>
                    </a:lnTo>
                    <a:lnTo>
                      <a:pt x="230584" y="2275203"/>
                    </a:lnTo>
                    <a:lnTo>
                      <a:pt x="227409" y="2272386"/>
                    </a:lnTo>
                    <a:lnTo>
                      <a:pt x="225424" y="2269972"/>
                    </a:lnTo>
                    <a:lnTo>
                      <a:pt x="224234" y="2267558"/>
                    </a:lnTo>
                    <a:lnTo>
                      <a:pt x="223837" y="2264339"/>
                    </a:lnTo>
                    <a:lnTo>
                      <a:pt x="223837" y="2261120"/>
                    </a:lnTo>
                    <a:lnTo>
                      <a:pt x="225028" y="2257499"/>
                    </a:lnTo>
                    <a:lnTo>
                      <a:pt x="226615" y="2253877"/>
                    </a:lnTo>
                    <a:lnTo>
                      <a:pt x="228996" y="2250256"/>
                    </a:lnTo>
                    <a:lnTo>
                      <a:pt x="231378" y="2246635"/>
                    </a:lnTo>
                    <a:lnTo>
                      <a:pt x="234949" y="2242611"/>
                    </a:lnTo>
                    <a:lnTo>
                      <a:pt x="242093" y="2234966"/>
                    </a:lnTo>
                    <a:lnTo>
                      <a:pt x="250428" y="2226919"/>
                    </a:lnTo>
                    <a:lnTo>
                      <a:pt x="259159" y="2219677"/>
                    </a:lnTo>
                    <a:lnTo>
                      <a:pt x="268684" y="2212836"/>
                    </a:lnTo>
                    <a:lnTo>
                      <a:pt x="277018" y="2206399"/>
                    </a:lnTo>
                    <a:lnTo>
                      <a:pt x="290115" y="2197144"/>
                    </a:lnTo>
                    <a:lnTo>
                      <a:pt x="295275" y="2193925"/>
                    </a:lnTo>
                    <a:close/>
                    <a:moveTo>
                      <a:pt x="1091803" y="1906588"/>
                    </a:moveTo>
                    <a:lnTo>
                      <a:pt x="1106091" y="1906588"/>
                    </a:lnTo>
                    <a:lnTo>
                      <a:pt x="1118394" y="1906588"/>
                    </a:lnTo>
                    <a:lnTo>
                      <a:pt x="1127919" y="1906987"/>
                    </a:lnTo>
                    <a:lnTo>
                      <a:pt x="1136650" y="1907385"/>
                    </a:lnTo>
                    <a:lnTo>
                      <a:pt x="1129506" y="2235201"/>
                    </a:lnTo>
                    <a:lnTo>
                      <a:pt x="1127919" y="2234006"/>
                    </a:lnTo>
                    <a:lnTo>
                      <a:pt x="1123950" y="2229625"/>
                    </a:lnTo>
                    <a:lnTo>
                      <a:pt x="1119981" y="2225243"/>
                    </a:lnTo>
                    <a:lnTo>
                      <a:pt x="1115219" y="2219667"/>
                    </a:lnTo>
                    <a:lnTo>
                      <a:pt x="1109663" y="2211302"/>
                    </a:lnTo>
                    <a:lnTo>
                      <a:pt x="1102916" y="2201344"/>
                    </a:lnTo>
                    <a:lnTo>
                      <a:pt x="1094185" y="2188598"/>
                    </a:lnTo>
                    <a:lnTo>
                      <a:pt x="1085056" y="2173064"/>
                    </a:lnTo>
                    <a:lnTo>
                      <a:pt x="1073547" y="2154343"/>
                    </a:lnTo>
                    <a:lnTo>
                      <a:pt x="1061641" y="2132435"/>
                    </a:lnTo>
                    <a:lnTo>
                      <a:pt x="1047353" y="2106943"/>
                    </a:lnTo>
                    <a:lnTo>
                      <a:pt x="1031478" y="2077467"/>
                    </a:lnTo>
                    <a:lnTo>
                      <a:pt x="1014413" y="2043610"/>
                    </a:lnTo>
                    <a:lnTo>
                      <a:pt x="994966" y="2005371"/>
                    </a:lnTo>
                    <a:lnTo>
                      <a:pt x="992188" y="1999795"/>
                    </a:lnTo>
                    <a:lnTo>
                      <a:pt x="990203" y="1995015"/>
                    </a:lnTo>
                    <a:lnTo>
                      <a:pt x="988616" y="1989837"/>
                    </a:lnTo>
                    <a:lnTo>
                      <a:pt x="987028" y="1985057"/>
                    </a:lnTo>
                    <a:lnTo>
                      <a:pt x="985838" y="1980277"/>
                    </a:lnTo>
                    <a:lnTo>
                      <a:pt x="985044" y="1976294"/>
                    </a:lnTo>
                    <a:lnTo>
                      <a:pt x="984647" y="1971514"/>
                    </a:lnTo>
                    <a:lnTo>
                      <a:pt x="984250" y="1967929"/>
                    </a:lnTo>
                    <a:lnTo>
                      <a:pt x="984250" y="1963946"/>
                    </a:lnTo>
                    <a:lnTo>
                      <a:pt x="984647" y="1959963"/>
                    </a:lnTo>
                    <a:lnTo>
                      <a:pt x="985441" y="1956378"/>
                    </a:lnTo>
                    <a:lnTo>
                      <a:pt x="986235" y="1952793"/>
                    </a:lnTo>
                    <a:lnTo>
                      <a:pt x="987822" y="1950005"/>
                    </a:lnTo>
                    <a:lnTo>
                      <a:pt x="989013" y="1946420"/>
                    </a:lnTo>
                    <a:lnTo>
                      <a:pt x="990600" y="1943632"/>
                    </a:lnTo>
                    <a:lnTo>
                      <a:pt x="992585" y="1941242"/>
                    </a:lnTo>
                    <a:lnTo>
                      <a:pt x="996950" y="1935666"/>
                    </a:lnTo>
                    <a:lnTo>
                      <a:pt x="1002110" y="1930886"/>
                    </a:lnTo>
                    <a:lnTo>
                      <a:pt x="1008063" y="1926903"/>
                    </a:lnTo>
                    <a:lnTo>
                      <a:pt x="1014413" y="1923318"/>
                    </a:lnTo>
                    <a:lnTo>
                      <a:pt x="1021160" y="1920131"/>
                    </a:lnTo>
                    <a:lnTo>
                      <a:pt x="1028700" y="1916945"/>
                    </a:lnTo>
                    <a:lnTo>
                      <a:pt x="1036241" y="1914953"/>
                    </a:lnTo>
                    <a:lnTo>
                      <a:pt x="1043781" y="1912563"/>
                    </a:lnTo>
                    <a:lnTo>
                      <a:pt x="1051719" y="1910970"/>
                    </a:lnTo>
                    <a:lnTo>
                      <a:pt x="1060053" y="1909376"/>
                    </a:lnTo>
                    <a:lnTo>
                      <a:pt x="1068388" y="1908580"/>
                    </a:lnTo>
                    <a:lnTo>
                      <a:pt x="1076325" y="1907783"/>
                    </a:lnTo>
                    <a:lnTo>
                      <a:pt x="1091803" y="1906588"/>
                    </a:lnTo>
                    <a:close/>
                    <a:moveTo>
                      <a:pt x="1381919" y="1116013"/>
                    </a:moveTo>
                    <a:lnTo>
                      <a:pt x="1717675" y="1488552"/>
                    </a:lnTo>
                    <a:lnTo>
                      <a:pt x="1574631" y="1488552"/>
                    </a:lnTo>
                    <a:lnTo>
                      <a:pt x="1574631" y="2220141"/>
                    </a:lnTo>
                    <a:lnTo>
                      <a:pt x="1574234" y="2226886"/>
                    </a:lnTo>
                    <a:lnTo>
                      <a:pt x="1573439" y="2232837"/>
                    </a:lnTo>
                    <a:lnTo>
                      <a:pt x="1571850" y="2239185"/>
                    </a:lnTo>
                    <a:lnTo>
                      <a:pt x="1569863" y="2244342"/>
                    </a:lnTo>
                    <a:lnTo>
                      <a:pt x="1567081" y="2249897"/>
                    </a:lnTo>
                    <a:lnTo>
                      <a:pt x="1563903" y="2255451"/>
                    </a:lnTo>
                    <a:lnTo>
                      <a:pt x="1560327" y="2260212"/>
                    </a:lnTo>
                    <a:lnTo>
                      <a:pt x="1556353" y="2264576"/>
                    </a:lnTo>
                    <a:lnTo>
                      <a:pt x="1551982" y="2268544"/>
                    </a:lnTo>
                    <a:lnTo>
                      <a:pt x="1546817" y="2272114"/>
                    </a:lnTo>
                    <a:lnTo>
                      <a:pt x="1541651" y="2275288"/>
                    </a:lnTo>
                    <a:lnTo>
                      <a:pt x="1536486" y="2278065"/>
                    </a:lnTo>
                    <a:lnTo>
                      <a:pt x="1530526" y="2280446"/>
                    </a:lnTo>
                    <a:lnTo>
                      <a:pt x="1524565" y="2281636"/>
                    </a:lnTo>
                    <a:lnTo>
                      <a:pt x="1518208" y="2282826"/>
                    </a:lnTo>
                    <a:lnTo>
                      <a:pt x="1511850" y="2282826"/>
                    </a:lnTo>
                    <a:lnTo>
                      <a:pt x="1252384" y="2282826"/>
                    </a:lnTo>
                    <a:lnTo>
                      <a:pt x="1245629" y="2282826"/>
                    </a:lnTo>
                    <a:lnTo>
                      <a:pt x="1239669" y="2281636"/>
                    </a:lnTo>
                    <a:lnTo>
                      <a:pt x="1233312" y="2280446"/>
                    </a:lnTo>
                    <a:lnTo>
                      <a:pt x="1227749" y="2278065"/>
                    </a:lnTo>
                    <a:lnTo>
                      <a:pt x="1222186" y="2275288"/>
                    </a:lnTo>
                    <a:lnTo>
                      <a:pt x="1217020" y="2272114"/>
                    </a:lnTo>
                    <a:lnTo>
                      <a:pt x="1212252" y="2268544"/>
                    </a:lnTo>
                    <a:lnTo>
                      <a:pt x="1207484" y="2264576"/>
                    </a:lnTo>
                    <a:lnTo>
                      <a:pt x="1203908" y="2260212"/>
                    </a:lnTo>
                    <a:lnTo>
                      <a:pt x="1199935" y="2255451"/>
                    </a:lnTo>
                    <a:lnTo>
                      <a:pt x="1197153" y="2249897"/>
                    </a:lnTo>
                    <a:lnTo>
                      <a:pt x="1193974" y="2244342"/>
                    </a:lnTo>
                    <a:lnTo>
                      <a:pt x="1191988" y="2239185"/>
                    </a:lnTo>
                    <a:lnTo>
                      <a:pt x="1190796" y="2232837"/>
                    </a:lnTo>
                    <a:lnTo>
                      <a:pt x="1189604" y="2226886"/>
                    </a:lnTo>
                    <a:lnTo>
                      <a:pt x="1189604" y="2220141"/>
                    </a:lnTo>
                    <a:lnTo>
                      <a:pt x="1189604" y="1488552"/>
                    </a:lnTo>
                    <a:lnTo>
                      <a:pt x="1046162" y="1488552"/>
                    </a:lnTo>
                    <a:lnTo>
                      <a:pt x="1381919" y="1116013"/>
                    </a:lnTo>
                    <a:close/>
                    <a:moveTo>
                      <a:pt x="871935" y="1039813"/>
                    </a:moveTo>
                    <a:lnTo>
                      <a:pt x="819150" y="1046560"/>
                    </a:lnTo>
                    <a:lnTo>
                      <a:pt x="529431" y="1083469"/>
                    </a:lnTo>
                    <a:lnTo>
                      <a:pt x="515144" y="1089422"/>
                    </a:lnTo>
                    <a:lnTo>
                      <a:pt x="486569" y="1100535"/>
                    </a:lnTo>
                    <a:lnTo>
                      <a:pt x="434975" y="1121966"/>
                    </a:lnTo>
                    <a:lnTo>
                      <a:pt x="483394" y="1115616"/>
                    </a:lnTo>
                    <a:lnTo>
                      <a:pt x="504825" y="1112441"/>
                    </a:lnTo>
                    <a:lnTo>
                      <a:pt x="892572" y="1062832"/>
                    </a:lnTo>
                    <a:lnTo>
                      <a:pt x="888207" y="1058466"/>
                    </a:lnTo>
                    <a:lnTo>
                      <a:pt x="871935" y="1039813"/>
                    </a:lnTo>
                    <a:close/>
                    <a:moveTo>
                      <a:pt x="649685" y="989013"/>
                    </a:moveTo>
                    <a:lnTo>
                      <a:pt x="509588" y="995760"/>
                    </a:lnTo>
                    <a:lnTo>
                      <a:pt x="469900" y="997744"/>
                    </a:lnTo>
                    <a:lnTo>
                      <a:pt x="447675" y="998935"/>
                    </a:lnTo>
                    <a:lnTo>
                      <a:pt x="200025" y="1021954"/>
                    </a:lnTo>
                    <a:lnTo>
                      <a:pt x="187325" y="1029891"/>
                    </a:lnTo>
                    <a:lnTo>
                      <a:pt x="112712" y="1074341"/>
                    </a:lnTo>
                    <a:lnTo>
                      <a:pt x="506413" y="1011635"/>
                    </a:lnTo>
                    <a:lnTo>
                      <a:pt x="551260" y="1004491"/>
                    </a:lnTo>
                    <a:lnTo>
                      <a:pt x="560785" y="1002904"/>
                    </a:lnTo>
                    <a:lnTo>
                      <a:pt x="649685" y="989013"/>
                    </a:lnTo>
                    <a:close/>
                    <a:moveTo>
                      <a:pt x="150813" y="851694"/>
                    </a:moveTo>
                    <a:lnTo>
                      <a:pt x="153988" y="857647"/>
                    </a:lnTo>
                    <a:lnTo>
                      <a:pt x="157163" y="865585"/>
                    </a:lnTo>
                    <a:lnTo>
                      <a:pt x="165497" y="887810"/>
                    </a:lnTo>
                    <a:lnTo>
                      <a:pt x="163909" y="862410"/>
                    </a:lnTo>
                    <a:lnTo>
                      <a:pt x="157956" y="858044"/>
                    </a:lnTo>
                    <a:lnTo>
                      <a:pt x="150813" y="851694"/>
                    </a:lnTo>
                    <a:close/>
                    <a:moveTo>
                      <a:pt x="855663" y="846138"/>
                    </a:moveTo>
                    <a:lnTo>
                      <a:pt x="854869" y="846535"/>
                    </a:lnTo>
                    <a:lnTo>
                      <a:pt x="854075" y="847328"/>
                    </a:lnTo>
                    <a:lnTo>
                      <a:pt x="845741" y="858441"/>
                    </a:lnTo>
                    <a:lnTo>
                      <a:pt x="837803" y="869553"/>
                    </a:lnTo>
                    <a:lnTo>
                      <a:pt x="835819" y="872728"/>
                    </a:lnTo>
                    <a:lnTo>
                      <a:pt x="827881" y="991394"/>
                    </a:lnTo>
                    <a:lnTo>
                      <a:pt x="833835" y="962422"/>
                    </a:lnTo>
                    <a:lnTo>
                      <a:pt x="840185" y="934641"/>
                    </a:lnTo>
                    <a:lnTo>
                      <a:pt x="851297" y="885428"/>
                    </a:lnTo>
                    <a:lnTo>
                      <a:pt x="854869" y="866775"/>
                    </a:lnTo>
                    <a:lnTo>
                      <a:pt x="856060" y="859235"/>
                    </a:lnTo>
                    <a:lnTo>
                      <a:pt x="856853" y="853282"/>
                    </a:lnTo>
                    <a:lnTo>
                      <a:pt x="857647" y="848916"/>
                    </a:lnTo>
                    <a:lnTo>
                      <a:pt x="856853" y="846535"/>
                    </a:lnTo>
                    <a:lnTo>
                      <a:pt x="856457" y="846138"/>
                    </a:lnTo>
                    <a:lnTo>
                      <a:pt x="855663" y="846138"/>
                    </a:lnTo>
                    <a:close/>
                    <a:moveTo>
                      <a:pt x="701278" y="569913"/>
                    </a:moveTo>
                    <a:lnTo>
                      <a:pt x="716360" y="569913"/>
                    </a:lnTo>
                    <a:lnTo>
                      <a:pt x="730647" y="570707"/>
                    </a:lnTo>
                    <a:lnTo>
                      <a:pt x="745331" y="572294"/>
                    </a:lnTo>
                    <a:lnTo>
                      <a:pt x="760016" y="574675"/>
                    </a:lnTo>
                    <a:lnTo>
                      <a:pt x="774700" y="577453"/>
                    </a:lnTo>
                    <a:lnTo>
                      <a:pt x="789781" y="581025"/>
                    </a:lnTo>
                    <a:lnTo>
                      <a:pt x="804466" y="584994"/>
                    </a:lnTo>
                    <a:lnTo>
                      <a:pt x="818753" y="589360"/>
                    </a:lnTo>
                    <a:lnTo>
                      <a:pt x="833041" y="594519"/>
                    </a:lnTo>
                    <a:lnTo>
                      <a:pt x="846932" y="599678"/>
                    </a:lnTo>
                    <a:lnTo>
                      <a:pt x="860822" y="605632"/>
                    </a:lnTo>
                    <a:lnTo>
                      <a:pt x="874316" y="611982"/>
                    </a:lnTo>
                    <a:lnTo>
                      <a:pt x="887810" y="618332"/>
                    </a:lnTo>
                    <a:lnTo>
                      <a:pt x="900510" y="625078"/>
                    </a:lnTo>
                    <a:lnTo>
                      <a:pt x="912813" y="632222"/>
                    </a:lnTo>
                    <a:lnTo>
                      <a:pt x="924719" y="639366"/>
                    </a:lnTo>
                    <a:lnTo>
                      <a:pt x="936228" y="646907"/>
                    </a:lnTo>
                    <a:lnTo>
                      <a:pt x="946944" y="654844"/>
                    </a:lnTo>
                    <a:lnTo>
                      <a:pt x="957263" y="662385"/>
                    </a:lnTo>
                    <a:lnTo>
                      <a:pt x="967185" y="669925"/>
                    </a:lnTo>
                    <a:lnTo>
                      <a:pt x="975916" y="677466"/>
                    </a:lnTo>
                    <a:lnTo>
                      <a:pt x="983853" y="685007"/>
                    </a:lnTo>
                    <a:lnTo>
                      <a:pt x="991394" y="692547"/>
                    </a:lnTo>
                    <a:lnTo>
                      <a:pt x="998141" y="700088"/>
                    </a:lnTo>
                    <a:lnTo>
                      <a:pt x="1003698" y="707232"/>
                    </a:lnTo>
                    <a:lnTo>
                      <a:pt x="1008857" y="714375"/>
                    </a:lnTo>
                    <a:lnTo>
                      <a:pt x="1012429" y="721122"/>
                    </a:lnTo>
                    <a:lnTo>
                      <a:pt x="1015604" y="727869"/>
                    </a:lnTo>
                    <a:lnTo>
                      <a:pt x="1017588" y="734219"/>
                    </a:lnTo>
                    <a:lnTo>
                      <a:pt x="1017985" y="737394"/>
                    </a:lnTo>
                    <a:lnTo>
                      <a:pt x="1018382" y="740172"/>
                    </a:lnTo>
                    <a:lnTo>
                      <a:pt x="1019176" y="749300"/>
                    </a:lnTo>
                    <a:lnTo>
                      <a:pt x="1020366" y="758032"/>
                    </a:lnTo>
                    <a:lnTo>
                      <a:pt x="1020763" y="767557"/>
                    </a:lnTo>
                    <a:lnTo>
                      <a:pt x="1020763" y="777478"/>
                    </a:lnTo>
                    <a:lnTo>
                      <a:pt x="1020366" y="787797"/>
                    </a:lnTo>
                    <a:lnTo>
                      <a:pt x="1019176" y="798513"/>
                    </a:lnTo>
                    <a:lnTo>
                      <a:pt x="1017985" y="809228"/>
                    </a:lnTo>
                    <a:lnTo>
                      <a:pt x="1016398" y="820341"/>
                    </a:lnTo>
                    <a:lnTo>
                      <a:pt x="1014810" y="832247"/>
                    </a:lnTo>
                    <a:lnTo>
                      <a:pt x="1012032" y="844153"/>
                    </a:lnTo>
                    <a:lnTo>
                      <a:pt x="1007269" y="867966"/>
                    </a:lnTo>
                    <a:lnTo>
                      <a:pt x="1000919" y="893366"/>
                    </a:lnTo>
                    <a:lnTo>
                      <a:pt x="993776" y="919163"/>
                    </a:lnTo>
                    <a:lnTo>
                      <a:pt x="985441" y="945754"/>
                    </a:lnTo>
                    <a:lnTo>
                      <a:pt x="977107" y="972741"/>
                    </a:lnTo>
                    <a:lnTo>
                      <a:pt x="967978" y="1000125"/>
                    </a:lnTo>
                    <a:lnTo>
                      <a:pt x="958057" y="1027510"/>
                    </a:lnTo>
                    <a:lnTo>
                      <a:pt x="937419" y="1083072"/>
                    </a:lnTo>
                    <a:lnTo>
                      <a:pt x="917178" y="1137444"/>
                    </a:lnTo>
                    <a:lnTo>
                      <a:pt x="892572" y="1213644"/>
                    </a:lnTo>
                    <a:lnTo>
                      <a:pt x="813991" y="1196579"/>
                    </a:lnTo>
                    <a:lnTo>
                      <a:pt x="809625" y="1257697"/>
                    </a:lnTo>
                    <a:lnTo>
                      <a:pt x="802481" y="1338263"/>
                    </a:lnTo>
                    <a:lnTo>
                      <a:pt x="796925" y="1400572"/>
                    </a:lnTo>
                    <a:lnTo>
                      <a:pt x="791369" y="1456929"/>
                    </a:lnTo>
                    <a:lnTo>
                      <a:pt x="790972" y="1462088"/>
                    </a:lnTo>
                    <a:lnTo>
                      <a:pt x="787797" y="1470819"/>
                    </a:lnTo>
                    <a:lnTo>
                      <a:pt x="784622" y="1479551"/>
                    </a:lnTo>
                    <a:lnTo>
                      <a:pt x="781050" y="1488282"/>
                    </a:lnTo>
                    <a:lnTo>
                      <a:pt x="777081" y="1497013"/>
                    </a:lnTo>
                    <a:lnTo>
                      <a:pt x="772319" y="1505347"/>
                    </a:lnTo>
                    <a:lnTo>
                      <a:pt x="767160" y="1513682"/>
                    </a:lnTo>
                    <a:lnTo>
                      <a:pt x="762000" y="1522413"/>
                    </a:lnTo>
                    <a:lnTo>
                      <a:pt x="756841" y="1530351"/>
                    </a:lnTo>
                    <a:lnTo>
                      <a:pt x="708819" y="2171701"/>
                    </a:lnTo>
                    <a:lnTo>
                      <a:pt x="579041" y="2171701"/>
                    </a:lnTo>
                    <a:lnTo>
                      <a:pt x="514350" y="1661716"/>
                    </a:lnTo>
                    <a:lnTo>
                      <a:pt x="506413" y="1662510"/>
                    </a:lnTo>
                    <a:lnTo>
                      <a:pt x="502047" y="1663304"/>
                    </a:lnTo>
                    <a:lnTo>
                      <a:pt x="497681" y="1663304"/>
                    </a:lnTo>
                    <a:lnTo>
                      <a:pt x="492522" y="1662510"/>
                    </a:lnTo>
                    <a:lnTo>
                      <a:pt x="486966" y="1662113"/>
                    </a:lnTo>
                    <a:lnTo>
                      <a:pt x="426244" y="2169717"/>
                    </a:lnTo>
                    <a:lnTo>
                      <a:pt x="291703" y="2171701"/>
                    </a:lnTo>
                    <a:lnTo>
                      <a:pt x="242888" y="1522016"/>
                    </a:lnTo>
                    <a:lnTo>
                      <a:pt x="232966" y="1507729"/>
                    </a:lnTo>
                    <a:lnTo>
                      <a:pt x="228997" y="1500188"/>
                    </a:lnTo>
                    <a:lnTo>
                      <a:pt x="224631" y="1492647"/>
                    </a:lnTo>
                    <a:lnTo>
                      <a:pt x="221059" y="1485504"/>
                    </a:lnTo>
                    <a:lnTo>
                      <a:pt x="217488" y="1477963"/>
                    </a:lnTo>
                    <a:lnTo>
                      <a:pt x="214313" y="1470422"/>
                    </a:lnTo>
                    <a:lnTo>
                      <a:pt x="211138" y="1462882"/>
                    </a:lnTo>
                    <a:lnTo>
                      <a:pt x="210741" y="1456929"/>
                    </a:lnTo>
                    <a:lnTo>
                      <a:pt x="203597" y="1384697"/>
                    </a:lnTo>
                    <a:lnTo>
                      <a:pt x="196453" y="1305719"/>
                    </a:lnTo>
                    <a:lnTo>
                      <a:pt x="188119" y="1205310"/>
                    </a:lnTo>
                    <a:lnTo>
                      <a:pt x="171450" y="1210072"/>
                    </a:lnTo>
                    <a:lnTo>
                      <a:pt x="154781" y="1214438"/>
                    </a:lnTo>
                    <a:lnTo>
                      <a:pt x="137319" y="1218010"/>
                    </a:lnTo>
                    <a:lnTo>
                      <a:pt x="128984" y="1219597"/>
                    </a:lnTo>
                    <a:lnTo>
                      <a:pt x="120650" y="1220391"/>
                    </a:lnTo>
                    <a:lnTo>
                      <a:pt x="112712" y="1221185"/>
                    </a:lnTo>
                    <a:lnTo>
                      <a:pt x="104378" y="1221582"/>
                    </a:lnTo>
                    <a:lnTo>
                      <a:pt x="96837" y="1221582"/>
                    </a:lnTo>
                    <a:lnTo>
                      <a:pt x="89694" y="1221185"/>
                    </a:lnTo>
                    <a:lnTo>
                      <a:pt x="82550" y="1220391"/>
                    </a:lnTo>
                    <a:lnTo>
                      <a:pt x="76200" y="1218804"/>
                    </a:lnTo>
                    <a:lnTo>
                      <a:pt x="69850" y="1216819"/>
                    </a:lnTo>
                    <a:lnTo>
                      <a:pt x="65087" y="1213644"/>
                    </a:lnTo>
                    <a:lnTo>
                      <a:pt x="55166" y="1162844"/>
                    </a:lnTo>
                    <a:lnTo>
                      <a:pt x="43656" y="1099741"/>
                    </a:lnTo>
                    <a:lnTo>
                      <a:pt x="32147" y="1029494"/>
                    </a:lnTo>
                    <a:lnTo>
                      <a:pt x="21034" y="957263"/>
                    </a:lnTo>
                    <a:lnTo>
                      <a:pt x="15875" y="922338"/>
                    </a:lnTo>
                    <a:lnTo>
                      <a:pt x="11509" y="888207"/>
                    </a:lnTo>
                    <a:lnTo>
                      <a:pt x="7144" y="856457"/>
                    </a:lnTo>
                    <a:lnTo>
                      <a:pt x="4366" y="827485"/>
                    </a:lnTo>
                    <a:lnTo>
                      <a:pt x="1587" y="801688"/>
                    </a:lnTo>
                    <a:lnTo>
                      <a:pt x="397" y="779860"/>
                    </a:lnTo>
                    <a:lnTo>
                      <a:pt x="0" y="770732"/>
                    </a:lnTo>
                    <a:lnTo>
                      <a:pt x="0" y="762794"/>
                    </a:lnTo>
                    <a:lnTo>
                      <a:pt x="397" y="756047"/>
                    </a:lnTo>
                    <a:lnTo>
                      <a:pt x="1191" y="750888"/>
                    </a:lnTo>
                    <a:lnTo>
                      <a:pt x="1587" y="745728"/>
                    </a:lnTo>
                    <a:lnTo>
                      <a:pt x="1984" y="740966"/>
                    </a:lnTo>
                    <a:lnTo>
                      <a:pt x="2778" y="736600"/>
                    </a:lnTo>
                    <a:lnTo>
                      <a:pt x="4366" y="731838"/>
                    </a:lnTo>
                    <a:lnTo>
                      <a:pt x="5556" y="727075"/>
                    </a:lnTo>
                    <a:lnTo>
                      <a:pt x="7144" y="722710"/>
                    </a:lnTo>
                    <a:lnTo>
                      <a:pt x="11509" y="713582"/>
                    </a:lnTo>
                    <a:lnTo>
                      <a:pt x="15875" y="705247"/>
                    </a:lnTo>
                    <a:lnTo>
                      <a:pt x="21828" y="697310"/>
                    </a:lnTo>
                    <a:lnTo>
                      <a:pt x="28575" y="689372"/>
                    </a:lnTo>
                    <a:lnTo>
                      <a:pt x="35719" y="681832"/>
                    </a:lnTo>
                    <a:lnTo>
                      <a:pt x="44053" y="673894"/>
                    </a:lnTo>
                    <a:lnTo>
                      <a:pt x="53181" y="666750"/>
                    </a:lnTo>
                    <a:lnTo>
                      <a:pt x="62309" y="660003"/>
                    </a:lnTo>
                    <a:lnTo>
                      <a:pt x="72628" y="653653"/>
                    </a:lnTo>
                    <a:lnTo>
                      <a:pt x="83344" y="647700"/>
                    </a:lnTo>
                    <a:lnTo>
                      <a:pt x="94853" y="641350"/>
                    </a:lnTo>
                    <a:lnTo>
                      <a:pt x="106759" y="635397"/>
                    </a:lnTo>
                    <a:lnTo>
                      <a:pt x="118666" y="629841"/>
                    </a:lnTo>
                    <a:lnTo>
                      <a:pt x="131366" y="624682"/>
                    </a:lnTo>
                    <a:lnTo>
                      <a:pt x="144463" y="619522"/>
                    </a:lnTo>
                    <a:lnTo>
                      <a:pt x="157956" y="614760"/>
                    </a:lnTo>
                    <a:lnTo>
                      <a:pt x="171847" y="609997"/>
                    </a:lnTo>
                    <a:lnTo>
                      <a:pt x="185738" y="605632"/>
                    </a:lnTo>
                    <a:lnTo>
                      <a:pt x="200025" y="601663"/>
                    </a:lnTo>
                    <a:lnTo>
                      <a:pt x="214709" y="597694"/>
                    </a:lnTo>
                    <a:lnTo>
                      <a:pt x="228997" y="594122"/>
                    </a:lnTo>
                    <a:lnTo>
                      <a:pt x="258366" y="587375"/>
                    </a:lnTo>
                    <a:lnTo>
                      <a:pt x="287734" y="581422"/>
                    </a:lnTo>
                    <a:lnTo>
                      <a:pt x="317500" y="576263"/>
                    </a:lnTo>
                    <a:lnTo>
                      <a:pt x="346075" y="571897"/>
                    </a:lnTo>
                    <a:lnTo>
                      <a:pt x="349647" y="571500"/>
                    </a:lnTo>
                    <a:lnTo>
                      <a:pt x="352822" y="571103"/>
                    </a:lnTo>
                    <a:lnTo>
                      <a:pt x="359569" y="571500"/>
                    </a:lnTo>
                    <a:lnTo>
                      <a:pt x="453628" y="918766"/>
                    </a:lnTo>
                    <a:lnTo>
                      <a:pt x="455216" y="904478"/>
                    </a:lnTo>
                    <a:lnTo>
                      <a:pt x="487760" y="666750"/>
                    </a:lnTo>
                    <a:lnTo>
                      <a:pt x="478631" y="643335"/>
                    </a:lnTo>
                    <a:lnTo>
                      <a:pt x="496491" y="612378"/>
                    </a:lnTo>
                    <a:lnTo>
                      <a:pt x="537766" y="611982"/>
                    </a:lnTo>
                    <a:lnTo>
                      <a:pt x="554831" y="643335"/>
                    </a:lnTo>
                    <a:lnTo>
                      <a:pt x="546894" y="671116"/>
                    </a:lnTo>
                    <a:lnTo>
                      <a:pt x="575866" y="922338"/>
                    </a:lnTo>
                    <a:lnTo>
                      <a:pt x="652463" y="582613"/>
                    </a:lnTo>
                    <a:lnTo>
                      <a:pt x="661591" y="578644"/>
                    </a:lnTo>
                    <a:lnTo>
                      <a:pt x="668338" y="575469"/>
                    </a:lnTo>
                    <a:lnTo>
                      <a:pt x="671910" y="572691"/>
                    </a:lnTo>
                    <a:lnTo>
                      <a:pt x="672703" y="572294"/>
                    </a:lnTo>
                    <a:lnTo>
                      <a:pt x="673100" y="571897"/>
                    </a:lnTo>
                    <a:lnTo>
                      <a:pt x="686991" y="570310"/>
                    </a:lnTo>
                    <a:lnTo>
                      <a:pt x="701278" y="569913"/>
                    </a:lnTo>
                    <a:close/>
                    <a:moveTo>
                      <a:pt x="534014" y="0"/>
                    </a:moveTo>
                    <a:lnTo>
                      <a:pt x="549903" y="794"/>
                    </a:lnTo>
                    <a:lnTo>
                      <a:pt x="565395" y="1985"/>
                    </a:lnTo>
                    <a:lnTo>
                      <a:pt x="580886" y="3971"/>
                    </a:lnTo>
                    <a:lnTo>
                      <a:pt x="594789" y="7148"/>
                    </a:lnTo>
                    <a:lnTo>
                      <a:pt x="608692" y="10326"/>
                    </a:lnTo>
                    <a:lnTo>
                      <a:pt x="621800" y="14297"/>
                    </a:lnTo>
                    <a:lnTo>
                      <a:pt x="633717" y="19063"/>
                    </a:lnTo>
                    <a:lnTo>
                      <a:pt x="645236" y="23431"/>
                    </a:lnTo>
                    <a:lnTo>
                      <a:pt x="656756" y="28594"/>
                    </a:lnTo>
                    <a:lnTo>
                      <a:pt x="666686" y="33757"/>
                    </a:lnTo>
                    <a:lnTo>
                      <a:pt x="676617" y="38920"/>
                    </a:lnTo>
                    <a:lnTo>
                      <a:pt x="685356" y="44083"/>
                    </a:lnTo>
                    <a:lnTo>
                      <a:pt x="693300" y="49246"/>
                    </a:lnTo>
                    <a:lnTo>
                      <a:pt x="700847" y="54806"/>
                    </a:lnTo>
                    <a:lnTo>
                      <a:pt x="707600" y="59572"/>
                    </a:lnTo>
                    <a:lnTo>
                      <a:pt x="718722" y="68309"/>
                    </a:lnTo>
                    <a:lnTo>
                      <a:pt x="726667" y="75458"/>
                    </a:lnTo>
                    <a:lnTo>
                      <a:pt x="731830" y="80621"/>
                    </a:lnTo>
                    <a:lnTo>
                      <a:pt x="733419" y="82209"/>
                    </a:lnTo>
                    <a:lnTo>
                      <a:pt x="731433" y="86975"/>
                    </a:lnTo>
                    <a:lnTo>
                      <a:pt x="728255" y="92138"/>
                    </a:lnTo>
                    <a:lnTo>
                      <a:pt x="724681" y="98890"/>
                    </a:lnTo>
                    <a:lnTo>
                      <a:pt x="719119" y="107230"/>
                    </a:lnTo>
                    <a:lnTo>
                      <a:pt x="712764" y="115173"/>
                    </a:lnTo>
                    <a:lnTo>
                      <a:pt x="708792" y="119541"/>
                    </a:lnTo>
                    <a:lnTo>
                      <a:pt x="705217" y="123910"/>
                    </a:lnTo>
                    <a:lnTo>
                      <a:pt x="700450" y="128278"/>
                    </a:lnTo>
                    <a:lnTo>
                      <a:pt x="696081" y="131853"/>
                    </a:lnTo>
                    <a:lnTo>
                      <a:pt x="690917" y="136221"/>
                    </a:lnTo>
                    <a:lnTo>
                      <a:pt x="685356" y="139399"/>
                    </a:lnTo>
                    <a:lnTo>
                      <a:pt x="679794" y="142973"/>
                    </a:lnTo>
                    <a:lnTo>
                      <a:pt x="673439" y="146150"/>
                    </a:lnTo>
                    <a:lnTo>
                      <a:pt x="667083" y="148930"/>
                    </a:lnTo>
                    <a:lnTo>
                      <a:pt x="660331" y="150916"/>
                    </a:lnTo>
                    <a:lnTo>
                      <a:pt x="653181" y="152505"/>
                    </a:lnTo>
                    <a:lnTo>
                      <a:pt x="645633" y="154093"/>
                    </a:lnTo>
                    <a:lnTo>
                      <a:pt x="638086" y="154887"/>
                    </a:lnTo>
                    <a:lnTo>
                      <a:pt x="629745" y="154887"/>
                    </a:lnTo>
                    <a:lnTo>
                      <a:pt x="620608" y="154093"/>
                    </a:lnTo>
                    <a:lnTo>
                      <a:pt x="611870" y="152107"/>
                    </a:lnTo>
                    <a:lnTo>
                      <a:pt x="602734" y="150122"/>
                    </a:lnTo>
                    <a:lnTo>
                      <a:pt x="592406" y="146547"/>
                    </a:lnTo>
                    <a:lnTo>
                      <a:pt x="582475" y="142576"/>
                    </a:lnTo>
                    <a:lnTo>
                      <a:pt x="571750" y="137413"/>
                    </a:lnTo>
                    <a:lnTo>
                      <a:pt x="559436" y="131853"/>
                    </a:lnTo>
                    <a:lnTo>
                      <a:pt x="547123" y="126293"/>
                    </a:lnTo>
                    <a:lnTo>
                      <a:pt x="572545" y="138604"/>
                    </a:lnTo>
                    <a:lnTo>
                      <a:pt x="597570" y="150916"/>
                    </a:lnTo>
                    <a:lnTo>
                      <a:pt x="609884" y="156476"/>
                    </a:lnTo>
                    <a:lnTo>
                      <a:pt x="621800" y="162036"/>
                    </a:lnTo>
                    <a:lnTo>
                      <a:pt x="632922" y="166405"/>
                    </a:lnTo>
                    <a:lnTo>
                      <a:pt x="644045" y="170376"/>
                    </a:lnTo>
                    <a:lnTo>
                      <a:pt x="655167" y="173553"/>
                    </a:lnTo>
                    <a:lnTo>
                      <a:pt x="665097" y="176333"/>
                    </a:lnTo>
                    <a:lnTo>
                      <a:pt x="674631" y="177922"/>
                    </a:lnTo>
                    <a:lnTo>
                      <a:pt x="679397" y="178319"/>
                    </a:lnTo>
                    <a:lnTo>
                      <a:pt x="683767" y="178319"/>
                    </a:lnTo>
                    <a:lnTo>
                      <a:pt x="688136" y="178319"/>
                    </a:lnTo>
                    <a:lnTo>
                      <a:pt x="692506" y="177922"/>
                    </a:lnTo>
                    <a:lnTo>
                      <a:pt x="696875" y="177525"/>
                    </a:lnTo>
                    <a:lnTo>
                      <a:pt x="700450" y="176333"/>
                    </a:lnTo>
                    <a:lnTo>
                      <a:pt x="704422" y="175142"/>
                    </a:lnTo>
                    <a:lnTo>
                      <a:pt x="707997" y="173156"/>
                    </a:lnTo>
                    <a:lnTo>
                      <a:pt x="711572" y="171170"/>
                    </a:lnTo>
                    <a:lnTo>
                      <a:pt x="714353" y="168788"/>
                    </a:lnTo>
                    <a:lnTo>
                      <a:pt x="715544" y="177525"/>
                    </a:lnTo>
                    <a:lnTo>
                      <a:pt x="716736" y="185865"/>
                    </a:lnTo>
                    <a:lnTo>
                      <a:pt x="717133" y="202148"/>
                    </a:lnTo>
                    <a:lnTo>
                      <a:pt x="717133" y="217240"/>
                    </a:lnTo>
                    <a:lnTo>
                      <a:pt x="716339" y="231537"/>
                    </a:lnTo>
                    <a:lnTo>
                      <a:pt x="717531" y="230345"/>
                    </a:lnTo>
                    <a:lnTo>
                      <a:pt x="718722" y="229154"/>
                    </a:lnTo>
                    <a:lnTo>
                      <a:pt x="719914" y="227963"/>
                    </a:lnTo>
                    <a:lnTo>
                      <a:pt x="721503" y="227565"/>
                    </a:lnTo>
                    <a:lnTo>
                      <a:pt x="723489" y="227963"/>
                    </a:lnTo>
                    <a:lnTo>
                      <a:pt x="725078" y="229551"/>
                    </a:lnTo>
                    <a:lnTo>
                      <a:pt x="727064" y="231140"/>
                    </a:lnTo>
                    <a:lnTo>
                      <a:pt x="728255" y="233523"/>
                    </a:lnTo>
                    <a:lnTo>
                      <a:pt x="730242" y="236700"/>
                    </a:lnTo>
                    <a:lnTo>
                      <a:pt x="731830" y="240274"/>
                    </a:lnTo>
                    <a:lnTo>
                      <a:pt x="734214" y="249806"/>
                    </a:lnTo>
                    <a:lnTo>
                      <a:pt x="736597" y="260529"/>
                    </a:lnTo>
                    <a:lnTo>
                      <a:pt x="738186" y="272840"/>
                    </a:lnTo>
                    <a:lnTo>
                      <a:pt x="739378" y="286740"/>
                    </a:lnTo>
                    <a:lnTo>
                      <a:pt x="739775" y="301435"/>
                    </a:lnTo>
                    <a:lnTo>
                      <a:pt x="739378" y="316924"/>
                    </a:lnTo>
                    <a:lnTo>
                      <a:pt x="738186" y="330427"/>
                    </a:lnTo>
                    <a:lnTo>
                      <a:pt x="736597" y="342738"/>
                    </a:lnTo>
                    <a:lnTo>
                      <a:pt x="734214" y="353858"/>
                    </a:lnTo>
                    <a:lnTo>
                      <a:pt x="731830" y="362596"/>
                    </a:lnTo>
                    <a:lnTo>
                      <a:pt x="730242" y="366567"/>
                    </a:lnTo>
                    <a:lnTo>
                      <a:pt x="728255" y="369744"/>
                    </a:lnTo>
                    <a:lnTo>
                      <a:pt x="727064" y="372524"/>
                    </a:lnTo>
                    <a:lnTo>
                      <a:pt x="725078" y="374113"/>
                    </a:lnTo>
                    <a:lnTo>
                      <a:pt x="723489" y="374907"/>
                    </a:lnTo>
                    <a:lnTo>
                      <a:pt x="721503" y="375304"/>
                    </a:lnTo>
                    <a:lnTo>
                      <a:pt x="719517" y="374907"/>
                    </a:lnTo>
                    <a:lnTo>
                      <a:pt x="717928" y="373716"/>
                    </a:lnTo>
                    <a:lnTo>
                      <a:pt x="716339" y="372127"/>
                    </a:lnTo>
                    <a:lnTo>
                      <a:pt x="714353" y="368950"/>
                    </a:lnTo>
                    <a:lnTo>
                      <a:pt x="712764" y="365773"/>
                    </a:lnTo>
                    <a:lnTo>
                      <a:pt x="711175" y="361801"/>
                    </a:lnTo>
                    <a:lnTo>
                      <a:pt x="709983" y="357433"/>
                    </a:lnTo>
                    <a:lnTo>
                      <a:pt x="708394" y="352270"/>
                    </a:lnTo>
                    <a:lnTo>
                      <a:pt x="706806" y="364979"/>
                    </a:lnTo>
                    <a:lnTo>
                      <a:pt x="704819" y="377687"/>
                    </a:lnTo>
                    <a:lnTo>
                      <a:pt x="701642" y="389602"/>
                    </a:lnTo>
                    <a:lnTo>
                      <a:pt x="698861" y="401516"/>
                    </a:lnTo>
                    <a:lnTo>
                      <a:pt x="695683" y="413431"/>
                    </a:lnTo>
                    <a:lnTo>
                      <a:pt x="691314" y="424551"/>
                    </a:lnTo>
                    <a:lnTo>
                      <a:pt x="686944" y="435274"/>
                    </a:lnTo>
                    <a:lnTo>
                      <a:pt x="682575" y="445997"/>
                    </a:lnTo>
                    <a:lnTo>
                      <a:pt x="677411" y="456323"/>
                    </a:lnTo>
                    <a:lnTo>
                      <a:pt x="671850" y="466251"/>
                    </a:lnTo>
                    <a:lnTo>
                      <a:pt x="666289" y="475386"/>
                    </a:lnTo>
                    <a:lnTo>
                      <a:pt x="659933" y="484520"/>
                    </a:lnTo>
                    <a:lnTo>
                      <a:pt x="653975" y="493257"/>
                    </a:lnTo>
                    <a:lnTo>
                      <a:pt x="647222" y="501597"/>
                    </a:lnTo>
                    <a:lnTo>
                      <a:pt x="640867" y="509540"/>
                    </a:lnTo>
                    <a:lnTo>
                      <a:pt x="633717" y="517086"/>
                    </a:lnTo>
                    <a:lnTo>
                      <a:pt x="626964" y="524235"/>
                    </a:lnTo>
                    <a:lnTo>
                      <a:pt x="619417" y="530589"/>
                    </a:lnTo>
                    <a:lnTo>
                      <a:pt x="612267" y="536944"/>
                    </a:lnTo>
                    <a:lnTo>
                      <a:pt x="604720" y="542901"/>
                    </a:lnTo>
                    <a:lnTo>
                      <a:pt x="597570" y="548461"/>
                    </a:lnTo>
                    <a:lnTo>
                      <a:pt x="590022" y="553227"/>
                    </a:lnTo>
                    <a:lnTo>
                      <a:pt x="582078" y="557992"/>
                    </a:lnTo>
                    <a:lnTo>
                      <a:pt x="574531" y="561964"/>
                    </a:lnTo>
                    <a:lnTo>
                      <a:pt x="566984" y="565538"/>
                    </a:lnTo>
                    <a:lnTo>
                      <a:pt x="559039" y="568715"/>
                    </a:lnTo>
                    <a:lnTo>
                      <a:pt x="551492" y="571495"/>
                    </a:lnTo>
                    <a:lnTo>
                      <a:pt x="543945" y="573481"/>
                    </a:lnTo>
                    <a:lnTo>
                      <a:pt x="536398" y="575467"/>
                    </a:lnTo>
                    <a:lnTo>
                      <a:pt x="528850" y="576658"/>
                    </a:lnTo>
                    <a:lnTo>
                      <a:pt x="521700" y="577453"/>
                    </a:lnTo>
                    <a:lnTo>
                      <a:pt x="514550" y="577850"/>
                    </a:lnTo>
                    <a:lnTo>
                      <a:pt x="508989" y="577453"/>
                    </a:lnTo>
                    <a:lnTo>
                      <a:pt x="502634" y="576658"/>
                    </a:lnTo>
                    <a:lnTo>
                      <a:pt x="496278" y="575467"/>
                    </a:lnTo>
                    <a:lnTo>
                      <a:pt x="489923" y="573481"/>
                    </a:lnTo>
                    <a:lnTo>
                      <a:pt x="483170" y="571098"/>
                    </a:lnTo>
                    <a:lnTo>
                      <a:pt x="476417" y="568318"/>
                    </a:lnTo>
                    <a:lnTo>
                      <a:pt x="469267" y="565141"/>
                    </a:lnTo>
                    <a:lnTo>
                      <a:pt x="462514" y="561567"/>
                    </a:lnTo>
                    <a:lnTo>
                      <a:pt x="454967" y="557198"/>
                    </a:lnTo>
                    <a:lnTo>
                      <a:pt x="447817" y="552432"/>
                    </a:lnTo>
                    <a:lnTo>
                      <a:pt x="440667" y="547667"/>
                    </a:lnTo>
                    <a:lnTo>
                      <a:pt x="433120" y="542106"/>
                    </a:lnTo>
                    <a:lnTo>
                      <a:pt x="425970" y="536149"/>
                    </a:lnTo>
                    <a:lnTo>
                      <a:pt x="418423" y="529795"/>
                    </a:lnTo>
                    <a:lnTo>
                      <a:pt x="411273" y="523043"/>
                    </a:lnTo>
                    <a:lnTo>
                      <a:pt x="403726" y="515895"/>
                    </a:lnTo>
                    <a:lnTo>
                      <a:pt x="396576" y="508349"/>
                    </a:lnTo>
                    <a:lnTo>
                      <a:pt x="389426" y="500803"/>
                    </a:lnTo>
                    <a:lnTo>
                      <a:pt x="382276" y="492860"/>
                    </a:lnTo>
                    <a:lnTo>
                      <a:pt x="375523" y="483726"/>
                    </a:lnTo>
                    <a:lnTo>
                      <a:pt x="368770" y="475386"/>
                    </a:lnTo>
                    <a:lnTo>
                      <a:pt x="362415" y="466251"/>
                    </a:lnTo>
                    <a:lnTo>
                      <a:pt x="356059" y="456720"/>
                    </a:lnTo>
                    <a:lnTo>
                      <a:pt x="350498" y="447188"/>
                    </a:lnTo>
                    <a:lnTo>
                      <a:pt x="344937" y="436862"/>
                    </a:lnTo>
                    <a:lnTo>
                      <a:pt x="339376" y="426934"/>
                    </a:lnTo>
                    <a:lnTo>
                      <a:pt x="334212" y="416211"/>
                    </a:lnTo>
                    <a:lnTo>
                      <a:pt x="329048" y="405885"/>
                    </a:lnTo>
                    <a:lnTo>
                      <a:pt x="325076" y="394765"/>
                    </a:lnTo>
                    <a:lnTo>
                      <a:pt x="320706" y="383247"/>
                    </a:lnTo>
                    <a:lnTo>
                      <a:pt x="317529" y="372127"/>
                    </a:lnTo>
                    <a:lnTo>
                      <a:pt x="313954" y="360610"/>
                    </a:lnTo>
                    <a:lnTo>
                      <a:pt x="311570" y="368156"/>
                    </a:lnTo>
                    <a:lnTo>
                      <a:pt x="310379" y="371730"/>
                    </a:lnTo>
                    <a:lnTo>
                      <a:pt x="308392" y="374113"/>
                    </a:lnTo>
                    <a:lnTo>
                      <a:pt x="306804" y="376099"/>
                    </a:lnTo>
                    <a:lnTo>
                      <a:pt x="305612" y="378084"/>
                    </a:lnTo>
                    <a:lnTo>
                      <a:pt x="304023" y="378879"/>
                    </a:lnTo>
                    <a:lnTo>
                      <a:pt x="302037" y="379276"/>
                    </a:lnTo>
                    <a:lnTo>
                      <a:pt x="300051" y="378879"/>
                    </a:lnTo>
                    <a:lnTo>
                      <a:pt x="298462" y="377687"/>
                    </a:lnTo>
                    <a:lnTo>
                      <a:pt x="296873" y="375702"/>
                    </a:lnTo>
                    <a:lnTo>
                      <a:pt x="294887" y="373319"/>
                    </a:lnTo>
                    <a:lnTo>
                      <a:pt x="293298" y="370141"/>
                    </a:lnTo>
                    <a:lnTo>
                      <a:pt x="292106" y="366567"/>
                    </a:lnTo>
                    <a:lnTo>
                      <a:pt x="289326" y="357433"/>
                    </a:lnTo>
                    <a:lnTo>
                      <a:pt x="286942" y="346710"/>
                    </a:lnTo>
                    <a:lnTo>
                      <a:pt x="285354" y="334001"/>
                    </a:lnTo>
                    <a:lnTo>
                      <a:pt x="284559" y="320101"/>
                    </a:lnTo>
                    <a:lnTo>
                      <a:pt x="284162" y="305406"/>
                    </a:lnTo>
                    <a:lnTo>
                      <a:pt x="284559" y="290315"/>
                    </a:lnTo>
                    <a:lnTo>
                      <a:pt x="285354" y="276812"/>
                    </a:lnTo>
                    <a:lnTo>
                      <a:pt x="286942" y="264103"/>
                    </a:lnTo>
                    <a:lnTo>
                      <a:pt x="289326" y="252983"/>
                    </a:lnTo>
                    <a:lnTo>
                      <a:pt x="292106" y="244246"/>
                    </a:lnTo>
                    <a:lnTo>
                      <a:pt x="293298" y="240274"/>
                    </a:lnTo>
                    <a:lnTo>
                      <a:pt x="294887" y="237097"/>
                    </a:lnTo>
                    <a:lnTo>
                      <a:pt x="296873" y="234714"/>
                    </a:lnTo>
                    <a:lnTo>
                      <a:pt x="298462" y="232728"/>
                    </a:lnTo>
                    <a:lnTo>
                      <a:pt x="300051" y="231934"/>
                    </a:lnTo>
                    <a:lnTo>
                      <a:pt x="302037" y="231537"/>
                    </a:lnTo>
                    <a:lnTo>
                      <a:pt x="303229" y="231537"/>
                    </a:lnTo>
                    <a:lnTo>
                      <a:pt x="304420" y="232331"/>
                    </a:lnTo>
                    <a:lnTo>
                      <a:pt x="304817" y="222403"/>
                    </a:lnTo>
                    <a:lnTo>
                      <a:pt x="305215" y="212871"/>
                    </a:lnTo>
                    <a:lnTo>
                      <a:pt x="306406" y="204134"/>
                    </a:lnTo>
                    <a:lnTo>
                      <a:pt x="307598" y="196191"/>
                    </a:lnTo>
                    <a:lnTo>
                      <a:pt x="306804" y="185468"/>
                    </a:lnTo>
                    <a:lnTo>
                      <a:pt x="306406" y="175936"/>
                    </a:lnTo>
                    <a:lnTo>
                      <a:pt x="306406" y="166405"/>
                    </a:lnTo>
                    <a:lnTo>
                      <a:pt x="306804" y="158065"/>
                    </a:lnTo>
                    <a:lnTo>
                      <a:pt x="307598" y="150122"/>
                    </a:lnTo>
                    <a:lnTo>
                      <a:pt x="308790" y="142179"/>
                    </a:lnTo>
                    <a:lnTo>
                      <a:pt x="310379" y="135427"/>
                    </a:lnTo>
                    <a:lnTo>
                      <a:pt x="312365" y="128676"/>
                    </a:lnTo>
                    <a:lnTo>
                      <a:pt x="314748" y="122321"/>
                    </a:lnTo>
                    <a:lnTo>
                      <a:pt x="317529" y="116761"/>
                    </a:lnTo>
                    <a:lnTo>
                      <a:pt x="320309" y="111201"/>
                    </a:lnTo>
                    <a:lnTo>
                      <a:pt x="323884" y="106833"/>
                    </a:lnTo>
                    <a:lnTo>
                      <a:pt x="327062" y="102067"/>
                    </a:lnTo>
                    <a:lnTo>
                      <a:pt x="331431" y="98095"/>
                    </a:lnTo>
                    <a:lnTo>
                      <a:pt x="335404" y="94918"/>
                    </a:lnTo>
                    <a:lnTo>
                      <a:pt x="339773" y="91344"/>
                    </a:lnTo>
                    <a:lnTo>
                      <a:pt x="319912" y="91741"/>
                    </a:lnTo>
                    <a:lnTo>
                      <a:pt x="304420" y="92138"/>
                    </a:lnTo>
                    <a:lnTo>
                      <a:pt x="290915" y="93329"/>
                    </a:lnTo>
                    <a:lnTo>
                      <a:pt x="295284" y="90549"/>
                    </a:lnTo>
                    <a:lnTo>
                      <a:pt x="300051" y="88167"/>
                    </a:lnTo>
                    <a:lnTo>
                      <a:pt x="309981" y="82209"/>
                    </a:lnTo>
                    <a:lnTo>
                      <a:pt x="319117" y="75458"/>
                    </a:lnTo>
                    <a:lnTo>
                      <a:pt x="328651" y="68309"/>
                    </a:lnTo>
                    <a:lnTo>
                      <a:pt x="346923" y="54409"/>
                    </a:lnTo>
                    <a:lnTo>
                      <a:pt x="355265" y="48452"/>
                    </a:lnTo>
                    <a:lnTo>
                      <a:pt x="363606" y="43686"/>
                    </a:lnTo>
                    <a:lnTo>
                      <a:pt x="373934" y="38920"/>
                    </a:lnTo>
                    <a:lnTo>
                      <a:pt x="384659" y="33757"/>
                    </a:lnTo>
                    <a:lnTo>
                      <a:pt x="394589" y="28992"/>
                    </a:lnTo>
                    <a:lnTo>
                      <a:pt x="405314" y="24623"/>
                    </a:lnTo>
                    <a:lnTo>
                      <a:pt x="414848" y="21049"/>
                    </a:lnTo>
                    <a:lnTo>
                      <a:pt x="425176" y="17474"/>
                    </a:lnTo>
                    <a:lnTo>
                      <a:pt x="434709" y="14694"/>
                    </a:lnTo>
                    <a:lnTo>
                      <a:pt x="444242" y="11914"/>
                    </a:lnTo>
                    <a:lnTo>
                      <a:pt x="454173" y="9134"/>
                    </a:lnTo>
                    <a:lnTo>
                      <a:pt x="463309" y="7148"/>
                    </a:lnTo>
                    <a:lnTo>
                      <a:pt x="472842" y="5560"/>
                    </a:lnTo>
                    <a:lnTo>
                      <a:pt x="481978" y="3574"/>
                    </a:lnTo>
                    <a:lnTo>
                      <a:pt x="491114" y="2383"/>
                    </a:lnTo>
                    <a:lnTo>
                      <a:pt x="500250" y="1588"/>
                    </a:lnTo>
                    <a:lnTo>
                      <a:pt x="517331" y="397"/>
                    </a:lnTo>
                    <a:lnTo>
                      <a:pt x="534014" y="0"/>
                    </a:ln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sp>
            <p:nvSpPr>
              <p:cNvPr id="37" name="MH_Other_6"/>
              <p:cNvSpPr/>
              <p:nvPr/>
            </p:nvSpPr>
            <p:spPr bwMode="auto">
              <a:xfrm>
                <a:off x="6019805" y="3691011"/>
                <a:ext cx="152400" cy="150785"/>
              </a:xfrm>
              <a:prstGeom prst="ellipse">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8" name="MH_SubTitle_2"/>
              <p:cNvSpPr/>
              <p:nvPr/>
            </p:nvSpPr>
            <p:spPr bwMode="auto">
              <a:xfrm>
                <a:off x="3441708" y="3495783"/>
                <a:ext cx="2487609" cy="54123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81000" bIns="0" anchor="ctr">
                <a:normAutofit/>
              </a:bodyPr>
              <a:lstStyle/>
              <a:p>
                <a:pPr algn="r" fontAlgn="auto">
                  <a:lnSpc>
                    <a:spcPct val="130000"/>
                  </a:lnSpc>
                  <a:spcBef>
                    <a:spcPts val="0"/>
                  </a:spcBef>
                  <a:spcAft>
                    <a:spcPts val="0"/>
                  </a:spcAft>
                  <a:defRPr/>
                </a:pPr>
                <a:r>
                  <a:rPr lang="da-DK" altLang="zh-CN" dirty="0">
                    <a:solidFill>
                      <a:srgbClr val="5B9BD5"/>
                    </a:solidFill>
                  </a:rPr>
                  <a:t>2</a:t>
                </a:r>
              </a:p>
            </p:txBody>
          </p:sp>
          <p:sp>
            <p:nvSpPr>
              <p:cNvPr id="39" name="MH_Text_2"/>
              <p:cNvSpPr/>
              <p:nvPr/>
            </p:nvSpPr>
            <p:spPr bwMode="auto">
              <a:xfrm flipH="1">
                <a:off x="6665916" y="2213317"/>
                <a:ext cx="1300161" cy="255064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fontAlgn="auto">
                  <a:lnSpc>
                    <a:spcPct val="120000"/>
                  </a:lnSpc>
                  <a:spcBef>
                    <a:spcPts val="0"/>
                  </a:spcBef>
                  <a:spcAft>
                    <a:spcPts val="0"/>
                  </a:spcAft>
                  <a:defRPr/>
                </a:pPr>
                <a:r>
                  <a:rPr lang="zh-CN" altLang="en-US" sz="1500" b="1" dirty="0">
                    <a:solidFill>
                      <a:prstClr val="black"/>
                    </a:solidFill>
                    <a:latin typeface="黑体" panose="02010609060101010101" pitchFamily="49" charset="-122"/>
                    <a:ea typeface="黑体" panose="02010609060101010101" pitchFamily="49" charset="-122"/>
                  </a:rPr>
                  <a:t>百度地图通过</a:t>
                </a:r>
                <a:r>
                  <a:rPr lang="zh-CN" altLang="zh-CN" sz="1500" b="1" dirty="0">
                    <a:solidFill>
                      <a:prstClr val="black"/>
                    </a:solidFill>
                    <a:latin typeface="黑体" panose="02010609060101010101" pitchFamily="49" charset="-122"/>
                    <a:ea typeface="黑体" panose="02010609060101010101" pitchFamily="49" charset="-122"/>
                  </a:rPr>
                  <a:t>分析大量数据，</a:t>
                </a:r>
                <a:r>
                  <a:rPr lang="zh-CN" altLang="en-US" sz="1500" b="1" dirty="0">
                    <a:solidFill>
                      <a:prstClr val="black"/>
                    </a:solidFill>
                    <a:latin typeface="黑体" panose="02010609060101010101" pitchFamily="49" charset="-122"/>
                    <a:ea typeface="黑体" panose="02010609060101010101" pitchFamily="49" charset="-122"/>
                  </a:rPr>
                  <a:t>预测相关</a:t>
                </a:r>
                <a:r>
                  <a:rPr lang="zh-CN" altLang="zh-CN" sz="1500" b="1" dirty="0">
                    <a:solidFill>
                      <a:prstClr val="black"/>
                    </a:solidFill>
                    <a:latin typeface="黑体" panose="02010609060101010101" pitchFamily="49" charset="-122"/>
                    <a:ea typeface="黑体" panose="02010609060101010101" pitchFamily="49" charset="-122"/>
                  </a:rPr>
                  <a:t>地点的人流量</a:t>
                </a:r>
                <a:endParaRPr lang="da-DK" altLang="zh-CN" sz="1500" b="1" dirty="0">
                  <a:solidFill>
                    <a:prstClr val="black"/>
                  </a:solidFill>
                  <a:latin typeface="黑体" panose="02010609060101010101" pitchFamily="49" charset="-122"/>
                  <a:ea typeface="黑体" panose="02010609060101010101" pitchFamily="49" charset="-122"/>
                </a:endParaRPr>
              </a:p>
            </p:txBody>
          </p:sp>
          <p:sp>
            <p:nvSpPr>
              <p:cNvPr id="54" name="MH_Other_7"/>
              <p:cNvSpPr/>
              <p:nvPr/>
            </p:nvSpPr>
            <p:spPr bwMode="auto">
              <a:xfrm>
                <a:off x="6223005" y="3670377"/>
                <a:ext cx="331787" cy="439658"/>
              </a:xfrm>
              <a:custGeom>
                <a:avLst/>
                <a:gdLst>
                  <a:gd name="T0" fmla="*/ 646493 w 1717675"/>
                  <a:gd name="T1" fmla="*/ 1877821 h 2282826"/>
                  <a:gd name="T2" fmla="*/ 632296 w 1717675"/>
                  <a:gd name="T3" fmla="*/ 1902668 h 2282826"/>
                  <a:gd name="T4" fmla="*/ 561643 w 1717675"/>
                  <a:gd name="T5" fmla="*/ 1890245 h 2282826"/>
                  <a:gd name="T6" fmla="*/ 521694 w 1717675"/>
                  <a:gd name="T7" fmla="*/ 1869426 h 2282826"/>
                  <a:gd name="T8" fmla="*/ 494290 w 1717675"/>
                  <a:gd name="T9" fmla="*/ 1846258 h 2282826"/>
                  <a:gd name="T10" fmla="*/ 343424 w 1717675"/>
                  <a:gd name="T11" fmla="*/ 1841558 h 2282826"/>
                  <a:gd name="T12" fmla="*/ 316294 w 1717675"/>
                  <a:gd name="T13" fmla="*/ 1870770 h 2282826"/>
                  <a:gd name="T14" fmla="*/ 281223 w 1717675"/>
                  <a:gd name="T15" fmla="*/ 1887558 h 2282826"/>
                  <a:gd name="T16" fmla="*/ 211414 w 1717675"/>
                  <a:gd name="T17" fmla="*/ 1903339 h 2282826"/>
                  <a:gd name="T18" fmla="*/ 188916 w 1717675"/>
                  <a:gd name="T19" fmla="*/ 1880842 h 2282826"/>
                  <a:gd name="T20" fmla="*/ 910172 w 1717675"/>
                  <a:gd name="T21" fmla="*/ 1591032 h 2282826"/>
                  <a:gd name="T22" fmla="*/ 919436 w 1717675"/>
                  <a:gd name="T23" fmla="*/ 1837004 h 2282826"/>
                  <a:gd name="T24" fmla="*/ 824151 w 1717675"/>
                  <a:gd name="T25" fmla="*/ 1660503 h 2282826"/>
                  <a:gd name="T26" fmla="*/ 824482 w 1717675"/>
                  <a:gd name="T27" fmla="*/ 1624272 h 2282826"/>
                  <a:gd name="T28" fmla="*/ 876757 w 1717675"/>
                  <a:gd name="T29" fmla="*/ 1594689 h 2282826"/>
                  <a:gd name="T30" fmla="*/ 1310359 w 1717675"/>
                  <a:gd name="T31" fmla="*/ 1868582 h 2282826"/>
                  <a:gd name="T32" fmla="*/ 1270941 w 1717675"/>
                  <a:gd name="T33" fmla="*/ 1904007 h 2282826"/>
                  <a:gd name="T34" fmla="*/ 1006609 w 1717675"/>
                  <a:gd name="T35" fmla="*/ 1889771 h 2282826"/>
                  <a:gd name="T36" fmla="*/ 1152025 w 1717675"/>
                  <a:gd name="T37" fmla="*/ 931304 h 2282826"/>
                  <a:gd name="T38" fmla="*/ 726881 w 1717675"/>
                  <a:gd name="T39" fmla="*/ 867716 h 2282826"/>
                  <a:gd name="T40" fmla="*/ 541604 w 1717675"/>
                  <a:gd name="T41" fmla="*/ 825323 h 2282826"/>
                  <a:gd name="T42" fmla="*/ 705045 w 1717675"/>
                  <a:gd name="T43" fmla="*/ 716362 h 2282826"/>
                  <a:gd name="T44" fmla="*/ 714308 w 1717675"/>
                  <a:gd name="T45" fmla="*/ 706427 h 2282826"/>
                  <a:gd name="T46" fmla="*/ 682546 w 1717675"/>
                  <a:gd name="T47" fmla="*/ 491816 h 2282826"/>
                  <a:gd name="T48" fmla="*/ 798014 w 1717675"/>
                  <a:gd name="T49" fmla="*/ 552755 h 2282826"/>
                  <a:gd name="T50" fmla="*/ 848634 w 1717675"/>
                  <a:gd name="T51" fmla="*/ 615349 h 2282826"/>
                  <a:gd name="T52" fmla="*/ 843672 w 1717675"/>
                  <a:gd name="T53" fmla="*/ 704439 h 2282826"/>
                  <a:gd name="T54" fmla="*/ 678577 w 1717675"/>
                  <a:gd name="T55" fmla="*/ 998536 h 2282826"/>
                  <a:gd name="T56" fmla="*/ 639536 w 1717675"/>
                  <a:gd name="T57" fmla="*/ 1263155 h 2282826"/>
                  <a:gd name="T58" fmla="*/ 355335 w 1717675"/>
                  <a:gd name="T59" fmla="*/ 1810611 h 2282826"/>
                  <a:gd name="T60" fmla="*/ 169727 w 1717675"/>
                  <a:gd name="T61" fmla="*/ 1155519 h 2282826"/>
                  <a:gd name="T62" fmla="*/ 74773 w 1717675"/>
                  <a:gd name="T63" fmla="*/ 1019069 h 2282826"/>
                  <a:gd name="T64" fmla="*/ 5956 w 1717675"/>
                  <a:gd name="T65" fmla="*/ 714707 h 2282826"/>
                  <a:gd name="T66" fmla="*/ 3640 w 1717675"/>
                  <a:gd name="T67" fmla="*/ 610713 h 2282826"/>
                  <a:gd name="T68" fmla="*/ 60546 w 1717675"/>
                  <a:gd name="T69" fmla="*/ 545468 h 2282826"/>
                  <a:gd name="T70" fmla="*/ 178990 w 1717675"/>
                  <a:gd name="T71" fmla="*/ 498771 h 2282826"/>
                  <a:gd name="T72" fmla="*/ 406617 w 1717675"/>
                  <a:gd name="T73" fmla="*/ 556398 h 2282826"/>
                  <a:gd name="T74" fmla="*/ 560793 w 1717675"/>
                  <a:gd name="T75" fmla="*/ 477575 h 2282826"/>
                  <a:gd name="T76" fmla="*/ 528293 w 1717675"/>
                  <a:gd name="T77" fmla="*/ 15908 h 2282826"/>
                  <a:gd name="T78" fmla="*/ 610084 w 1717675"/>
                  <a:gd name="T79" fmla="*/ 67278 h 2282826"/>
                  <a:gd name="T80" fmla="*/ 575977 w 1717675"/>
                  <a:gd name="T81" fmla="*/ 113675 h 2282826"/>
                  <a:gd name="T82" fmla="*/ 510080 w 1717675"/>
                  <a:gd name="T83" fmla="*/ 126932 h 2282826"/>
                  <a:gd name="T84" fmla="*/ 527630 w 1717675"/>
                  <a:gd name="T85" fmla="*/ 138864 h 2282826"/>
                  <a:gd name="T86" fmla="*/ 587235 w 1717675"/>
                  <a:gd name="T87" fmla="*/ 146155 h 2282826"/>
                  <a:gd name="T88" fmla="*/ 600150 w 1717675"/>
                  <a:gd name="T89" fmla="*/ 190233 h 2282826"/>
                  <a:gd name="T90" fmla="*/ 616376 w 1717675"/>
                  <a:gd name="T91" fmla="*/ 239282 h 2282826"/>
                  <a:gd name="T92" fmla="*/ 603130 w 1717675"/>
                  <a:gd name="T93" fmla="*/ 312857 h 2282826"/>
                  <a:gd name="T94" fmla="*/ 587566 w 1717675"/>
                  <a:gd name="T95" fmla="*/ 315177 h 2282826"/>
                  <a:gd name="T96" fmla="*/ 545181 w 1717675"/>
                  <a:gd name="T97" fmla="*/ 411619 h 2282826"/>
                  <a:gd name="T98" fmla="*/ 478953 w 1717675"/>
                  <a:gd name="T99" fmla="*/ 468954 h 2282826"/>
                  <a:gd name="T100" fmla="*/ 413718 w 1717675"/>
                  <a:gd name="T101" fmla="*/ 480223 h 2282826"/>
                  <a:gd name="T102" fmla="*/ 348815 w 1717675"/>
                  <a:gd name="T103" fmla="*/ 442110 h 2282826"/>
                  <a:gd name="T104" fmla="*/ 287554 w 1717675"/>
                  <a:gd name="T105" fmla="*/ 364558 h 2282826"/>
                  <a:gd name="T106" fmla="*/ 255765 w 1717675"/>
                  <a:gd name="T107" fmla="*/ 313852 h 2282826"/>
                  <a:gd name="T108" fmla="*/ 239207 w 1717675"/>
                  <a:gd name="T109" fmla="*/ 289327 h 2282826"/>
                  <a:gd name="T110" fmla="*/ 247486 w 1717675"/>
                  <a:gd name="T111" fmla="*/ 195867 h 2282826"/>
                  <a:gd name="T112" fmla="*/ 255433 w 1717675"/>
                  <a:gd name="T113" fmla="*/ 146817 h 2282826"/>
                  <a:gd name="T114" fmla="*/ 272652 w 1717675"/>
                  <a:gd name="T115" fmla="*/ 85174 h 2282826"/>
                  <a:gd name="T116" fmla="*/ 273977 w 1717675"/>
                  <a:gd name="T117" fmla="*/ 57003 h 2282826"/>
                  <a:gd name="T118" fmla="*/ 370339 w 1717675"/>
                  <a:gd name="T119" fmla="*/ 9942 h 228282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17675" h="2282826">
                    <a:moveTo>
                      <a:pt x="592137" y="2193925"/>
                    </a:moveTo>
                    <a:lnTo>
                      <a:pt x="708970" y="2193925"/>
                    </a:lnTo>
                    <a:lnTo>
                      <a:pt x="714515" y="2197144"/>
                    </a:lnTo>
                    <a:lnTo>
                      <a:pt x="727980" y="2206399"/>
                    </a:lnTo>
                    <a:lnTo>
                      <a:pt x="736693" y="2212836"/>
                    </a:lnTo>
                    <a:lnTo>
                      <a:pt x="745406" y="2219677"/>
                    </a:lnTo>
                    <a:lnTo>
                      <a:pt x="754119" y="2226919"/>
                    </a:lnTo>
                    <a:lnTo>
                      <a:pt x="762436" y="2234966"/>
                    </a:lnTo>
                    <a:lnTo>
                      <a:pt x="769565" y="2242611"/>
                    </a:lnTo>
                    <a:lnTo>
                      <a:pt x="773129" y="2246635"/>
                    </a:lnTo>
                    <a:lnTo>
                      <a:pt x="775505" y="2250256"/>
                    </a:lnTo>
                    <a:lnTo>
                      <a:pt x="778278" y="2253877"/>
                    </a:lnTo>
                    <a:lnTo>
                      <a:pt x="779466" y="2257499"/>
                    </a:lnTo>
                    <a:lnTo>
                      <a:pt x="780654" y="2261120"/>
                    </a:lnTo>
                    <a:lnTo>
                      <a:pt x="781050" y="2264339"/>
                    </a:lnTo>
                    <a:lnTo>
                      <a:pt x="780654" y="2267558"/>
                    </a:lnTo>
                    <a:lnTo>
                      <a:pt x="779070" y="2269972"/>
                    </a:lnTo>
                    <a:lnTo>
                      <a:pt x="777089" y="2272386"/>
                    </a:lnTo>
                    <a:lnTo>
                      <a:pt x="773921" y="2275203"/>
                    </a:lnTo>
                    <a:lnTo>
                      <a:pt x="769565" y="2276812"/>
                    </a:lnTo>
                    <a:lnTo>
                      <a:pt x="764812" y="2278422"/>
                    </a:lnTo>
                    <a:lnTo>
                      <a:pt x="758475" y="2280031"/>
                    </a:lnTo>
                    <a:lnTo>
                      <a:pt x="750951" y="2280836"/>
                    </a:lnTo>
                    <a:lnTo>
                      <a:pt x="741446" y="2281238"/>
                    </a:lnTo>
                    <a:lnTo>
                      <a:pt x="732733" y="2281238"/>
                    </a:lnTo>
                    <a:lnTo>
                      <a:pt x="724020" y="2280434"/>
                    </a:lnTo>
                    <a:lnTo>
                      <a:pt x="715703" y="2279226"/>
                    </a:lnTo>
                    <a:lnTo>
                      <a:pt x="707782" y="2278019"/>
                    </a:lnTo>
                    <a:lnTo>
                      <a:pt x="700653" y="2276008"/>
                    </a:lnTo>
                    <a:lnTo>
                      <a:pt x="693524" y="2273996"/>
                    </a:lnTo>
                    <a:lnTo>
                      <a:pt x="686395" y="2271179"/>
                    </a:lnTo>
                    <a:lnTo>
                      <a:pt x="680059" y="2268363"/>
                    </a:lnTo>
                    <a:lnTo>
                      <a:pt x="673722" y="2265144"/>
                    </a:lnTo>
                    <a:lnTo>
                      <a:pt x="667385" y="2261925"/>
                    </a:lnTo>
                    <a:lnTo>
                      <a:pt x="661445" y="2258303"/>
                    </a:lnTo>
                    <a:lnTo>
                      <a:pt x="649959" y="2250659"/>
                    </a:lnTo>
                    <a:lnTo>
                      <a:pt x="638474" y="2242611"/>
                    </a:lnTo>
                    <a:lnTo>
                      <a:pt x="633722" y="2239392"/>
                    </a:lnTo>
                    <a:lnTo>
                      <a:pt x="630553" y="2237381"/>
                    </a:lnTo>
                    <a:lnTo>
                      <a:pt x="629365" y="2237381"/>
                    </a:lnTo>
                    <a:lnTo>
                      <a:pt x="627781" y="2237381"/>
                    </a:lnTo>
                    <a:lnTo>
                      <a:pt x="627385" y="2237783"/>
                    </a:lnTo>
                    <a:lnTo>
                      <a:pt x="626593" y="2238990"/>
                    </a:lnTo>
                    <a:lnTo>
                      <a:pt x="625801" y="2240197"/>
                    </a:lnTo>
                    <a:lnTo>
                      <a:pt x="625405" y="2241807"/>
                    </a:lnTo>
                    <a:lnTo>
                      <a:pt x="624613" y="2243014"/>
                    </a:lnTo>
                    <a:lnTo>
                      <a:pt x="623820" y="2243416"/>
                    </a:lnTo>
                    <a:lnTo>
                      <a:pt x="623028" y="2243416"/>
                    </a:lnTo>
                    <a:lnTo>
                      <a:pt x="609563" y="2243014"/>
                    </a:lnTo>
                    <a:lnTo>
                      <a:pt x="602434" y="2242209"/>
                    </a:lnTo>
                    <a:lnTo>
                      <a:pt x="599266" y="2241404"/>
                    </a:lnTo>
                    <a:lnTo>
                      <a:pt x="597682" y="2240599"/>
                    </a:lnTo>
                    <a:lnTo>
                      <a:pt x="595305" y="2229333"/>
                    </a:lnTo>
                    <a:lnTo>
                      <a:pt x="593721" y="2220079"/>
                    </a:lnTo>
                    <a:lnTo>
                      <a:pt x="592929" y="2212434"/>
                    </a:lnTo>
                    <a:lnTo>
                      <a:pt x="592929" y="2206801"/>
                    </a:lnTo>
                    <a:lnTo>
                      <a:pt x="592929" y="2202375"/>
                    </a:lnTo>
                    <a:lnTo>
                      <a:pt x="593325" y="2199558"/>
                    </a:lnTo>
                    <a:lnTo>
                      <a:pt x="593721" y="2197144"/>
                    </a:lnTo>
                    <a:lnTo>
                      <a:pt x="592137" y="2193925"/>
                    </a:lnTo>
                    <a:close/>
                    <a:moveTo>
                      <a:pt x="295275" y="2193925"/>
                    </a:moveTo>
                    <a:lnTo>
                      <a:pt x="412750" y="2193925"/>
                    </a:lnTo>
                    <a:lnTo>
                      <a:pt x="411162" y="2197144"/>
                    </a:lnTo>
                    <a:lnTo>
                      <a:pt x="411559" y="2199558"/>
                    </a:lnTo>
                    <a:lnTo>
                      <a:pt x="411956" y="2202375"/>
                    </a:lnTo>
                    <a:lnTo>
                      <a:pt x="411956" y="2206801"/>
                    </a:lnTo>
                    <a:lnTo>
                      <a:pt x="411956" y="2212434"/>
                    </a:lnTo>
                    <a:lnTo>
                      <a:pt x="411162" y="2220079"/>
                    </a:lnTo>
                    <a:lnTo>
                      <a:pt x="409575" y="2229333"/>
                    </a:lnTo>
                    <a:lnTo>
                      <a:pt x="407194" y="2240599"/>
                    </a:lnTo>
                    <a:lnTo>
                      <a:pt x="405606" y="2241404"/>
                    </a:lnTo>
                    <a:lnTo>
                      <a:pt x="402431" y="2242209"/>
                    </a:lnTo>
                    <a:lnTo>
                      <a:pt x="395287" y="2243014"/>
                    </a:lnTo>
                    <a:lnTo>
                      <a:pt x="381794" y="2243416"/>
                    </a:lnTo>
                    <a:lnTo>
                      <a:pt x="381000" y="2243416"/>
                    </a:lnTo>
                    <a:lnTo>
                      <a:pt x="380603" y="2243014"/>
                    </a:lnTo>
                    <a:lnTo>
                      <a:pt x="379412" y="2241807"/>
                    </a:lnTo>
                    <a:lnTo>
                      <a:pt x="379015" y="2240197"/>
                    </a:lnTo>
                    <a:lnTo>
                      <a:pt x="378222" y="2238990"/>
                    </a:lnTo>
                    <a:lnTo>
                      <a:pt x="377825" y="2237783"/>
                    </a:lnTo>
                    <a:lnTo>
                      <a:pt x="377031" y="2237381"/>
                    </a:lnTo>
                    <a:lnTo>
                      <a:pt x="375840" y="2237381"/>
                    </a:lnTo>
                    <a:lnTo>
                      <a:pt x="374650" y="2237381"/>
                    </a:lnTo>
                    <a:lnTo>
                      <a:pt x="371475" y="2239392"/>
                    </a:lnTo>
                    <a:lnTo>
                      <a:pt x="366315" y="2242611"/>
                    </a:lnTo>
                    <a:lnTo>
                      <a:pt x="354806" y="2250659"/>
                    </a:lnTo>
                    <a:lnTo>
                      <a:pt x="343694" y="2258303"/>
                    </a:lnTo>
                    <a:lnTo>
                      <a:pt x="337343" y="2261925"/>
                    </a:lnTo>
                    <a:lnTo>
                      <a:pt x="331390" y="2265144"/>
                    </a:lnTo>
                    <a:lnTo>
                      <a:pt x="324643" y="2268363"/>
                    </a:lnTo>
                    <a:lnTo>
                      <a:pt x="318293" y="2271179"/>
                    </a:lnTo>
                    <a:lnTo>
                      <a:pt x="311150" y="2273996"/>
                    </a:lnTo>
                    <a:lnTo>
                      <a:pt x="304006" y="2276008"/>
                    </a:lnTo>
                    <a:lnTo>
                      <a:pt x="296862" y="2278019"/>
                    </a:lnTo>
                    <a:lnTo>
                      <a:pt x="288528" y="2279226"/>
                    </a:lnTo>
                    <a:lnTo>
                      <a:pt x="280590" y="2280434"/>
                    </a:lnTo>
                    <a:lnTo>
                      <a:pt x="272256" y="2281238"/>
                    </a:lnTo>
                    <a:lnTo>
                      <a:pt x="263128" y="2281238"/>
                    </a:lnTo>
                    <a:lnTo>
                      <a:pt x="253603" y="2280836"/>
                    </a:lnTo>
                    <a:lnTo>
                      <a:pt x="246062" y="2280031"/>
                    </a:lnTo>
                    <a:lnTo>
                      <a:pt x="239712" y="2278422"/>
                    </a:lnTo>
                    <a:lnTo>
                      <a:pt x="234949" y="2276812"/>
                    </a:lnTo>
                    <a:lnTo>
                      <a:pt x="230584" y="2275203"/>
                    </a:lnTo>
                    <a:lnTo>
                      <a:pt x="227409" y="2272386"/>
                    </a:lnTo>
                    <a:lnTo>
                      <a:pt x="225424" y="2269972"/>
                    </a:lnTo>
                    <a:lnTo>
                      <a:pt x="224234" y="2267558"/>
                    </a:lnTo>
                    <a:lnTo>
                      <a:pt x="223837" y="2264339"/>
                    </a:lnTo>
                    <a:lnTo>
                      <a:pt x="223837" y="2261120"/>
                    </a:lnTo>
                    <a:lnTo>
                      <a:pt x="225028" y="2257499"/>
                    </a:lnTo>
                    <a:lnTo>
                      <a:pt x="226615" y="2253877"/>
                    </a:lnTo>
                    <a:lnTo>
                      <a:pt x="228996" y="2250256"/>
                    </a:lnTo>
                    <a:lnTo>
                      <a:pt x="231378" y="2246635"/>
                    </a:lnTo>
                    <a:lnTo>
                      <a:pt x="234949" y="2242611"/>
                    </a:lnTo>
                    <a:lnTo>
                      <a:pt x="242093" y="2234966"/>
                    </a:lnTo>
                    <a:lnTo>
                      <a:pt x="250428" y="2226919"/>
                    </a:lnTo>
                    <a:lnTo>
                      <a:pt x="259159" y="2219677"/>
                    </a:lnTo>
                    <a:lnTo>
                      <a:pt x="268684" y="2212836"/>
                    </a:lnTo>
                    <a:lnTo>
                      <a:pt x="277018" y="2206399"/>
                    </a:lnTo>
                    <a:lnTo>
                      <a:pt x="290115" y="2197144"/>
                    </a:lnTo>
                    <a:lnTo>
                      <a:pt x="295275" y="2193925"/>
                    </a:lnTo>
                    <a:close/>
                    <a:moveTo>
                      <a:pt x="1091803" y="1906588"/>
                    </a:moveTo>
                    <a:lnTo>
                      <a:pt x="1106091" y="1906588"/>
                    </a:lnTo>
                    <a:lnTo>
                      <a:pt x="1118394" y="1906588"/>
                    </a:lnTo>
                    <a:lnTo>
                      <a:pt x="1127919" y="1906987"/>
                    </a:lnTo>
                    <a:lnTo>
                      <a:pt x="1136650" y="1907385"/>
                    </a:lnTo>
                    <a:lnTo>
                      <a:pt x="1129506" y="2235201"/>
                    </a:lnTo>
                    <a:lnTo>
                      <a:pt x="1127919" y="2234006"/>
                    </a:lnTo>
                    <a:lnTo>
                      <a:pt x="1123950" y="2229625"/>
                    </a:lnTo>
                    <a:lnTo>
                      <a:pt x="1119981" y="2225243"/>
                    </a:lnTo>
                    <a:lnTo>
                      <a:pt x="1115219" y="2219667"/>
                    </a:lnTo>
                    <a:lnTo>
                      <a:pt x="1109663" y="2211302"/>
                    </a:lnTo>
                    <a:lnTo>
                      <a:pt x="1102916" y="2201344"/>
                    </a:lnTo>
                    <a:lnTo>
                      <a:pt x="1094185" y="2188598"/>
                    </a:lnTo>
                    <a:lnTo>
                      <a:pt x="1085056" y="2173064"/>
                    </a:lnTo>
                    <a:lnTo>
                      <a:pt x="1073547" y="2154343"/>
                    </a:lnTo>
                    <a:lnTo>
                      <a:pt x="1061641" y="2132435"/>
                    </a:lnTo>
                    <a:lnTo>
                      <a:pt x="1047353" y="2106943"/>
                    </a:lnTo>
                    <a:lnTo>
                      <a:pt x="1031478" y="2077467"/>
                    </a:lnTo>
                    <a:lnTo>
                      <a:pt x="1014413" y="2043610"/>
                    </a:lnTo>
                    <a:lnTo>
                      <a:pt x="994966" y="2005371"/>
                    </a:lnTo>
                    <a:lnTo>
                      <a:pt x="992188" y="1999795"/>
                    </a:lnTo>
                    <a:lnTo>
                      <a:pt x="990203" y="1995015"/>
                    </a:lnTo>
                    <a:lnTo>
                      <a:pt x="988616" y="1989837"/>
                    </a:lnTo>
                    <a:lnTo>
                      <a:pt x="987028" y="1985057"/>
                    </a:lnTo>
                    <a:lnTo>
                      <a:pt x="985838" y="1980277"/>
                    </a:lnTo>
                    <a:lnTo>
                      <a:pt x="985044" y="1976294"/>
                    </a:lnTo>
                    <a:lnTo>
                      <a:pt x="984647" y="1971514"/>
                    </a:lnTo>
                    <a:lnTo>
                      <a:pt x="984250" y="1967929"/>
                    </a:lnTo>
                    <a:lnTo>
                      <a:pt x="984250" y="1963946"/>
                    </a:lnTo>
                    <a:lnTo>
                      <a:pt x="984647" y="1959963"/>
                    </a:lnTo>
                    <a:lnTo>
                      <a:pt x="985441" y="1956378"/>
                    </a:lnTo>
                    <a:lnTo>
                      <a:pt x="986235" y="1952793"/>
                    </a:lnTo>
                    <a:lnTo>
                      <a:pt x="987822" y="1950005"/>
                    </a:lnTo>
                    <a:lnTo>
                      <a:pt x="989013" y="1946420"/>
                    </a:lnTo>
                    <a:lnTo>
                      <a:pt x="990600" y="1943632"/>
                    </a:lnTo>
                    <a:lnTo>
                      <a:pt x="992585" y="1941242"/>
                    </a:lnTo>
                    <a:lnTo>
                      <a:pt x="996950" y="1935666"/>
                    </a:lnTo>
                    <a:lnTo>
                      <a:pt x="1002110" y="1930886"/>
                    </a:lnTo>
                    <a:lnTo>
                      <a:pt x="1008063" y="1926903"/>
                    </a:lnTo>
                    <a:lnTo>
                      <a:pt x="1014413" y="1923318"/>
                    </a:lnTo>
                    <a:lnTo>
                      <a:pt x="1021160" y="1920131"/>
                    </a:lnTo>
                    <a:lnTo>
                      <a:pt x="1028700" y="1916945"/>
                    </a:lnTo>
                    <a:lnTo>
                      <a:pt x="1036241" y="1914953"/>
                    </a:lnTo>
                    <a:lnTo>
                      <a:pt x="1043781" y="1912563"/>
                    </a:lnTo>
                    <a:lnTo>
                      <a:pt x="1051719" y="1910970"/>
                    </a:lnTo>
                    <a:lnTo>
                      <a:pt x="1060053" y="1909376"/>
                    </a:lnTo>
                    <a:lnTo>
                      <a:pt x="1068388" y="1908580"/>
                    </a:lnTo>
                    <a:lnTo>
                      <a:pt x="1076325" y="1907783"/>
                    </a:lnTo>
                    <a:lnTo>
                      <a:pt x="1091803" y="1906588"/>
                    </a:lnTo>
                    <a:close/>
                    <a:moveTo>
                      <a:pt x="1381919" y="1116013"/>
                    </a:moveTo>
                    <a:lnTo>
                      <a:pt x="1717675" y="1488552"/>
                    </a:lnTo>
                    <a:lnTo>
                      <a:pt x="1574631" y="1488552"/>
                    </a:lnTo>
                    <a:lnTo>
                      <a:pt x="1574631" y="2220141"/>
                    </a:lnTo>
                    <a:lnTo>
                      <a:pt x="1574234" y="2226886"/>
                    </a:lnTo>
                    <a:lnTo>
                      <a:pt x="1573439" y="2232837"/>
                    </a:lnTo>
                    <a:lnTo>
                      <a:pt x="1571850" y="2239185"/>
                    </a:lnTo>
                    <a:lnTo>
                      <a:pt x="1569863" y="2244342"/>
                    </a:lnTo>
                    <a:lnTo>
                      <a:pt x="1567081" y="2249897"/>
                    </a:lnTo>
                    <a:lnTo>
                      <a:pt x="1563903" y="2255451"/>
                    </a:lnTo>
                    <a:lnTo>
                      <a:pt x="1560327" y="2260212"/>
                    </a:lnTo>
                    <a:lnTo>
                      <a:pt x="1556353" y="2264576"/>
                    </a:lnTo>
                    <a:lnTo>
                      <a:pt x="1551982" y="2268544"/>
                    </a:lnTo>
                    <a:lnTo>
                      <a:pt x="1546817" y="2272114"/>
                    </a:lnTo>
                    <a:lnTo>
                      <a:pt x="1541651" y="2275288"/>
                    </a:lnTo>
                    <a:lnTo>
                      <a:pt x="1536486" y="2278065"/>
                    </a:lnTo>
                    <a:lnTo>
                      <a:pt x="1530526" y="2280446"/>
                    </a:lnTo>
                    <a:lnTo>
                      <a:pt x="1524565" y="2281636"/>
                    </a:lnTo>
                    <a:lnTo>
                      <a:pt x="1518208" y="2282826"/>
                    </a:lnTo>
                    <a:lnTo>
                      <a:pt x="1511850" y="2282826"/>
                    </a:lnTo>
                    <a:lnTo>
                      <a:pt x="1252384" y="2282826"/>
                    </a:lnTo>
                    <a:lnTo>
                      <a:pt x="1245629" y="2282826"/>
                    </a:lnTo>
                    <a:lnTo>
                      <a:pt x="1239669" y="2281636"/>
                    </a:lnTo>
                    <a:lnTo>
                      <a:pt x="1233312" y="2280446"/>
                    </a:lnTo>
                    <a:lnTo>
                      <a:pt x="1227749" y="2278065"/>
                    </a:lnTo>
                    <a:lnTo>
                      <a:pt x="1222186" y="2275288"/>
                    </a:lnTo>
                    <a:lnTo>
                      <a:pt x="1217020" y="2272114"/>
                    </a:lnTo>
                    <a:lnTo>
                      <a:pt x="1212252" y="2268544"/>
                    </a:lnTo>
                    <a:lnTo>
                      <a:pt x="1207484" y="2264576"/>
                    </a:lnTo>
                    <a:lnTo>
                      <a:pt x="1203908" y="2260212"/>
                    </a:lnTo>
                    <a:lnTo>
                      <a:pt x="1199935" y="2255451"/>
                    </a:lnTo>
                    <a:lnTo>
                      <a:pt x="1197153" y="2249897"/>
                    </a:lnTo>
                    <a:lnTo>
                      <a:pt x="1193974" y="2244342"/>
                    </a:lnTo>
                    <a:lnTo>
                      <a:pt x="1191988" y="2239185"/>
                    </a:lnTo>
                    <a:lnTo>
                      <a:pt x="1190796" y="2232837"/>
                    </a:lnTo>
                    <a:lnTo>
                      <a:pt x="1189604" y="2226886"/>
                    </a:lnTo>
                    <a:lnTo>
                      <a:pt x="1189604" y="2220141"/>
                    </a:lnTo>
                    <a:lnTo>
                      <a:pt x="1189604" y="1488552"/>
                    </a:lnTo>
                    <a:lnTo>
                      <a:pt x="1046162" y="1488552"/>
                    </a:lnTo>
                    <a:lnTo>
                      <a:pt x="1381919" y="1116013"/>
                    </a:lnTo>
                    <a:close/>
                    <a:moveTo>
                      <a:pt x="871935" y="1039813"/>
                    </a:moveTo>
                    <a:lnTo>
                      <a:pt x="819150" y="1046560"/>
                    </a:lnTo>
                    <a:lnTo>
                      <a:pt x="529431" y="1083469"/>
                    </a:lnTo>
                    <a:lnTo>
                      <a:pt x="515144" y="1089422"/>
                    </a:lnTo>
                    <a:lnTo>
                      <a:pt x="486569" y="1100535"/>
                    </a:lnTo>
                    <a:lnTo>
                      <a:pt x="434975" y="1121966"/>
                    </a:lnTo>
                    <a:lnTo>
                      <a:pt x="483394" y="1115616"/>
                    </a:lnTo>
                    <a:lnTo>
                      <a:pt x="504825" y="1112441"/>
                    </a:lnTo>
                    <a:lnTo>
                      <a:pt x="892572" y="1062832"/>
                    </a:lnTo>
                    <a:lnTo>
                      <a:pt x="888207" y="1058466"/>
                    </a:lnTo>
                    <a:lnTo>
                      <a:pt x="871935" y="1039813"/>
                    </a:lnTo>
                    <a:close/>
                    <a:moveTo>
                      <a:pt x="649685" y="989013"/>
                    </a:moveTo>
                    <a:lnTo>
                      <a:pt x="509588" y="995760"/>
                    </a:lnTo>
                    <a:lnTo>
                      <a:pt x="469900" y="997744"/>
                    </a:lnTo>
                    <a:lnTo>
                      <a:pt x="447675" y="998935"/>
                    </a:lnTo>
                    <a:lnTo>
                      <a:pt x="200025" y="1021954"/>
                    </a:lnTo>
                    <a:lnTo>
                      <a:pt x="187325" y="1029891"/>
                    </a:lnTo>
                    <a:lnTo>
                      <a:pt x="112712" y="1074341"/>
                    </a:lnTo>
                    <a:lnTo>
                      <a:pt x="506413" y="1011635"/>
                    </a:lnTo>
                    <a:lnTo>
                      <a:pt x="551260" y="1004491"/>
                    </a:lnTo>
                    <a:lnTo>
                      <a:pt x="560785" y="1002904"/>
                    </a:lnTo>
                    <a:lnTo>
                      <a:pt x="649685" y="989013"/>
                    </a:lnTo>
                    <a:close/>
                    <a:moveTo>
                      <a:pt x="150813" y="851694"/>
                    </a:moveTo>
                    <a:lnTo>
                      <a:pt x="153988" y="857647"/>
                    </a:lnTo>
                    <a:lnTo>
                      <a:pt x="157163" y="865585"/>
                    </a:lnTo>
                    <a:lnTo>
                      <a:pt x="165497" y="887810"/>
                    </a:lnTo>
                    <a:lnTo>
                      <a:pt x="163909" y="862410"/>
                    </a:lnTo>
                    <a:lnTo>
                      <a:pt x="157956" y="858044"/>
                    </a:lnTo>
                    <a:lnTo>
                      <a:pt x="150813" y="851694"/>
                    </a:lnTo>
                    <a:close/>
                    <a:moveTo>
                      <a:pt x="855663" y="846138"/>
                    </a:moveTo>
                    <a:lnTo>
                      <a:pt x="854869" y="846535"/>
                    </a:lnTo>
                    <a:lnTo>
                      <a:pt x="854075" y="847328"/>
                    </a:lnTo>
                    <a:lnTo>
                      <a:pt x="845741" y="858441"/>
                    </a:lnTo>
                    <a:lnTo>
                      <a:pt x="837803" y="869553"/>
                    </a:lnTo>
                    <a:lnTo>
                      <a:pt x="835819" y="872728"/>
                    </a:lnTo>
                    <a:lnTo>
                      <a:pt x="827881" y="991394"/>
                    </a:lnTo>
                    <a:lnTo>
                      <a:pt x="833835" y="962422"/>
                    </a:lnTo>
                    <a:lnTo>
                      <a:pt x="840185" y="934641"/>
                    </a:lnTo>
                    <a:lnTo>
                      <a:pt x="851297" y="885428"/>
                    </a:lnTo>
                    <a:lnTo>
                      <a:pt x="854869" y="866775"/>
                    </a:lnTo>
                    <a:lnTo>
                      <a:pt x="856060" y="859235"/>
                    </a:lnTo>
                    <a:lnTo>
                      <a:pt x="856853" y="853282"/>
                    </a:lnTo>
                    <a:lnTo>
                      <a:pt x="857647" y="848916"/>
                    </a:lnTo>
                    <a:lnTo>
                      <a:pt x="856853" y="846535"/>
                    </a:lnTo>
                    <a:lnTo>
                      <a:pt x="856457" y="846138"/>
                    </a:lnTo>
                    <a:lnTo>
                      <a:pt x="855663" y="846138"/>
                    </a:lnTo>
                    <a:close/>
                    <a:moveTo>
                      <a:pt x="701278" y="569913"/>
                    </a:moveTo>
                    <a:lnTo>
                      <a:pt x="716360" y="569913"/>
                    </a:lnTo>
                    <a:lnTo>
                      <a:pt x="730647" y="570707"/>
                    </a:lnTo>
                    <a:lnTo>
                      <a:pt x="745331" y="572294"/>
                    </a:lnTo>
                    <a:lnTo>
                      <a:pt x="760016" y="574675"/>
                    </a:lnTo>
                    <a:lnTo>
                      <a:pt x="774700" y="577453"/>
                    </a:lnTo>
                    <a:lnTo>
                      <a:pt x="789781" y="581025"/>
                    </a:lnTo>
                    <a:lnTo>
                      <a:pt x="804466" y="584994"/>
                    </a:lnTo>
                    <a:lnTo>
                      <a:pt x="818753" y="589360"/>
                    </a:lnTo>
                    <a:lnTo>
                      <a:pt x="833041" y="594519"/>
                    </a:lnTo>
                    <a:lnTo>
                      <a:pt x="846932" y="599678"/>
                    </a:lnTo>
                    <a:lnTo>
                      <a:pt x="860822" y="605632"/>
                    </a:lnTo>
                    <a:lnTo>
                      <a:pt x="874316" y="611982"/>
                    </a:lnTo>
                    <a:lnTo>
                      <a:pt x="887810" y="618332"/>
                    </a:lnTo>
                    <a:lnTo>
                      <a:pt x="900510" y="625078"/>
                    </a:lnTo>
                    <a:lnTo>
                      <a:pt x="912813" y="632222"/>
                    </a:lnTo>
                    <a:lnTo>
                      <a:pt x="924719" y="639366"/>
                    </a:lnTo>
                    <a:lnTo>
                      <a:pt x="936228" y="646907"/>
                    </a:lnTo>
                    <a:lnTo>
                      <a:pt x="946944" y="654844"/>
                    </a:lnTo>
                    <a:lnTo>
                      <a:pt x="957263" y="662385"/>
                    </a:lnTo>
                    <a:lnTo>
                      <a:pt x="967185" y="669925"/>
                    </a:lnTo>
                    <a:lnTo>
                      <a:pt x="975916" y="677466"/>
                    </a:lnTo>
                    <a:lnTo>
                      <a:pt x="983853" y="685007"/>
                    </a:lnTo>
                    <a:lnTo>
                      <a:pt x="991394" y="692547"/>
                    </a:lnTo>
                    <a:lnTo>
                      <a:pt x="998141" y="700088"/>
                    </a:lnTo>
                    <a:lnTo>
                      <a:pt x="1003698" y="707232"/>
                    </a:lnTo>
                    <a:lnTo>
                      <a:pt x="1008857" y="714375"/>
                    </a:lnTo>
                    <a:lnTo>
                      <a:pt x="1012429" y="721122"/>
                    </a:lnTo>
                    <a:lnTo>
                      <a:pt x="1015604" y="727869"/>
                    </a:lnTo>
                    <a:lnTo>
                      <a:pt x="1017588" y="734219"/>
                    </a:lnTo>
                    <a:lnTo>
                      <a:pt x="1017985" y="737394"/>
                    </a:lnTo>
                    <a:lnTo>
                      <a:pt x="1018382" y="740172"/>
                    </a:lnTo>
                    <a:lnTo>
                      <a:pt x="1019176" y="749300"/>
                    </a:lnTo>
                    <a:lnTo>
                      <a:pt x="1020366" y="758032"/>
                    </a:lnTo>
                    <a:lnTo>
                      <a:pt x="1020763" y="767557"/>
                    </a:lnTo>
                    <a:lnTo>
                      <a:pt x="1020763" y="777478"/>
                    </a:lnTo>
                    <a:lnTo>
                      <a:pt x="1020366" y="787797"/>
                    </a:lnTo>
                    <a:lnTo>
                      <a:pt x="1019176" y="798513"/>
                    </a:lnTo>
                    <a:lnTo>
                      <a:pt x="1017985" y="809228"/>
                    </a:lnTo>
                    <a:lnTo>
                      <a:pt x="1016398" y="820341"/>
                    </a:lnTo>
                    <a:lnTo>
                      <a:pt x="1014810" y="832247"/>
                    </a:lnTo>
                    <a:lnTo>
                      <a:pt x="1012032" y="844153"/>
                    </a:lnTo>
                    <a:lnTo>
                      <a:pt x="1007269" y="867966"/>
                    </a:lnTo>
                    <a:lnTo>
                      <a:pt x="1000919" y="893366"/>
                    </a:lnTo>
                    <a:lnTo>
                      <a:pt x="993776" y="919163"/>
                    </a:lnTo>
                    <a:lnTo>
                      <a:pt x="985441" y="945754"/>
                    </a:lnTo>
                    <a:lnTo>
                      <a:pt x="977107" y="972741"/>
                    </a:lnTo>
                    <a:lnTo>
                      <a:pt x="967978" y="1000125"/>
                    </a:lnTo>
                    <a:lnTo>
                      <a:pt x="958057" y="1027510"/>
                    </a:lnTo>
                    <a:lnTo>
                      <a:pt x="937419" y="1083072"/>
                    </a:lnTo>
                    <a:lnTo>
                      <a:pt x="917178" y="1137444"/>
                    </a:lnTo>
                    <a:lnTo>
                      <a:pt x="892572" y="1213644"/>
                    </a:lnTo>
                    <a:lnTo>
                      <a:pt x="813991" y="1196579"/>
                    </a:lnTo>
                    <a:lnTo>
                      <a:pt x="809625" y="1257697"/>
                    </a:lnTo>
                    <a:lnTo>
                      <a:pt x="802481" y="1338263"/>
                    </a:lnTo>
                    <a:lnTo>
                      <a:pt x="796925" y="1400572"/>
                    </a:lnTo>
                    <a:lnTo>
                      <a:pt x="791369" y="1456929"/>
                    </a:lnTo>
                    <a:lnTo>
                      <a:pt x="790972" y="1462088"/>
                    </a:lnTo>
                    <a:lnTo>
                      <a:pt x="787797" y="1470819"/>
                    </a:lnTo>
                    <a:lnTo>
                      <a:pt x="784622" y="1479551"/>
                    </a:lnTo>
                    <a:lnTo>
                      <a:pt x="781050" y="1488282"/>
                    </a:lnTo>
                    <a:lnTo>
                      <a:pt x="777081" y="1497013"/>
                    </a:lnTo>
                    <a:lnTo>
                      <a:pt x="772319" y="1505347"/>
                    </a:lnTo>
                    <a:lnTo>
                      <a:pt x="767160" y="1513682"/>
                    </a:lnTo>
                    <a:lnTo>
                      <a:pt x="762000" y="1522413"/>
                    </a:lnTo>
                    <a:lnTo>
                      <a:pt x="756841" y="1530351"/>
                    </a:lnTo>
                    <a:lnTo>
                      <a:pt x="708819" y="2171701"/>
                    </a:lnTo>
                    <a:lnTo>
                      <a:pt x="579041" y="2171701"/>
                    </a:lnTo>
                    <a:lnTo>
                      <a:pt x="514350" y="1661716"/>
                    </a:lnTo>
                    <a:lnTo>
                      <a:pt x="506413" y="1662510"/>
                    </a:lnTo>
                    <a:lnTo>
                      <a:pt x="502047" y="1663304"/>
                    </a:lnTo>
                    <a:lnTo>
                      <a:pt x="497681" y="1663304"/>
                    </a:lnTo>
                    <a:lnTo>
                      <a:pt x="492522" y="1662510"/>
                    </a:lnTo>
                    <a:lnTo>
                      <a:pt x="486966" y="1662113"/>
                    </a:lnTo>
                    <a:lnTo>
                      <a:pt x="426244" y="2169717"/>
                    </a:lnTo>
                    <a:lnTo>
                      <a:pt x="291703" y="2171701"/>
                    </a:lnTo>
                    <a:lnTo>
                      <a:pt x="242888" y="1522016"/>
                    </a:lnTo>
                    <a:lnTo>
                      <a:pt x="232966" y="1507729"/>
                    </a:lnTo>
                    <a:lnTo>
                      <a:pt x="228997" y="1500188"/>
                    </a:lnTo>
                    <a:lnTo>
                      <a:pt x="224631" y="1492647"/>
                    </a:lnTo>
                    <a:lnTo>
                      <a:pt x="221059" y="1485504"/>
                    </a:lnTo>
                    <a:lnTo>
                      <a:pt x="217488" y="1477963"/>
                    </a:lnTo>
                    <a:lnTo>
                      <a:pt x="214313" y="1470422"/>
                    </a:lnTo>
                    <a:lnTo>
                      <a:pt x="211138" y="1462882"/>
                    </a:lnTo>
                    <a:lnTo>
                      <a:pt x="210741" y="1456929"/>
                    </a:lnTo>
                    <a:lnTo>
                      <a:pt x="203597" y="1384697"/>
                    </a:lnTo>
                    <a:lnTo>
                      <a:pt x="196453" y="1305719"/>
                    </a:lnTo>
                    <a:lnTo>
                      <a:pt x="188119" y="1205310"/>
                    </a:lnTo>
                    <a:lnTo>
                      <a:pt x="171450" y="1210072"/>
                    </a:lnTo>
                    <a:lnTo>
                      <a:pt x="154781" y="1214438"/>
                    </a:lnTo>
                    <a:lnTo>
                      <a:pt x="137319" y="1218010"/>
                    </a:lnTo>
                    <a:lnTo>
                      <a:pt x="128984" y="1219597"/>
                    </a:lnTo>
                    <a:lnTo>
                      <a:pt x="120650" y="1220391"/>
                    </a:lnTo>
                    <a:lnTo>
                      <a:pt x="112712" y="1221185"/>
                    </a:lnTo>
                    <a:lnTo>
                      <a:pt x="104378" y="1221582"/>
                    </a:lnTo>
                    <a:lnTo>
                      <a:pt x="96837" y="1221582"/>
                    </a:lnTo>
                    <a:lnTo>
                      <a:pt x="89694" y="1221185"/>
                    </a:lnTo>
                    <a:lnTo>
                      <a:pt x="82550" y="1220391"/>
                    </a:lnTo>
                    <a:lnTo>
                      <a:pt x="76200" y="1218804"/>
                    </a:lnTo>
                    <a:lnTo>
                      <a:pt x="69850" y="1216819"/>
                    </a:lnTo>
                    <a:lnTo>
                      <a:pt x="65087" y="1213644"/>
                    </a:lnTo>
                    <a:lnTo>
                      <a:pt x="55166" y="1162844"/>
                    </a:lnTo>
                    <a:lnTo>
                      <a:pt x="43656" y="1099741"/>
                    </a:lnTo>
                    <a:lnTo>
                      <a:pt x="32147" y="1029494"/>
                    </a:lnTo>
                    <a:lnTo>
                      <a:pt x="21034" y="957263"/>
                    </a:lnTo>
                    <a:lnTo>
                      <a:pt x="15875" y="922338"/>
                    </a:lnTo>
                    <a:lnTo>
                      <a:pt x="11509" y="888207"/>
                    </a:lnTo>
                    <a:lnTo>
                      <a:pt x="7144" y="856457"/>
                    </a:lnTo>
                    <a:lnTo>
                      <a:pt x="4366" y="827485"/>
                    </a:lnTo>
                    <a:lnTo>
                      <a:pt x="1587" y="801688"/>
                    </a:lnTo>
                    <a:lnTo>
                      <a:pt x="397" y="779860"/>
                    </a:lnTo>
                    <a:lnTo>
                      <a:pt x="0" y="770732"/>
                    </a:lnTo>
                    <a:lnTo>
                      <a:pt x="0" y="762794"/>
                    </a:lnTo>
                    <a:lnTo>
                      <a:pt x="397" y="756047"/>
                    </a:lnTo>
                    <a:lnTo>
                      <a:pt x="1191" y="750888"/>
                    </a:lnTo>
                    <a:lnTo>
                      <a:pt x="1587" y="745728"/>
                    </a:lnTo>
                    <a:lnTo>
                      <a:pt x="1984" y="740966"/>
                    </a:lnTo>
                    <a:lnTo>
                      <a:pt x="2778" y="736600"/>
                    </a:lnTo>
                    <a:lnTo>
                      <a:pt x="4366" y="731838"/>
                    </a:lnTo>
                    <a:lnTo>
                      <a:pt x="5556" y="727075"/>
                    </a:lnTo>
                    <a:lnTo>
                      <a:pt x="7144" y="722710"/>
                    </a:lnTo>
                    <a:lnTo>
                      <a:pt x="11509" y="713582"/>
                    </a:lnTo>
                    <a:lnTo>
                      <a:pt x="15875" y="705247"/>
                    </a:lnTo>
                    <a:lnTo>
                      <a:pt x="21828" y="697310"/>
                    </a:lnTo>
                    <a:lnTo>
                      <a:pt x="28575" y="689372"/>
                    </a:lnTo>
                    <a:lnTo>
                      <a:pt x="35719" y="681832"/>
                    </a:lnTo>
                    <a:lnTo>
                      <a:pt x="44053" y="673894"/>
                    </a:lnTo>
                    <a:lnTo>
                      <a:pt x="53181" y="666750"/>
                    </a:lnTo>
                    <a:lnTo>
                      <a:pt x="62309" y="660003"/>
                    </a:lnTo>
                    <a:lnTo>
                      <a:pt x="72628" y="653653"/>
                    </a:lnTo>
                    <a:lnTo>
                      <a:pt x="83344" y="647700"/>
                    </a:lnTo>
                    <a:lnTo>
                      <a:pt x="94853" y="641350"/>
                    </a:lnTo>
                    <a:lnTo>
                      <a:pt x="106759" y="635397"/>
                    </a:lnTo>
                    <a:lnTo>
                      <a:pt x="118666" y="629841"/>
                    </a:lnTo>
                    <a:lnTo>
                      <a:pt x="131366" y="624682"/>
                    </a:lnTo>
                    <a:lnTo>
                      <a:pt x="144463" y="619522"/>
                    </a:lnTo>
                    <a:lnTo>
                      <a:pt x="157956" y="614760"/>
                    </a:lnTo>
                    <a:lnTo>
                      <a:pt x="171847" y="609997"/>
                    </a:lnTo>
                    <a:lnTo>
                      <a:pt x="185738" y="605632"/>
                    </a:lnTo>
                    <a:lnTo>
                      <a:pt x="200025" y="601663"/>
                    </a:lnTo>
                    <a:lnTo>
                      <a:pt x="214709" y="597694"/>
                    </a:lnTo>
                    <a:lnTo>
                      <a:pt x="228997" y="594122"/>
                    </a:lnTo>
                    <a:lnTo>
                      <a:pt x="258366" y="587375"/>
                    </a:lnTo>
                    <a:lnTo>
                      <a:pt x="287734" y="581422"/>
                    </a:lnTo>
                    <a:lnTo>
                      <a:pt x="317500" y="576263"/>
                    </a:lnTo>
                    <a:lnTo>
                      <a:pt x="346075" y="571897"/>
                    </a:lnTo>
                    <a:lnTo>
                      <a:pt x="349647" y="571500"/>
                    </a:lnTo>
                    <a:lnTo>
                      <a:pt x="352822" y="571103"/>
                    </a:lnTo>
                    <a:lnTo>
                      <a:pt x="359569" y="571500"/>
                    </a:lnTo>
                    <a:lnTo>
                      <a:pt x="453628" y="918766"/>
                    </a:lnTo>
                    <a:lnTo>
                      <a:pt x="455216" y="904478"/>
                    </a:lnTo>
                    <a:lnTo>
                      <a:pt x="487760" y="666750"/>
                    </a:lnTo>
                    <a:lnTo>
                      <a:pt x="478631" y="643335"/>
                    </a:lnTo>
                    <a:lnTo>
                      <a:pt x="496491" y="612378"/>
                    </a:lnTo>
                    <a:lnTo>
                      <a:pt x="537766" y="611982"/>
                    </a:lnTo>
                    <a:lnTo>
                      <a:pt x="554831" y="643335"/>
                    </a:lnTo>
                    <a:lnTo>
                      <a:pt x="546894" y="671116"/>
                    </a:lnTo>
                    <a:lnTo>
                      <a:pt x="575866" y="922338"/>
                    </a:lnTo>
                    <a:lnTo>
                      <a:pt x="652463" y="582613"/>
                    </a:lnTo>
                    <a:lnTo>
                      <a:pt x="661591" y="578644"/>
                    </a:lnTo>
                    <a:lnTo>
                      <a:pt x="668338" y="575469"/>
                    </a:lnTo>
                    <a:lnTo>
                      <a:pt x="671910" y="572691"/>
                    </a:lnTo>
                    <a:lnTo>
                      <a:pt x="672703" y="572294"/>
                    </a:lnTo>
                    <a:lnTo>
                      <a:pt x="673100" y="571897"/>
                    </a:lnTo>
                    <a:lnTo>
                      <a:pt x="686991" y="570310"/>
                    </a:lnTo>
                    <a:lnTo>
                      <a:pt x="701278" y="569913"/>
                    </a:lnTo>
                    <a:close/>
                    <a:moveTo>
                      <a:pt x="534014" y="0"/>
                    </a:moveTo>
                    <a:lnTo>
                      <a:pt x="549903" y="794"/>
                    </a:lnTo>
                    <a:lnTo>
                      <a:pt x="565395" y="1985"/>
                    </a:lnTo>
                    <a:lnTo>
                      <a:pt x="580886" y="3971"/>
                    </a:lnTo>
                    <a:lnTo>
                      <a:pt x="594789" y="7148"/>
                    </a:lnTo>
                    <a:lnTo>
                      <a:pt x="608692" y="10326"/>
                    </a:lnTo>
                    <a:lnTo>
                      <a:pt x="621800" y="14297"/>
                    </a:lnTo>
                    <a:lnTo>
                      <a:pt x="633717" y="19063"/>
                    </a:lnTo>
                    <a:lnTo>
                      <a:pt x="645236" y="23431"/>
                    </a:lnTo>
                    <a:lnTo>
                      <a:pt x="656756" y="28594"/>
                    </a:lnTo>
                    <a:lnTo>
                      <a:pt x="666686" y="33757"/>
                    </a:lnTo>
                    <a:lnTo>
                      <a:pt x="676617" y="38920"/>
                    </a:lnTo>
                    <a:lnTo>
                      <a:pt x="685356" y="44083"/>
                    </a:lnTo>
                    <a:lnTo>
                      <a:pt x="693300" y="49246"/>
                    </a:lnTo>
                    <a:lnTo>
                      <a:pt x="700847" y="54806"/>
                    </a:lnTo>
                    <a:lnTo>
                      <a:pt x="707600" y="59572"/>
                    </a:lnTo>
                    <a:lnTo>
                      <a:pt x="718722" y="68309"/>
                    </a:lnTo>
                    <a:lnTo>
                      <a:pt x="726667" y="75458"/>
                    </a:lnTo>
                    <a:lnTo>
                      <a:pt x="731830" y="80621"/>
                    </a:lnTo>
                    <a:lnTo>
                      <a:pt x="733419" y="82209"/>
                    </a:lnTo>
                    <a:lnTo>
                      <a:pt x="731433" y="86975"/>
                    </a:lnTo>
                    <a:lnTo>
                      <a:pt x="728255" y="92138"/>
                    </a:lnTo>
                    <a:lnTo>
                      <a:pt x="724681" y="98890"/>
                    </a:lnTo>
                    <a:lnTo>
                      <a:pt x="719119" y="107230"/>
                    </a:lnTo>
                    <a:lnTo>
                      <a:pt x="712764" y="115173"/>
                    </a:lnTo>
                    <a:lnTo>
                      <a:pt x="708792" y="119541"/>
                    </a:lnTo>
                    <a:lnTo>
                      <a:pt x="705217" y="123910"/>
                    </a:lnTo>
                    <a:lnTo>
                      <a:pt x="700450" y="128278"/>
                    </a:lnTo>
                    <a:lnTo>
                      <a:pt x="696081" y="131853"/>
                    </a:lnTo>
                    <a:lnTo>
                      <a:pt x="690917" y="136221"/>
                    </a:lnTo>
                    <a:lnTo>
                      <a:pt x="685356" y="139399"/>
                    </a:lnTo>
                    <a:lnTo>
                      <a:pt x="679794" y="142973"/>
                    </a:lnTo>
                    <a:lnTo>
                      <a:pt x="673439" y="146150"/>
                    </a:lnTo>
                    <a:lnTo>
                      <a:pt x="667083" y="148930"/>
                    </a:lnTo>
                    <a:lnTo>
                      <a:pt x="660331" y="150916"/>
                    </a:lnTo>
                    <a:lnTo>
                      <a:pt x="653181" y="152505"/>
                    </a:lnTo>
                    <a:lnTo>
                      <a:pt x="645633" y="154093"/>
                    </a:lnTo>
                    <a:lnTo>
                      <a:pt x="638086" y="154887"/>
                    </a:lnTo>
                    <a:lnTo>
                      <a:pt x="629745" y="154887"/>
                    </a:lnTo>
                    <a:lnTo>
                      <a:pt x="620608" y="154093"/>
                    </a:lnTo>
                    <a:lnTo>
                      <a:pt x="611870" y="152107"/>
                    </a:lnTo>
                    <a:lnTo>
                      <a:pt x="602734" y="150122"/>
                    </a:lnTo>
                    <a:lnTo>
                      <a:pt x="592406" y="146547"/>
                    </a:lnTo>
                    <a:lnTo>
                      <a:pt x="582475" y="142576"/>
                    </a:lnTo>
                    <a:lnTo>
                      <a:pt x="571750" y="137413"/>
                    </a:lnTo>
                    <a:lnTo>
                      <a:pt x="559436" y="131853"/>
                    </a:lnTo>
                    <a:lnTo>
                      <a:pt x="547123" y="126293"/>
                    </a:lnTo>
                    <a:lnTo>
                      <a:pt x="572545" y="138604"/>
                    </a:lnTo>
                    <a:lnTo>
                      <a:pt x="597570" y="150916"/>
                    </a:lnTo>
                    <a:lnTo>
                      <a:pt x="609884" y="156476"/>
                    </a:lnTo>
                    <a:lnTo>
                      <a:pt x="621800" y="162036"/>
                    </a:lnTo>
                    <a:lnTo>
                      <a:pt x="632922" y="166405"/>
                    </a:lnTo>
                    <a:lnTo>
                      <a:pt x="644045" y="170376"/>
                    </a:lnTo>
                    <a:lnTo>
                      <a:pt x="655167" y="173553"/>
                    </a:lnTo>
                    <a:lnTo>
                      <a:pt x="665097" y="176333"/>
                    </a:lnTo>
                    <a:lnTo>
                      <a:pt x="674631" y="177922"/>
                    </a:lnTo>
                    <a:lnTo>
                      <a:pt x="679397" y="178319"/>
                    </a:lnTo>
                    <a:lnTo>
                      <a:pt x="683767" y="178319"/>
                    </a:lnTo>
                    <a:lnTo>
                      <a:pt x="688136" y="178319"/>
                    </a:lnTo>
                    <a:lnTo>
                      <a:pt x="692506" y="177922"/>
                    </a:lnTo>
                    <a:lnTo>
                      <a:pt x="696875" y="177525"/>
                    </a:lnTo>
                    <a:lnTo>
                      <a:pt x="700450" y="176333"/>
                    </a:lnTo>
                    <a:lnTo>
                      <a:pt x="704422" y="175142"/>
                    </a:lnTo>
                    <a:lnTo>
                      <a:pt x="707997" y="173156"/>
                    </a:lnTo>
                    <a:lnTo>
                      <a:pt x="711572" y="171170"/>
                    </a:lnTo>
                    <a:lnTo>
                      <a:pt x="714353" y="168788"/>
                    </a:lnTo>
                    <a:lnTo>
                      <a:pt x="715544" y="177525"/>
                    </a:lnTo>
                    <a:lnTo>
                      <a:pt x="716736" y="185865"/>
                    </a:lnTo>
                    <a:lnTo>
                      <a:pt x="717133" y="202148"/>
                    </a:lnTo>
                    <a:lnTo>
                      <a:pt x="717133" y="217240"/>
                    </a:lnTo>
                    <a:lnTo>
                      <a:pt x="716339" y="231537"/>
                    </a:lnTo>
                    <a:lnTo>
                      <a:pt x="717531" y="230345"/>
                    </a:lnTo>
                    <a:lnTo>
                      <a:pt x="718722" y="229154"/>
                    </a:lnTo>
                    <a:lnTo>
                      <a:pt x="719914" y="227963"/>
                    </a:lnTo>
                    <a:lnTo>
                      <a:pt x="721503" y="227565"/>
                    </a:lnTo>
                    <a:lnTo>
                      <a:pt x="723489" y="227963"/>
                    </a:lnTo>
                    <a:lnTo>
                      <a:pt x="725078" y="229551"/>
                    </a:lnTo>
                    <a:lnTo>
                      <a:pt x="727064" y="231140"/>
                    </a:lnTo>
                    <a:lnTo>
                      <a:pt x="728255" y="233523"/>
                    </a:lnTo>
                    <a:lnTo>
                      <a:pt x="730242" y="236700"/>
                    </a:lnTo>
                    <a:lnTo>
                      <a:pt x="731830" y="240274"/>
                    </a:lnTo>
                    <a:lnTo>
                      <a:pt x="734214" y="249806"/>
                    </a:lnTo>
                    <a:lnTo>
                      <a:pt x="736597" y="260529"/>
                    </a:lnTo>
                    <a:lnTo>
                      <a:pt x="738186" y="272840"/>
                    </a:lnTo>
                    <a:lnTo>
                      <a:pt x="739378" y="286740"/>
                    </a:lnTo>
                    <a:lnTo>
                      <a:pt x="739775" y="301435"/>
                    </a:lnTo>
                    <a:lnTo>
                      <a:pt x="739378" y="316924"/>
                    </a:lnTo>
                    <a:lnTo>
                      <a:pt x="738186" y="330427"/>
                    </a:lnTo>
                    <a:lnTo>
                      <a:pt x="736597" y="342738"/>
                    </a:lnTo>
                    <a:lnTo>
                      <a:pt x="734214" y="353858"/>
                    </a:lnTo>
                    <a:lnTo>
                      <a:pt x="731830" y="362596"/>
                    </a:lnTo>
                    <a:lnTo>
                      <a:pt x="730242" y="366567"/>
                    </a:lnTo>
                    <a:lnTo>
                      <a:pt x="728255" y="369744"/>
                    </a:lnTo>
                    <a:lnTo>
                      <a:pt x="727064" y="372524"/>
                    </a:lnTo>
                    <a:lnTo>
                      <a:pt x="725078" y="374113"/>
                    </a:lnTo>
                    <a:lnTo>
                      <a:pt x="723489" y="374907"/>
                    </a:lnTo>
                    <a:lnTo>
                      <a:pt x="721503" y="375304"/>
                    </a:lnTo>
                    <a:lnTo>
                      <a:pt x="719517" y="374907"/>
                    </a:lnTo>
                    <a:lnTo>
                      <a:pt x="717928" y="373716"/>
                    </a:lnTo>
                    <a:lnTo>
                      <a:pt x="716339" y="372127"/>
                    </a:lnTo>
                    <a:lnTo>
                      <a:pt x="714353" y="368950"/>
                    </a:lnTo>
                    <a:lnTo>
                      <a:pt x="712764" y="365773"/>
                    </a:lnTo>
                    <a:lnTo>
                      <a:pt x="711175" y="361801"/>
                    </a:lnTo>
                    <a:lnTo>
                      <a:pt x="709983" y="357433"/>
                    </a:lnTo>
                    <a:lnTo>
                      <a:pt x="708394" y="352270"/>
                    </a:lnTo>
                    <a:lnTo>
                      <a:pt x="706806" y="364979"/>
                    </a:lnTo>
                    <a:lnTo>
                      <a:pt x="704819" y="377687"/>
                    </a:lnTo>
                    <a:lnTo>
                      <a:pt x="701642" y="389602"/>
                    </a:lnTo>
                    <a:lnTo>
                      <a:pt x="698861" y="401516"/>
                    </a:lnTo>
                    <a:lnTo>
                      <a:pt x="695683" y="413431"/>
                    </a:lnTo>
                    <a:lnTo>
                      <a:pt x="691314" y="424551"/>
                    </a:lnTo>
                    <a:lnTo>
                      <a:pt x="686944" y="435274"/>
                    </a:lnTo>
                    <a:lnTo>
                      <a:pt x="682575" y="445997"/>
                    </a:lnTo>
                    <a:lnTo>
                      <a:pt x="677411" y="456323"/>
                    </a:lnTo>
                    <a:lnTo>
                      <a:pt x="671850" y="466251"/>
                    </a:lnTo>
                    <a:lnTo>
                      <a:pt x="666289" y="475386"/>
                    </a:lnTo>
                    <a:lnTo>
                      <a:pt x="659933" y="484520"/>
                    </a:lnTo>
                    <a:lnTo>
                      <a:pt x="653975" y="493257"/>
                    </a:lnTo>
                    <a:lnTo>
                      <a:pt x="647222" y="501597"/>
                    </a:lnTo>
                    <a:lnTo>
                      <a:pt x="640867" y="509540"/>
                    </a:lnTo>
                    <a:lnTo>
                      <a:pt x="633717" y="517086"/>
                    </a:lnTo>
                    <a:lnTo>
                      <a:pt x="626964" y="524235"/>
                    </a:lnTo>
                    <a:lnTo>
                      <a:pt x="619417" y="530589"/>
                    </a:lnTo>
                    <a:lnTo>
                      <a:pt x="612267" y="536944"/>
                    </a:lnTo>
                    <a:lnTo>
                      <a:pt x="604720" y="542901"/>
                    </a:lnTo>
                    <a:lnTo>
                      <a:pt x="597570" y="548461"/>
                    </a:lnTo>
                    <a:lnTo>
                      <a:pt x="590022" y="553227"/>
                    </a:lnTo>
                    <a:lnTo>
                      <a:pt x="582078" y="557992"/>
                    </a:lnTo>
                    <a:lnTo>
                      <a:pt x="574531" y="561964"/>
                    </a:lnTo>
                    <a:lnTo>
                      <a:pt x="566984" y="565538"/>
                    </a:lnTo>
                    <a:lnTo>
                      <a:pt x="559039" y="568715"/>
                    </a:lnTo>
                    <a:lnTo>
                      <a:pt x="551492" y="571495"/>
                    </a:lnTo>
                    <a:lnTo>
                      <a:pt x="543945" y="573481"/>
                    </a:lnTo>
                    <a:lnTo>
                      <a:pt x="536398" y="575467"/>
                    </a:lnTo>
                    <a:lnTo>
                      <a:pt x="528850" y="576658"/>
                    </a:lnTo>
                    <a:lnTo>
                      <a:pt x="521700" y="577453"/>
                    </a:lnTo>
                    <a:lnTo>
                      <a:pt x="514550" y="577850"/>
                    </a:lnTo>
                    <a:lnTo>
                      <a:pt x="508989" y="577453"/>
                    </a:lnTo>
                    <a:lnTo>
                      <a:pt x="502634" y="576658"/>
                    </a:lnTo>
                    <a:lnTo>
                      <a:pt x="496278" y="575467"/>
                    </a:lnTo>
                    <a:lnTo>
                      <a:pt x="489923" y="573481"/>
                    </a:lnTo>
                    <a:lnTo>
                      <a:pt x="483170" y="571098"/>
                    </a:lnTo>
                    <a:lnTo>
                      <a:pt x="476417" y="568318"/>
                    </a:lnTo>
                    <a:lnTo>
                      <a:pt x="469267" y="565141"/>
                    </a:lnTo>
                    <a:lnTo>
                      <a:pt x="462514" y="561567"/>
                    </a:lnTo>
                    <a:lnTo>
                      <a:pt x="454967" y="557198"/>
                    </a:lnTo>
                    <a:lnTo>
                      <a:pt x="447817" y="552432"/>
                    </a:lnTo>
                    <a:lnTo>
                      <a:pt x="440667" y="547667"/>
                    </a:lnTo>
                    <a:lnTo>
                      <a:pt x="433120" y="542106"/>
                    </a:lnTo>
                    <a:lnTo>
                      <a:pt x="425970" y="536149"/>
                    </a:lnTo>
                    <a:lnTo>
                      <a:pt x="418423" y="529795"/>
                    </a:lnTo>
                    <a:lnTo>
                      <a:pt x="411273" y="523043"/>
                    </a:lnTo>
                    <a:lnTo>
                      <a:pt x="403726" y="515895"/>
                    </a:lnTo>
                    <a:lnTo>
                      <a:pt x="396576" y="508349"/>
                    </a:lnTo>
                    <a:lnTo>
                      <a:pt x="389426" y="500803"/>
                    </a:lnTo>
                    <a:lnTo>
                      <a:pt x="382276" y="492860"/>
                    </a:lnTo>
                    <a:lnTo>
                      <a:pt x="375523" y="483726"/>
                    </a:lnTo>
                    <a:lnTo>
                      <a:pt x="368770" y="475386"/>
                    </a:lnTo>
                    <a:lnTo>
                      <a:pt x="362415" y="466251"/>
                    </a:lnTo>
                    <a:lnTo>
                      <a:pt x="356059" y="456720"/>
                    </a:lnTo>
                    <a:lnTo>
                      <a:pt x="350498" y="447188"/>
                    </a:lnTo>
                    <a:lnTo>
                      <a:pt x="344937" y="436862"/>
                    </a:lnTo>
                    <a:lnTo>
                      <a:pt x="339376" y="426934"/>
                    </a:lnTo>
                    <a:lnTo>
                      <a:pt x="334212" y="416211"/>
                    </a:lnTo>
                    <a:lnTo>
                      <a:pt x="329048" y="405885"/>
                    </a:lnTo>
                    <a:lnTo>
                      <a:pt x="325076" y="394765"/>
                    </a:lnTo>
                    <a:lnTo>
                      <a:pt x="320706" y="383247"/>
                    </a:lnTo>
                    <a:lnTo>
                      <a:pt x="317529" y="372127"/>
                    </a:lnTo>
                    <a:lnTo>
                      <a:pt x="313954" y="360610"/>
                    </a:lnTo>
                    <a:lnTo>
                      <a:pt x="311570" y="368156"/>
                    </a:lnTo>
                    <a:lnTo>
                      <a:pt x="310379" y="371730"/>
                    </a:lnTo>
                    <a:lnTo>
                      <a:pt x="308392" y="374113"/>
                    </a:lnTo>
                    <a:lnTo>
                      <a:pt x="306804" y="376099"/>
                    </a:lnTo>
                    <a:lnTo>
                      <a:pt x="305612" y="378084"/>
                    </a:lnTo>
                    <a:lnTo>
                      <a:pt x="304023" y="378879"/>
                    </a:lnTo>
                    <a:lnTo>
                      <a:pt x="302037" y="379276"/>
                    </a:lnTo>
                    <a:lnTo>
                      <a:pt x="300051" y="378879"/>
                    </a:lnTo>
                    <a:lnTo>
                      <a:pt x="298462" y="377687"/>
                    </a:lnTo>
                    <a:lnTo>
                      <a:pt x="296873" y="375702"/>
                    </a:lnTo>
                    <a:lnTo>
                      <a:pt x="294887" y="373319"/>
                    </a:lnTo>
                    <a:lnTo>
                      <a:pt x="293298" y="370141"/>
                    </a:lnTo>
                    <a:lnTo>
                      <a:pt x="292106" y="366567"/>
                    </a:lnTo>
                    <a:lnTo>
                      <a:pt x="289326" y="357433"/>
                    </a:lnTo>
                    <a:lnTo>
                      <a:pt x="286942" y="346710"/>
                    </a:lnTo>
                    <a:lnTo>
                      <a:pt x="285354" y="334001"/>
                    </a:lnTo>
                    <a:lnTo>
                      <a:pt x="284559" y="320101"/>
                    </a:lnTo>
                    <a:lnTo>
                      <a:pt x="284162" y="305406"/>
                    </a:lnTo>
                    <a:lnTo>
                      <a:pt x="284559" y="290315"/>
                    </a:lnTo>
                    <a:lnTo>
                      <a:pt x="285354" y="276812"/>
                    </a:lnTo>
                    <a:lnTo>
                      <a:pt x="286942" y="264103"/>
                    </a:lnTo>
                    <a:lnTo>
                      <a:pt x="289326" y="252983"/>
                    </a:lnTo>
                    <a:lnTo>
                      <a:pt x="292106" y="244246"/>
                    </a:lnTo>
                    <a:lnTo>
                      <a:pt x="293298" y="240274"/>
                    </a:lnTo>
                    <a:lnTo>
                      <a:pt x="294887" y="237097"/>
                    </a:lnTo>
                    <a:lnTo>
                      <a:pt x="296873" y="234714"/>
                    </a:lnTo>
                    <a:lnTo>
                      <a:pt x="298462" y="232728"/>
                    </a:lnTo>
                    <a:lnTo>
                      <a:pt x="300051" y="231934"/>
                    </a:lnTo>
                    <a:lnTo>
                      <a:pt x="302037" y="231537"/>
                    </a:lnTo>
                    <a:lnTo>
                      <a:pt x="303229" y="231537"/>
                    </a:lnTo>
                    <a:lnTo>
                      <a:pt x="304420" y="232331"/>
                    </a:lnTo>
                    <a:lnTo>
                      <a:pt x="304817" y="222403"/>
                    </a:lnTo>
                    <a:lnTo>
                      <a:pt x="305215" y="212871"/>
                    </a:lnTo>
                    <a:lnTo>
                      <a:pt x="306406" y="204134"/>
                    </a:lnTo>
                    <a:lnTo>
                      <a:pt x="307598" y="196191"/>
                    </a:lnTo>
                    <a:lnTo>
                      <a:pt x="306804" y="185468"/>
                    </a:lnTo>
                    <a:lnTo>
                      <a:pt x="306406" y="175936"/>
                    </a:lnTo>
                    <a:lnTo>
                      <a:pt x="306406" y="166405"/>
                    </a:lnTo>
                    <a:lnTo>
                      <a:pt x="306804" y="158065"/>
                    </a:lnTo>
                    <a:lnTo>
                      <a:pt x="307598" y="150122"/>
                    </a:lnTo>
                    <a:lnTo>
                      <a:pt x="308790" y="142179"/>
                    </a:lnTo>
                    <a:lnTo>
                      <a:pt x="310379" y="135427"/>
                    </a:lnTo>
                    <a:lnTo>
                      <a:pt x="312365" y="128676"/>
                    </a:lnTo>
                    <a:lnTo>
                      <a:pt x="314748" y="122321"/>
                    </a:lnTo>
                    <a:lnTo>
                      <a:pt x="317529" y="116761"/>
                    </a:lnTo>
                    <a:lnTo>
                      <a:pt x="320309" y="111201"/>
                    </a:lnTo>
                    <a:lnTo>
                      <a:pt x="323884" y="106833"/>
                    </a:lnTo>
                    <a:lnTo>
                      <a:pt x="327062" y="102067"/>
                    </a:lnTo>
                    <a:lnTo>
                      <a:pt x="331431" y="98095"/>
                    </a:lnTo>
                    <a:lnTo>
                      <a:pt x="335404" y="94918"/>
                    </a:lnTo>
                    <a:lnTo>
                      <a:pt x="339773" y="91344"/>
                    </a:lnTo>
                    <a:lnTo>
                      <a:pt x="319912" y="91741"/>
                    </a:lnTo>
                    <a:lnTo>
                      <a:pt x="304420" y="92138"/>
                    </a:lnTo>
                    <a:lnTo>
                      <a:pt x="290915" y="93329"/>
                    </a:lnTo>
                    <a:lnTo>
                      <a:pt x="295284" y="90549"/>
                    </a:lnTo>
                    <a:lnTo>
                      <a:pt x="300051" y="88167"/>
                    </a:lnTo>
                    <a:lnTo>
                      <a:pt x="309981" y="82209"/>
                    </a:lnTo>
                    <a:lnTo>
                      <a:pt x="319117" y="75458"/>
                    </a:lnTo>
                    <a:lnTo>
                      <a:pt x="328651" y="68309"/>
                    </a:lnTo>
                    <a:lnTo>
                      <a:pt x="346923" y="54409"/>
                    </a:lnTo>
                    <a:lnTo>
                      <a:pt x="355265" y="48452"/>
                    </a:lnTo>
                    <a:lnTo>
                      <a:pt x="363606" y="43686"/>
                    </a:lnTo>
                    <a:lnTo>
                      <a:pt x="373934" y="38920"/>
                    </a:lnTo>
                    <a:lnTo>
                      <a:pt x="384659" y="33757"/>
                    </a:lnTo>
                    <a:lnTo>
                      <a:pt x="394589" y="28992"/>
                    </a:lnTo>
                    <a:lnTo>
                      <a:pt x="405314" y="24623"/>
                    </a:lnTo>
                    <a:lnTo>
                      <a:pt x="414848" y="21049"/>
                    </a:lnTo>
                    <a:lnTo>
                      <a:pt x="425176" y="17474"/>
                    </a:lnTo>
                    <a:lnTo>
                      <a:pt x="434709" y="14694"/>
                    </a:lnTo>
                    <a:lnTo>
                      <a:pt x="444242" y="11914"/>
                    </a:lnTo>
                    <a:lnTo>
                      <a:pt x="454173" y="9134"/>
                    </a:lnTo>
                    <a:lnTo>
                      <a:pt x="463309" y="7148"/>
                    </a:lnTo>
                    <a:lnTo>
                      <a:pt x="472842" y="5560"/>
                    </a:lnTo>
                    <a:lnTo>
                      <a:pt x="481978" y="3574"/>
                    </a:lnTo>
                    <a:lnTo>
                      <a:pt x="491114" y="2383"/>
                    </a:lnTo>
                    <a:lnTo>
                      <a:pt x="500250" y="1588"/>
                    </a:lnTo>
                    <a:lnTo>
                      <a:pt x="517331" y="397"/>
                    </a:lnTo>
                    <a:lnTo>
                      <a:pt x="534014" y="0"/>
                    </a:lnTo>
                    <a:close/>
                  </a:path>
                </a:pathLst>
              </a:cu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grpSp>
        <p:sp>
          <p:nvSpPr>
            <p:cNvPr id="81928" name="矩形 4"/>
            <p:cNvSpPr>
              <a:spLocks noChangeArrowheads="1"/>
            </p:cNvSpPr>
            <p:nvPr/>
          </p:nvSpPr>
          <p:spPr bwMode="auto">
            <a:xfrm>
              <a:off x="2874529" y="5525990"/>
              <a:ext cx="2943677" cy="861618"/>
            </a:xfrm>
            <a:prstGeom prst="rect">
              <a:avLst/>
            </a:prstGeom>
            <a:noFill/>
            <a:ln w="9525">
              <a:noFill/>
              <a:miter lim="800000"/>
            </a:ln>
          </p:spPr>
          <p:txBody>
            <a:bodyPr>
              <a:spAutoFit/>
            </a:bodyPr>
            <a:lstStyle/>
            <a:p>
              <a:pPr>
                <a:lnSpc>
                  <a:spcPct val="120000"/>
                </a:lnSpc>
              </a:pPr>
              <a:r>
                <a:rPr lang="zh-CN" altLang="zh-CN" sz="1500" b="1">
                  <a:solidFill>
                    <a:srgbClr val="000000"/>
                  </a:solidFill>
                  <a:latin typeface="黑体" panose="02010609060101010101" pitchFamily="49" charset="-122"/>
                  <a:ea typeface="黑体" panose="02010609060101010101" pitchFamily="49" charset="-122"/>
                </a:rPr>
                <a:t>避免如上海外滩踩踏事件一类悲剧再度发生</a:t>
              </a:r>
              <a:endParaRPr lang="da-DK" altLang="zh-CN" sz="1500" b="1">
                <a:solidFill>
                  <a:srgbClr val="000000"/>
                </a:solidFill>
                <a:latin typeface="黑体" panose="02010609060101010101" pitchFamily="49" charset="-122"/>
                <a:ea typeface="黑体" panose="02010609060101010101" pitchFamily="49" charset="-122"/>
              </a:endParaRPr>
            </a:p>
          </p:txBody>
        </p:sp>
      </p:grpSp>
      <p:pic>
        <p:nvPicPr>
          <p:cNvPr id="8" name="图片 7"/>
          <p:cNvPicPr>
            <a:picLocks noChangeAspect="1"/>
          </p:cNvPicPr>
          <p:nvPr/>
        </p:nvPicPr>
        <p:blipFill>
          <a:blip r:embed="rId3"/>
          <a:stretch>
            <a:fillRect/>
          </a:stretch>
        </p:blipFill>
        <p:spPr>
          <a:xfrm>
            <a:off x="6211491" y="1383506"/>
            <a:ext cx="2946797" cy="4062413"/>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4"/>
          <a:stretch>
            <a:fillRect/>
          </a:stretch>
        </p:blipFill>
        <p:spPr>
          <a:xfrm>
            <a:off x="4050507" y="2894410"/>
            <a:ext cx="3932635" cy="2607469"/>
          </a:xfrm>
          <a:prstGeom prst="rect">
            <a:avLst/>
          </a:prstGeom>
          <a:effectLst>
            <a:outerShdw blurRad="63500" sx="102000" sy="102000" algn="ctr" rotWithShape="0">
              <a:prstClr val="black">
                <a:alpha val="40000"/>
              </a:prstClr>
            </a:outerShdw>
          </a:effectLst>
        </p:spPr>
      </p:pic>
      <p:sp>
        <p:nvSpPr>
          <p:cNvPr id="23"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39070275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25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500"/>
                            </p:stCondLst>
                            <p:childTnLst>
                              <p:par>
                                <p:cTn id="12" presetID="2" presetClass="entr" presetSubtype="4"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矩形 1"/>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1.</a:t>
            </a:r>
            <a:r>
              <a:rPr lang="zh-CN" altLang="en-US" sz="2100" b="1">
                <a:solidFill>
                  <a:srgbClr val="000000"/>
                </a:solidFill>
                <a:latin typeface="黑体" panose="02010609060101010101" pitchFamily="49" charset="-122"/>
                <a:ea typeface="黑体" panose="02010609060101010101" pitchFamily="49" charset="-122"/>
              </a:rPr>
              <a:t>大数据让政府治理更精准透明</a:t>
            </a:r>
            <a:endParaRPr lang="en-US" altLang="zh-CN" sz="2100" b="1">
              <a:solidFill>
                <a:srgbClr val="000000"/>
              </a:solidFill>
              <a:latin typeface="黑体" panose="02010609060101010101" pitchFamily="49" charset="-122"/>
              <a:ea typeface="黑体" panose="02010609060101010101" pitchFamily="49" charset="-122"/>
            </a:endParaRPr>
          </a:p>
        </p:txBody>
      </p:sp>
      <p:grpSp>
        <p:nvGrpSpPr>
          <p:cNvPr id="11" name="组合 10"/>
          <p:cNvGrpSpPr/>
          <p:nvPr/>
        </p:nvGrpSpPr>
        <p:grpSpPr bwMode="auto">
          <a:xfrm>
            <a:off x="78581" y="1453753"/>
            <a:ext cx="5911454" cy="3946922"/>
            <a:chOff x="2119291" y="794995"/>
            <a:chExt cx="7881235" cy="5263014"/>
          </a:xfrm>
        </p:grpSpPr>
        <p:pic>
          <p:nvPicPr>
            <p:cNvPr id="82949" name="图片 6"/>
            <p:cNvPicPr>
              <a:picLocks noChangeAspect="1"/>
            </p:cNvPicPr>
            <p:nvPr/>
          </p:nvPicPr>
          <p:blipFill>
            <a:blip r:embed="rId2"/>
            <a:srcRect/>
            <a:stretch>
              <a:fillRect/>
            </a:stretch>
          </p:blipFill>
          <p:spPr bwMode="auto">
            <a:xfrm>
              <a:off x="2119292" y="794995"/>
              <a:ext cx="3068612" cy="1726585"/>
            </a:xfrm>
            <a:prstGeom prst="rect">
              <a:avLst/>
            </a:prstGeom>
            <a:noFill/>
            <a:ln w="9525">
              <a:noFill/>
              <a:miter lim="800000"/>
              <a:headEnd/>
              <a:tailEnd/>
            </a:ln>
          </p:spPr>
        </p:pic>
        <p:grpSp>
          <p:nvGrpSpPr>
            <p:cNvPr id="82950" name="组合 22"/>
            <p:cNvGrpSpPr/>
            <p:nvPr/>
          </p:nvGrpSpPr>
          <p:grpSpPr bwMode="auto">
            <a:xfrm>
              <a:off x="2119291" y="2581103"/>
              <a:ext cx="7881235" cy="3476906"/>
              <a:chOff x="2755899" y="2532063"/>
              <a:chExt cx="6680201" cy="2784988"/>
            </a:xfrm>
          </p:grpSpPr>
          <p:sp>
            <p:nvSpPr>
              <p:cNvPr id="24" name="MH_SubTitle_1"/>
              <p:cNvSpPr>
                <a:spLocks noChangeArrowheads="1"/>
              </p:cNvSpPr>
              <p:nvPr/>
            </p:nvSpPr>
            <p:spPr bwMode="auto">
              <a:xfrm>
                <a:off x="2755901" y="2532063"/>
                <a:ext cx="2201863" cy="114935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t="100000" r="100000"/>
                </a:path>
                <a:tileRect l="-100000" b="-100000"/>
              </a:gra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auto">
                  <a:lnSpc>
                    <a:spcPct val="120000"/>
                  </a:lnSpc>
                  <a:spcBef>
                    <a:spcPts val="0"/>
                  </a:spcBef>
                  <a:spcAft>
                    <a:spcPts val="0"/>
                  </a:spcAft>
                  <a:defRPr/>
                </a:pPr>
                <a:r>
                  <a:rPr lang="zh-CN" altLang="en-US" sz="1500" dirty="0">
                    <a:solidFill>
                      <a:prstClr val="white"/>
                    </a:solidFill>
                    <a:latin typeface="黑体" panose="02010609060101010101" pitchFamily="49" charset="-122"/>
                    <a:ea typeface="黑体" panose="02010609060101010101" pitchFamily="49" charset="-122"/>
                  </a:rPr>
                  <a:t>设计人员编入流感关键词，如温度计、流感症状、肌肉疼痛、胸闷等</a:t>
                </a:r>
              </a:p>
            </p:txBody>
          </p:sp>
          <p:sp>
            <p:nvSpPr>
              <p:cNvPr id="25" name="MH_SubTitle_2"/>
              <p:cNvSpPr>
                <a:spLocks noChangeArrowheads="1"/>
              </p:cNvSpPr>
              <p:nvPr/>
            </p:nvSpPr>
            <p:spPr bwMode="auto">
              <a:xfrm>
                <a:off x="4994275" y="2532063"/>
                <a:ext cx="2203450" cy="114935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t="100000" r="100000"/>
                </a:path>
                <a:tileRect l="-100000" b="-100000"/>
              </a:gra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en-US" sz="1500" dirty="0">
                    <a:solidFill>
                      <a:prstClr val="white"/>
                    </a:solidFill>
                    <a:latin typeface="黑体" panose="02010609060101010101" pitchFamily="49" charset="-122"/>
                    <a:ea typeface="黑体" panose="02010609060101010101" pitchFamily="49" charset="-122"/>
                  </a:rPr>
                  <a:t>只要用户输入这些关键词，系统就会展开跟踪分析，创建地区流感图表和流感地图</a:t>
                </a:r>
              </a:p>
            </p:txBody>
          </p:sp>
          <p:sp>
            <p:nvSpPr>
              <p:cNvPr id="26" name="MH_SubTitle_3"/>
              <p:cNvSpPr>
                <a:spLocks noChangeArrowheads="1"/>
              </p:cNvSpPr>
              <p:nvPr/>
            </p:nvSpPr>
            <p:spPr bwMode="auto">
              <a:xfrm>
                <a:off x="7234238" y="2532063"/>
                <a:ext cx="2201862" cy="114935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t="100000" r="100000"/>
                </a:path>
                <a:tileRect l="-100000" b="-100000"/>
              </a:gra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lnSpc>
                    <a:spcPct val="120000"/>
                  </a:lnSpc>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预测出世界上</a:t>
                </a:r>
                <a:endParaRPr lang="en-US" altLang="zh-CN" sz="1500" dirty="0">
                  <a:solidFill>
                    <a:prstClr val="white"/>
                  </a:solidFill>
                  <a:latin typeface="黑体" panose="02010609060101010101" pitchFamily="49" charset="-122"/>
                  <a:ea typeface="黑体" panose="02010609060101010101" pitchFamily="49" charset="-122"/>
                </a:endParaRPr>
              </a:p>
              <a:p>
                <a:pPr algn="ctr" fontAlgn="auto">
                  <a:lnSpc>
                    <a:spcPct val="120000"/>
                  </a:lnSpc>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不同国家和地区的</a:t>
                </a:r>
                <a:endParaRPr lang="en-US" altLang="zh-CN" sz="1500" dirty="0">
                  <a:solidFill>
                    <a:prstClr val="white"/>
                  </a:solidFill>
                  <a:latin typeface="黑体" panose="02010609060101010101" pitchFamily="49" charset="-122"/>
                  <a:ea typeface="黑体" panose="02010609060101010101" pitchFamily="49" charset="-122"/>
                </a:endParaRPr>
              </a:p>
              <a:p>
                <a:pPr algn="ctr" fontAlgn="auto">
                  <a:lnSpc>
                    <a:spcPct val="120000"/>
                  </a:lnSpc>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流感传播情况</a:t>
                </a:r>
                <a:endParaRPr lang="zh-CN" altLang="en-US" sz="1500" dirty="0">
                  <a:solidFill>
                    <a:prstClr val="white"/>
                  </a:solidFill>
                  <a:latin typeface="黑体" panose="02010609060101010101" pitchFamily="49" charset="-122"/>
                  <a:ea typeface="黑体" panose="02010609060101010101" pitchFamily="49" charset="-122"/>
                </a:endParaRPr>
              </a:p>
            </p:txBody>
          </p:sp>
          <p:sp>
            <p:nvSpPr>
              <p:cNvPr id="40" name="MH_Other_3"/>
              <p:cNvSpPr/>
              <p:nvPr/>
            </p:nvSpPr>
            <p:spPr>
              <a:xfrm>
                <a:off x="2755899" y="4045360"/>
                <a:ext cx="44401" cy="12716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prstClr val="white"/>
                  </a:solidFill>
                </a:endParaRPr>
              </a:p>
            </p:txBody>
          </p:sp>
          <p:sp>
            <p:nvSpPr>
              <p:cNvPr id="82965" name="MH_Desc_1"/>
              <p:cNvSpPr>
                <a:spLocks noChangeArrowheads="1"/>
              </p:cNvSpPr>
              <p:nvPr/>
            </p:nvSpPr>
            <p:spPr bwMode="auto">
              <a:xfrm>
                <a:off x="2925763" y="4045463"/>
                <a:ext cx="6510337" cy="1271588"/>
              </a:xfrm>
              <a:prstGeom prst="rect">
                <a:avLst/>
              </a:prstGeom>
              <a:noFill/>
              <a:ln w="9525">
                <a:noFill/>
                <a:miter lim="800000"/>
              </a:ln>
            </p:spPr>
            <p:txBody>
              <a:bodyPr lIns="0" tIns="0" rIns="0" bIns="0" anchor="ctr"/>
              <a:lstStyle/>
              <a:p>
                <a:r>
                  <a:rPr lang="en-US" altLang="zh-CN" sz="1500">
                    <a:solidFill>
                      <a:srgbClr val="000000"/>
                    </a:solidFill>
                    <a:latin typeface="黑体" panose="02010609060101010101" pitchFamily="49" charset="-122"/>
                    <a:ea typeface="黑体" panose="02010609060101010101" pitchFamily="49" charset="-122"/>
                  </a:rPr>
                  <a:t>2009</a:t>
                </a:r>
                <a:r>
                  <a:rPr lang="zh-CN" altLang="zh-CN" sz="1500">
                    <a:solidFill>
                      <a:srgbClr val="000000"/>
                    </a:solidFill>
                    <a:latin typeface="黑体" panose="02010609060101010101" pitchFamily="49" charset="-122"/>
                    <a:ea typeface="黑体" panose="02010609060101010101" pitchFamily="49" charset="-122"/>
                  </a:rPr>
                  <a:t>年，甲型</a:t>
                </a:r>
                <a:r>
                  <a:rPr lang="en-US" altLang="zh-CN" sz="1500">
                    <a:solidFill>
                      <a:srgbClr val="000000"/>
                    </a:solidFill>
                    <a:latin typeface="黑体" panose="02010609060101010101" pitchFamily="49" charset="-122"/>
                    <a:ea typeface="黑体" panose="02010609060101010101" pitchFamily="49" charset="-122"/>
                  </a:rPr>
                  <a:t>H1N1</a:t>
                </a:r>
                <a:r>
                  <a:rPr lang="zh-CN" altLang="zh-CN" sz="1500">
                    <a:solidFill>
                      <a:srgbClr val="000000"/>
                    </a:solidFill>
                    <a:latin typeface="黑体" panose="02010609060101010101" pitchFamily="49" charset="-122"/>
                    <a:ea typeface="黑体" panose="02010609060101010101" pitchFamily="49" charset="-122"/>
                  </a:rPr>
                  <a:t>流感暴发的几周前，“谷歌流感趋势”成功预测了流感在美国境内的传播，其分析结果甚至具体到特定的地区和州，并非常及时，令公共卫生官员备感震惊。而传统上，美国疾病控制中心要在流感暴发一两周之后才可以做到这些。</a:t>
                </a:r>
              </a:p>
            </p:txBody>
          </p:sp>
        </p:grpSp>
        <p:sp>
          <p:nvSpPr>
            <p:cNvPr id="42" name="KSO_Shape"/>
            <p:cNvSpPr/>
            <p:nvPr/>
          </p:nvSpPr>
          <p:spPr>
            <a:xfrm>
              <a:off x="4479693" y="3122470"/>
              <a:ext cx="474620" cy="311177"/>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3" name="KSO_Shape"/>
            <p:cNvSpPr/>
            <p:nvPr/>
          </p:nvSpPr>
          <p:spPr>
            <a:xfrm>
              <a:off x="7122645" y="3119295"/>
              <a:ext cx="474621" cy="311177"/>
            </a:xfrm>
            <a:custGeom>
              <a:avLst/>
              <a:gdLst>
                <a:gd name="connsiteX0" fmla="*/ 277525 w 494328"/>
                <a:gd name="connsiteY0" fmla="*/ 292250 h 324036"/>
                <a:gd name="connsiteX1" fmla="*/ 309311 w 494328"/>
                <a:gd name="connsiteY1" fmla="*/ 292250 h 324036"/>
                <a:gd name="connsiteX2" fmla="*/ 309311 w 494328"/>
                <a:gd name="connsiteY2" fmla="*/ 324036 h 324036"/>
                <a:gd name="connsiteX3" fmla="*/ 277525 w 494328"/>
                <a:gd name="connsiteY3" fmla="*/ 324036 h 324036"/>
                <a:gd name="connsiteX4" fmla="*/ 323779 w 494328"/>
                <a:gd name="connsiteY4" fmla="*/ 243541 h 324036"/>
                <a:gd name="connsiteX5" fmla="*/ 355565 w 494328"/>
                <a:gd name="connsiteY5" fmla="*/ 243541 h 324036"/>
                <a:gd name="connsiteX6" fmla="*/ 355565 w 494328"/>
                <a:gd name="connsiteY6" fmla="*/ 275328 h 324036"/>
                <a:gd name="connsiteX7" fmla="*/ 323779 w 494328"/>
                <a:gd name="connsiteY7" fmla="*/ 275328 h 324036"/>
                <a:gd name="connsiteX8" fmla="*/ 277525 w 494328"/>
                <a:gd name="connsiteY8" fmla="*/ 243541 h 324036"/>
                <a:gd name="connsiteX9" fmla="*/ 309311 w 494328"/>
                <a:gd name="connsiteY9" fmla="*/ 243541 h 324036"/>
                <a:gd name="connsiteX10" fmla="*/ 309311 w 494328"/>
                <a:gd name="connsiteY10" fmla="*/ 275328 h 324036"/>
                <a:gd name="connsiteX11" fmla="*/ 277525 w 494328"/>
                <a:gd name="connsiteY11" fmla="*/ 275328 h 324036"/>
                <a:gd name="connsiteX12" fmla="*/ 370033 w 494328"/>
                <a:gd name="connsiteY12" fmla="*/ 194833 h 324036"/>
                <a:gd name="connsiteX13" fmla="*/ 401820 w 494328"/>
                <a:gd name="connsiteY13" fmla="*/ 194833 h 324036"/>
                <a:gd name="connsiteX14" fmla="*/ 401820 w 494328"/>
                <a:gd name="connsiteY14" fmla="*/ 226620 h 324036"/>
                <a:gd name="connsiteX15" fmla="*/ 370033 w 494328"/>
                <a:gd name="connsiteY15" fmla="*/ 226620 h 324036"/>
                <a:gd name="connsiteX16" fmla="*/ 323779 w 494328"/>
                <a:gd name="connsiteY16" fmla="*/ 194833 h 324036"/>
                <a:gd name="connsiteX17" fmla="*/ 355565 w 494328"/>
                <a:gd name="connsiteY17" fmla="*/ 194833 h 324036"/>
                <a:gd name="connsiteX18" fmla="*/ 355565 w 494328"/>
                <a:gd name="connsiteY18" fmla="*/ 226620 h 324036"/>
                <a:gd name="connsiteX19" fmla="*/ 323779 w 494328"/>
                <a:gd name="connsiteY19" fmla="*/ 226620 h 324036"/>
                <a:gd name="connsiteX20" fmla="*/ 277525 w 494328"/>
                <a:gd name="connsiteY20" fmla="*/ 194833 h 324036"/>
                <a:gd name="connsiteX21" fmla="*/ 309311 w 494328"/>
                <a:gd name="connsiteY21" fmla="*/ 194833 h 324036"/>
                <a:gd name="connsiteX22" fmla="*/ 309311 w 494328"/>
                <a:gd name="connsiteY22" fmla="*/ 226620 h 324036"/>
                <a:gd name="connsiteX23" fmla="*/ 277525 w 494328"/>
                <a:gd name="connsiteY23" fmla="*/ 226620 h 324036"/>
                <a:gd name="connsiteX24" fmla="*/ 231271 w 494328"/>
                <a:gd name="connsiteY24" fmla="*/ 194833 h 324036"/>
                <a:gd name="connsiteX25" fmla="*/ 263057 w 494328"/>
                <a:gd name="connsiteY25" fmla="*/ 194833 h 324036"/>
                <a:gd name="connsiteX26" fmla="*/ 263057 w 494328"/>
                <a:gd name="connsiteY26" fmla="*/ 226620 h 324036"/>
                <a:gd name="connsiteX27" fmla="*/ 231271 w 494328"/>
                <a:gd name="connsiteY27" fmla="*/ 226620 h 324036"/>
                <a:gd name="connsiteX28" fmla="*/ 185016 w 494328"/>
                <a:gd name="connsiteY28" fmla="*/ 194833 h 324036"/>
                <a:gd name="connsiteX29" fmla="*/ 216803 w 494328"/>
                <a:gd name="connsiteY29" fmla="*/ 194833 h 324036"/>
                <a:gd name="connsiteX30" fmla="*/ 216803 w 494328"/>
                <a:gd name="connsiteY30" fmla="*/ 226620 h 324036"/>
                <a:gd name="connsiteX31" fmla="*/ 185016 w 494328"/>
                <a:gd name="connsiteY31" fmla="*/ 226620 h 324036"/>
                <a:gd name="connsiteX32" fmla="*/ 138762 w 494328"/>
                <a:gd name="connsiteY32" fmla="*/ 194833 h 324036"/>
                <a:gd name="connsiteX33" fmla="*/ 170549 w 494328"/>
                <a:gd name="connsiteY33" fmla="*/ 194833 h 324036"/>
                <a:gd name="connsiteX34" fmla="*/ 170549 w 494328"/>
                <a:gd name="connsiteY34" fmla="*/ 226620 h 324036"/>
                <a:gd name="connsiteX35" fmla="*/ 138762 w 494328"/>
                <a:gd name="connsiteY35" fmla="*/ 226620 h 324036"/>
                <a:gd name="connsiteX36" fmla="*/ 92508 w 494328"/>
                <a:gd name="connsiteY36" fmla="*/ 194833 h 324036"/>
                <a:gd name="connsiteX37" fmla="*/ 124294 w 494328"/>
                <a:gd name="connsiteY37" fmla="*/ 194833 h 324036"/>
                <a:gd name="connsiteX38" fmla="*/ 124294 w 494328"/>
                <a:gd name="connsiteY38" fmla="*/ 226620 h 324036"/>
                <a:gd name="connsiteX39" fmla="*/ 92508 w 494328"/>
                <a:gd name="connsiteY39" fmla="*/ 226620 h 324036"/>
                <a:gd name="connsiteX40" fmla="*/ 46254 w 494328"/>
                <a:gd name="connsiteY40" fmla="*/ 194833 h 324036"/>
                <a:gd name="connsiteX41" fmla="*/ 78040 w 494328"/>
                <a:gd name="connsiteY41" fmla="*/ 194833 h 324036"/>
                <a:gd name="connsiteX42" fmla="*/ 78040 w 494328"/>
                <a:gd name="connsiteY42" fmla="*/ 226620 h 324036"/>
                <a:gd name="connsiteX43" fmla="*/ 46254 w 494328"/>
                <a:gd name="connsiteY43" fmla="*/ 226620 h 324036"/>
                <a:gd name="connsiteX44" fmla="*/ 0 w 494328"/>
                <a:gd name="connsiteY44" fmla="*/ 194833 h 324036"/>
                <a:gd name="connsiteX45" fmla="*/ 31787 w 494328"/>
                <a:gd name="connsiteY45" fmla="*/ 194833 h 324036"/>
                <a:gd name="connsiteX46" fmla="*/ 31787 w 494328"/>
                <a:gd name="connsiteY46" fmla="*/ 226620 h 324036"/>
                <a:gd name="connsiteX47" fmla="*/ 0 w 494328"/>
                <a:gd name="connsiteY47" fmla="*/ 226620 h 324036"/>
                <a:gd name="connsiteX48" fmla="*/ 416287 w 494328"/>
                <a:gd name="connsiteY48" fmla="*/ 170479 h 324036"/>
                <a:gd name="connsiteX49" fmla="*/ 448074 w 494328"/>
                <a:gd name="connsiteY49" fmla="*/ 170479 h 324036"/>
                <a:gd name="connsiteX50" fmla="*/ 448074 w 494328"/>
                <a:gd name="connsiteY50" fmla="*/ 202266 h 324036"/>
                <a:gd name="connsiteX51" fmla="*/ 416287 w 494328"/>
                <a:gd name="connsiteY51" fmla="*/ 202266 h 324036"/>
                <a:gd name="connsiteX52" fmla="*/ 462542 w 494328"/>
                <a:gd name="connsiteY52" fmla="*/ 146125 h 324036"/>
                <a:gd name="connsiteX53" fmla="*/ 494328 w 494328"/>
                <a:gd name="connsiteY53" fmla="*/ 146125 h 324036"/>
                <a:gd name="connsiteX54" fmla="*/ 494328 w 494328"/>
                <a:gd name="connsiteY54" fmla="*/ 177911 h 324036"/>
                <a:gd name="connsiteX55" fmla="*/ 462542 w 494328"/>
                <a:gd name="connsiteY55" fmla="*/ 177911 h 324036"/>
                <a:gd name="connsiteX56" fmla="*/ 370033 w 494328"/>
                <a:gd name="connsiteY56" fmla="*/ 146125 h 324036"/>
                <a:gd name="connsiteX57" fmla="*/ 401820 w 494328"/>
                <a:gd name="connsiteY57" fmla="*/ 146125 h 324036"/>
                <a:gd name="connsiteX58" fmla="*/ 401820 w 494328"/>
                <a:gd name="connsiteY58" fmla="*/ 177911 h 324036"/>
                <a:gd name="connsiteX59" fmla="*/ 370033 w 494328"/>
                <a:gd name="connsiteY59" fmla="*/ 177911 h 324036"/>
                <a:gd name="connsiteX60" fmla="*/ 323779 w 494328"/>
                <a:gd name="connsiteY60" fmla="*/ 146125 h 324036"/>
                <a:gd name="connsiteX61" fmla="*/ 355565 w 494328"/>
                <a:gd name="connsiteY61" fmla="*/ 146125 h 324036"/>
                <a:gd name="connsiteX62" fmla="*/ 355565 w 494328"/>
                <a:gd name="connsiteY62" fmla="*/ 177911 h 324036"/>
                <a:gd name="connsiteX63" fmla="*/ 323779 w 494328"/>
                <a:gd name="connsiteY63" fmla="*/ 177911 h 324036"/>
                <a:gd name="connsiteX64" fmla="*/ 277525 w 494328"/>
                <a:gd name="connsiteY64" fmla="*/ 146125 h 324036"/>
                <a:gd name="connsiteX65" fmla="*/ 309311 w 494328"/>
                <a:gd name="connsiteY65" fmla="*/ 146125 h 324036"/>
                <a:gd name="connsiteX66" fmla="*/ 309311 w 494328"/>
                <a:gd name="connsiteY66" fmla="*/ 177911 h 324036"/>
                <a:gd name="connsiteX67" fmla="*/ 277525 w 494328"/>
                <a:gd name="connsiteY67" fmla="*/ 177911 h 324036"/>
                <a:gd name="connsiteX68" fmla="*/ 231271 w 494328"/>
                <a:gd name="connsiteY68" fmla="*/ 146125 h 324036"/>
                <a:gd name="connsiteX69" fmla="*/ 263057 w 494328"/>
                <a:gd name="connsiteY69" fmla="*/ 146125 h 324036"/>
                <a:gd name="connsiteX70" fmla="*/ 263057 w 494328"/>
                <a:gd name="connsiteY70" fmla="*/ 177911 h 324036"/>
                <a:gd name="connsiteX71" fmla="*/ 231271 w 494328"/>
                <a:gd name="connsiteY71" fmla="*/ 177911 h 324036"/>
                <a:gd name="connsiteX72" fmla="*/ 185016 w 494328"/>
                <a:gd name="connsiteY72" fmla="*/ 146125 h 324036"/>
                <a:gd name="connsiteX73" fmla="*/ 216803 w 494328"/>
                <a:gd name="connsiteY73" fmla="*/ 146125 h 324036"/>
                <a:gd name="connsiteX74" fmla="*/ 216803 w 494328"/>
                <a:gd name="connsiteY74" fmla="*/ 177911 h 324036"/>
                <a:gd name="connsiteX75" fmla="*/ 185016 w 494328"/>
                <a:gd name="connsiteY75" fmla="*/ 177911 h 324036"/>
                <a:gd name="connsiteX76" fmla="*/ 138762 w 494328"/>
                <a:gd name="connsiteY76" fmla="*/ 146125 h 324036"/>
                <a:gd name="connsiteX77" fmla="*/ 170549 w 494328"/>
                <a:gd name="connsiteY77" fmla="*/ 146125 h 324036"/>
                <a:gd name="connsiteX78" fmla="*/ 170549 w 494328"/>
                <a:gd name="connsiteY78" fmla="*/ 177911 h 324036"/>
                <a:gd name="connsiteX79" fmla="*/ 138762 w 494328"/>
                <a:gd name="connsiteY79" fmla="*/ 177911 h 324036"/>
                <a:gd name="connsiteX80" fmla="*/ 92508 w 494328"/>
                <a:gd name="connsiteY80" fmla="*/ 146125 h 324036"/>
                <a:gd name="connsiteX81" fmla="*/ 124294 w 494328"/>
                <a:gd name="connsiteY81" fmla="*/ 146125 h 324036"/>
                <a:gd name="connsiteX82" fmla="*/ 124294 w 494328"/>
                <a:gd name="connsiteY82" fmla="*/ 177911 h 324036"/>
                <a:gd name="connsiteX83" fmla="*/ 92508 w 494328"/>
                <a:gd name="connsiteY83" fmla="*/ 177911 h 324036"/>
                <a:gd name="connsiteX84" fmla="*/ 46254 w 494328"/>
                <a:gd name="connsiteY84" fmla="*/ 146125 h 324036"/>
                <a:gd name="connsiteX85" fmla="*/ 78040 w 494328"/>
                <a:gd name="connsiteY85" fmla="*/ 146125 h 324036"/>
                <a:gd name="connsiteX86" fmla="*/ 78040 w 494328"/>
                <a:gd name="connsiteY86" fmla="*/ 177911 h 324036"/>
                <a:gd name="connsiteX87" fmla="*/ 46254 w 494328"/>
                <a:gd name="connsiteY87" fmla="*/ 177911 h 324036"/>
                <a:gd name="connsiteX88" fmla="*/ 0 w 494328"/>
                <a:gd name="connsiteY88" fmla="*/ 146125 h 324036"/>
                <a:gd name="connsiteX89" fmla="*/ 31787 w 494328"/>
                <a:gd name="connsiteY89" fmla="*/ 146125 h 324036"/>
                <a:gd name="connsiteX90" fmla="*/ 31787 w 494328"/>
                <a:gd name="connsiteY90" fmla="*/ 177911 h 324036"/>
                <a:gd name="connsiteX91" fmla="*/ 0 w 494328"/>
                <a:gd name="connsiteY91" fmla="*/ 177911 h 324036"/>
                <a:gd name="connsiteX92" fmla="*/ 416287 w 494328"/>
                <a:gd name="connsiteY92" fmla="*/ 121771 h 324036"/>
                <a:gd name="connsiteX93" fmla="*/ 448074 w 494328"/>
                <a:gd name="connsiteY93" fmla="*/ 121771 h 324036"/>
                <a:gd name="connsiteX94" fmla="*/ 448074 w 494328"/>
                <a:gd name="connsiteY94" fmla="*/ 153557 h 324036"/>
                <a:gd name="connsiteX95" fmla="*/ 416287 w 494328"/>
                <a:gd name="connsiteY95" fmla="*/ 153557 h 324036"/>
                <a:gd name="connsiteX96" fmla="*/ 370033 w 494328"/>
                <a:gd name="connsiteY96" fmla="*/ 97417 h 324036"/>
                <a:gd name="connsiteX97" fmla="*/ 401820 w 494328"/>
                <a:gd name="connsiteY97" fmla="*/ 97417 h 324036"/>
                <a:gd name="connsiteX98" fmla="*/ 401820 w 494328"/>
                <a:gd name="connsiteY98" fmla="*/ 129203 h 324036"/>
                <a:gd name="connsiteX99" fmla="*/ 370033 w 494328"/>
                <a:gd name="connsiteY99" fmla="*/ 129203 h 324036"/>
                <a:gd name="connsiteX100" fmla="*/ 323779 w 494328"/>
                <a:gd name="connsiteY100" fmla="*/ 97417 h 324036"/>
                <a:gd name="connsiteX101" fmla="*/ 355565 w 494328"/>
                <a:gd name="connsiteY101" fmla="*/ 97417 h 324036"/>
                <a:gd name="connsiteX102" fmla="*/ 355565 w 494328"/>
                <a:gd name="connsiteY102" fmla="*/ 129203 h 324036"/>
                <a:gd name="connsiteX103" fmla="*/ 323779 w 494328"/>
                <a:gd name="connsiteY103" fmla="*/ 129203 h 324036"/>
                <a:gd name="connsiteX104" fmla="*/ 277525 w 494328"/>
                <a:gd name="connsiteY104" fmla="*/ 97417 h 324036"/>
                <a:gd name="connsiteX105" fmla="*/ 309311 w 494328"/>
                <a:gd name="connsiteY105" fmla="*/ 97417 h 324036"/>
                <a:gd name="connsiteX106" fmla="*/ 309311 w 494328"/>
                <a:gd name="connsiteY106" fmla="*/ 129203 h 324036"/>
                <a:gd name="connsiteX107" fmla="*/ 277525 w 494328"/>
                <a:gd name="connsiteY107" fmla="*/ 129203 h 324036"/>
                <a:gd name="connsiteX108" fmla="*/ 231271 w 494328"/>
                <a:gd name="connsiteY108" fmla="*/ 97417 h 324036"/>
                <a:gd name="connsiteX109" fmla="*/ 263057 w 494328"/>
                <a:gd name="connsiteY109" fmla="*/ 97417 h 324036"/>
                <a:gd name="connsiteX110" fmla="*/ 263057 w 494328"/>
                <a:gd name="connsiteY110" fmla="*/ 129203 h 324036"/>
                <a:gd name="connsiteX111" fmla="*/ 231271 w 494328"/>
                <a:gd name="connsiteY111" fmla="*/ 129203 h 324036"/>
                <a:gd name="connsiteX112" fmla="*/ 185016 w 494328"/>
                <a:gd name="connsiteY112" fmla="*/ 97417 h 324036"/>
                <a:gd name="connsiteX113" fmla="*/ 216803 w 494328"/>
                <a:gd name="connsiteY113" fmla="*/ 97417 h 324036"/>
                <a:gd name="connsiteX114" fmla="*/ 216803 w 494328"/>
                <a:gd name="connsiteY114" fmla="*/ 129203 h 324036"/>
                <a:gd name="connsiteX115" fmla="*/ 185016 w 494328"/>
                <a:gd name="connsiteY115" fmla="*/ 129203 h 324036"/>
                <a:gd name="connsiteX116" fmla="*/ 138762 w 494328"/>
                <a:gd name="connsiteY116" fmla="*/ 97417 h 324036"/>
                <a:gd name="connsiteX117" fmla="*/ 170549 w 494328"/>
                <a:gd name="connsiteY117" fmla="*/ 97417 h 324036"/>
                <a:gd name="connsiteX118" fmla="*/ 170549 w 494328"/>
                <a:gd name="connsiteY118" fmla="*/ 129203 h 324036"/>
                <a:gd name="connsiteX119" fmla="*/ 138762 w 494328"/>
                <a:gd name="connsiteY119" fmla="*/ 129203 h 324036"/>
                <a:gd name="connsiteX120" fmla="*/ 92508 w 494328"/>
                <a:gd name="connsiteY120" fmla="*/ 97417 h 324036"/>
                <a:gd name="connsiteX121" fmla="*/ 124294 w 494328"/>
                <a:gd name="connsiteY121" fmla="*/ 97417 h 324036"/>
                <a:gd name="connsiteX122" fmla="*/ 124294 w 494328"/>
                <a:gd name="connsiteY122" fmla="*/ 129203 h 324036"/>
                <a:gd name="connsiteX123" fmla="*/ 92508 w 494328"/>
                <a:gd name="connsiteY123" fmla="*/ 129203 h 324036"/>
                <a:gd name="connsiteX124" fmla="*/ 46254 w 494328"/>
                <a:gd name="connsiteY124" fmla="*/ 97417 h 324036"/>
                <a:gd name="connsiteX125" fmla="*/ 78040 w 494328"/>
                <a:gd name="connsiteY125" fmla="*/ 97417 h 324036"/>
                <a:gd name="connsiteX126" fmla="*/ 78040 w 494328"/>
                <a:gd name="connsiteY126" fmla="*/ 129203 h 324036"/>
                <a:gd name="connsiteX127" fmla="*/ 46254 w 494328"/>
                <a:gd name="connsiteY127" fmla="*/ 129203 h 324036"/>
                <a:gd name="connsiteX128" fmla="*/ 0 w 494328"/>
                <a:gd name="connsiteY128" fmla="*/ 97417 h 324036"/>
                <a:gd name="connsiteX129" fmla="*/ 31787 w 494328"/>
                <a:gd name="connsiteY129" fmla="*/ 97417 h 324036"/>
                <a:gd name="connsiteX130" fmla="*/ 31787 w 494328"/>
                <a:gd name="connsiteY130" fmla="*/ 129203 h 324036"/>
                <a:gd name="connsiteX131" fmla="*/ 0 w 494328"/>
                <a:gd name="connsiteY131" fmla="*/ 129203 h 324036"/>
                <a:gd name="connsiteX132" fmla="*/ 323779 w 494328"/>
                <a:gd name="connsiteY132" fmla="*/ 48708 h 324036"/>
                <a:gd name="connsiteX133" fmla="*/ 355565 w 494328"/>
                <a:gd name="connsiteY133" fmla="*/ 48708 h 324036"/>
                <a:gd name="connsiteX134" fmla="*/ 355565 w 494328"/>
                <a:gd name="connsiteY134" fmla="*/ 80495 h 324036"/>
                <a:gd name="connsiteX135" fmla="*/ 323779 w 494328"/>
                <a:gd name="connsiteY135" fmla="*/ 80495 h 324036"/>
                <a:gd name="connsiteX136" fmla="*/ 277525 w 494328"/>
                <a:gd name="connsiteY136" fmla="*/ 48708 h 324036"/>
                <a:gd name="connsiteX137" fmla="*/ 309311 w 494328"/>
                <a:gd name="connsiteY137" fmla="*/ 48708 h 324036"/>
                <a:gd name="connsiteX138" fmla="*/ 309311 w 494328"/>
                <a:gd name="connsiteY138" fmla="*/ 80495 h 324036"/>
                <a:gd name="connsiteX139" fmla="*/ 277525 w 494328"/>
                <a:gd name="connsiteY139" fmla="*/ 80495 h 324036"/>
                <a:gd name="connsiteX140" fmla="*/ 277525 w 494328"/>
                <a:gd name="connsiteY140" fmla="*/ 0 h 324036"/>
                <a:gd name="connsiteX141" fmla="*/ 309311 w 494328"/>
                <a:gd name="connsiteY141" fmla="*/ 0 h 324036"/>
                <a:gd name="connsiteX142" fmla="*/ 309311 w 494328"/>
                <a:gd name="connsiteY142" fmla="*/ 31787 h 324036"/>
                <a:gd name="connsiteX143" fmla="*/ 277525 w 494328"/>
                <a:gd name="connsiteY143" fmla="*/ 31787 h 32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94328" h="324036">
                  <a:moveTo>
                    <a:pt x="277525" y="292250"/>
                  </a:moveTo>
                  <a:lnTo>
                    <a:pt x="309311" y="292250"/>
                  </a:lnTo>
                  <a:lnTo>
                    <a:pt x="309311" y="324036"/>
                  </a:lnTo>
                  <a:lnTo>
                    <a:pt x="277525" y="324036"/>
                  </a:lnTo>
                  <a:close/>
                  <a:moveTo>
                    <a:pt x="323779" y="243541"/>
                  </a:moveTo>
                  <a:lnTo>
                    <a:pt x="355565" y="243541"/>
                  </a:lnTo>
                  <a:lnTo>
                    <a:pt x="355565" y="275328"/>
                  </a:lnTo>
                  <a:lnTo>
                    <a:pt x="323779" y="275328"/>
                  </a:lnTo>
                  <a:close/>
                  <a:moveTo>
                    <a:pt x="277525" y="243541"/>
                  </a:moveTo>
                  <a:lnTo>
                    <a:pt x="309311" y="243541"/>
                  </a:lnTo>
                  <a:lnTo>
                    <a:pt x="309311" y="275328"/>
                  </a:lnTo>
                  <a:lnTo>
                    <a:pt x="277525" y="275328"/>
                  </a:lnTo>
                  <a:close/>
                  <a:moveTo>
                    <a:pt x="370033" y="194833"/>
                  </a:moveTo>
                  <a:lnTo>
                    <a:pt x="401820" y="194833"/>
                  </a:lnTo>
                  <a:lnTo>
                    <a:pt x="401820" y="226620"/>
                  </a:lnTo>
                  <a:lnTo>
                    <a:pt x="370033" y="226620"/>
                  </a:lnTo>
                  <a:close/>
                  <a:moveTo>
                    <a:pt x="323779" y="194833"/>
                  </a:moveTo>
                  <a:lnTo>
                    <a:pt x="355565" y="194833"/>
                  </a:lnTo>
                  <a:lnTo>
                    <a:pt x="355565" y="226620"/>
                  </a:lnTo>
                  <a:lnTo>
                    <a:pt x="323779" y="226620"/>
                  </a:lnTo>
                  <a:close/>
                  <a:moveTo>
                    <a:pt x="277525" y="194833"/>
                  </a:moveTo>
                  <a:lnTo>
                    <a:pt x="309311" y="194833"/>
                  </a:lnTo>
                  <a:lnTo>
                    <a:pt x="309311" y="226620"/>
                  </a:lnTo>
                  <a:lnTo>
                    <a:pt x="277525" y="226620"/>
                  </a:lnTo>
                  <a:close/>
                  <a:moveTo>
                    <a:pt x="231271" y="194833"/>
                  </a:moveTo>
                  <a:lnTo>
                    <a:pt x="263057" y="194833"/>
                  </a:lnTo>
                  <a:lnTo>
                    <a:pt x="263057" y="226620"/>
                  </a:lnTo>
                  <a:lnTo>
                    <a:pt x="231271" y="226620"/>
                  </a:lnTo>
                  <a:close/>
                  <a:moveTo>
                    <a:pt x="185016" y="194833"/>
                  </a:moveTo>
                  <a:lnTo>
                    <a:pt x="216803" y="194833"/>
                  </a:lnTo>
                  <a:lnTo>
                    <a:pt x="216803" y="226620"/>
                  </a:lnTo>
                  <a:lnTo>
                    <a:pt x="185016" y="226620"/>
                  </a:lnTo>
                  <a:close/>
                  <a:moveTo>
                    <a:pt x="138762" y="194833"/>
                  </a:moveTo>
                  <a:lnTo>
                    <a:pt x="170549" y="194833"/>
                  </a:lnTo>
                  <a:lnTo>
                    <a:pt x="170549" y="226620"/>
                  </a:lnTo>
                  <a:lnTo>
                    <a:pt x="138762" y="226620"/>
                  </a:lnTo>
                  <a:close/>
                  <a:moveTo>
                    <a:pt x="92508" y="194833"/>
                  </a:moveTo>
                  <a:lnTo>
                    <a:pt x="124294" y="194833"/>
                  </a:lnTo>
                  <a:lnTo>
                    <a:pt x="124294" y="226620"/>
                  </a:lnTo>
                  <a:lnTo>
                    <a:pt x="92508" y="226620"/>
                  </a:lnTo>
                  <a:close/>
                  <a:moveTo>
                    <a:pt x="46254" y="194833"/>
                  </a:moveTo>
                  <a:lnTo>
                    <a:pt x="78040" y="194833"/>
                  </a:lnTo>
                  <a:lnTo>
                    <a:pt x="78040" y="226620"/>
                  </a:lnTo>
                  <a:lnTo>
                    <a:pt x="46254" y="226620"/>
                  </a:lnTo>
                  <a:close/>
                  <a:moveTo>
                    <a:pt x="0" y="194833"/>
                  </a:moveTo>
                  <a:lnTo>
                    <a:pt x="31787" y="194833"/>
                  </a:lnTo>
                  <a:lnTo>
                    <a:pt x="31787" y="226620"/>
                  </a:lnTo>
                  <a:lnTo>
                    <a:pt x="0" y="226620"/>
                  </a:lnTo>
                  <a:close/>
                  <a:moveTo>
                    <a:pt x="416287" y="170479"/>
                  </a:moveTo>
                  <a:lnTo>
                    <a:pt x="448074" y="170479"/>
                  </a:lnTo>
                  <a:lnTo>
                    <a:pt x="448074" y="202266"/>
                  </a:lnTo>
                  <a:lnTo>
                    <a:pt x="416287" y="202266"/>
                  </a:lnTo>
                  <a:close/>
                  <a:moveTo>
                    <a:pt x="462542" y="146125"/>
                  </a:moveTo>
                  <a:lnTo>
                    <a:pt x="494328" y="146125"/>
                  </a:lnTo>
                  <a:lnTo>
                    <a:pt x="494328" y="177911"/>
                  </a:lnTo>
                  <a:lnTo>
                    <a:pt x="462542" y="177911"/>
                  </a:lnTo>
                  <a:close/>
                  <a:moveTo>
                    <a:pt x="370033" y="146125"/>
                  </a:moveTo>
                  <a:lnTo>
                    <a:pt x="401820" y="146125"/>
                  </a:lnTo>
                  <a:lnTo>
                    <a:pt x="401820" y="177911"/>
                  </a:lnTo>
                  <a:lnTo>
                    <a:pt x="370033" y="177911"/>
                  </a:lnTo>
                  <a:close/>
                  <a:moveTo>
                    <a:pt x="323779" y="146125"/>
                  </a:moveTo>
                  <a:lnTo>
                    <a:pt x="355565" y="146125"/>
                  </a:lnTo>
                  <a:lnTo>
                    <a:pt x="355565" y="177911"/>
                  </a:lnTo>
                  <a:lnTo>
                    <a:pt x="323779" y="177911"/>
                  </a:lnTo>
                  <a:close/>
                  <a:moveTo>
                    <a:pt x="277525" y="146125"/>
                  </a:moveTo>
                  <a:lnTo>
                    <a:pt x="309311" y="146125"/>
                  </a:lnTo>
                  <a:lnTo>
                    <a:pt x="309311" y="177911"/>
                  </a:lnTo>
                  <a:lnTo>
                    <a:pt x="277525" y="177911"/>
                  </a:lnTo>
                  <a:close/>
                  <a:moveTo>
                    <a:pt x="231271" y="146125"/>
                  </a:moveTo>
                  <a:lnTo>
                    <a:pt x="263057" y="146125"/>
                  </a:lnTo>
                  <a:lnTo>
                    <a:pt x="263057" y="177911"/>
                  </a:lnTo>
                  <a:lnTo>
                    <a:pt x="231271" y="177911"/>
                  </a:lnTo>
                  <a:close/>
                  <a:moveTo>
                    <a:pt x="185016" y="146125"/>
                  </a:moveTo>
                  <a:lnTo>
                    <a:pt x="216803" y="146125"/>
                  </a:lnTo>
                  <a:lnTo>
                    <a:pt x="216803" y="177911"/>
                  </a:lnTo>
                  <a:lnTo>
                    <a:pt x="185016" y="177911"/>
                  </a:lnTo>
                  <a:close/>
                  <a:moveTo>
                    <a:pt x="138762" y="146125"/>
                  </a:moveTo>
                  <a:lnTo>
                    <a:pt x="170549" y="146125"/>
                  </a:lnTo>
                  <a:lnTo>
                    <a:pt x="170549" y="177911"/>
                  </a:lnTo>
                  <a:lnTo>
                    <a:pt x="138762" y="177911"/>
                  </a:lnTo>
                  <a:close/>
                  <a:moveTo>
                    <a:pt x="92508" y="146125"/>
                  </a:moveTo>
                  <a:lnTo>
                    <a:pt x="124294" y="146125"/>
                  </a:lnTo>
                  <a:lnTo>
                    <a:pt x="124294" y="177911"/>
                  </a:lnTo>
                  <a:lnTo>
                    <a:pt x="92508" y="177911"/>
                  </a:lnTo>
                  <a:close/>
                  <a:moveTo>
                    <a:pt x="46254" y="146125"/>
                  </a:moveTo>
                  <a:lnTo>
                    <a:pt x="78040" y="146125"/>
                  </a:lnTo>
                  <a:lnTo>
                    <a:pt x="78040" y="177911"/>
                  </a:lnTo>
                  <a:lnTo>
                    <a:pt x="46254" y="177911"/>
                  </a:lnTo>
                  <a:close/>
                  <a:moveTo>
                    <a:pt x="0" y="146125"/>
                  </a:moveTo>
                  <a:lnTo>
                    <a:pt x="31787" y="146125"/>
                  </a:lnTo>
                  <a:lnTo>
                    <a:pt x="31787" y="177911"/>
                  </a:lnTo>
                  <a:lnTo>
                    <a:pt x="0" y="177911"/>
                  </a:lnTo>
                  <a:close/>
                  <a:moveTo>
                    <a:pt x="416287" y="121771"/>
                  </a:moveTo>
                  <a:lnTo>
                    <a:pt x="448074" y="121771"/>
                  </a:lnTo>
                  <a:lnTo>
                    <a:pt x="448074" y="153557"/>
                  </a:lnTo>
                  <a:lnTo>
                    <a:pt x="416287" y="153557"/>
                  </a:lnTo>
                  <a:close/>
                  <a:moveTo>
                    <a:pt x="370033" y="97417"/>
                  </a:moveTo>
                  <a:lnTo>
                    <a:pt x="401820" y="97417"/>
                  </a:lnTo>
                  <a:lnTo>
                    <a:pt x="401820" y="129203"/>
                  </a:lnTo>
                  <a:lnTo>
                    <a:pt x="370033" y="129203"/>
                  </a:lnTo>
                  <a:close/>
                  <a:moveTo>
                    <a:pt x="323779" y="97417"/>
                  </a:moveTo>
                  <a:lnTo>
                    <a:pt x="355565" y="97417"/>
                  </a:lnTo>
                  <a:lnTo>
                    <a:pt x="355565" y="129203"/>
                  </a:lnTo>
                  <a:lnTo>
                    <a:pt x="323779" y="129203"/>
                  </a:lnTo>
                  <a:close/>
                  <a:moveTo>
                    <a:pt x="277525" y="97417"/>
                  </a:moveTo>
                  <a:lnTo>
                    <a:pt x="309311" y="97417"/>
                  </a:lnTo>
                  <a:lnTo>
                    <a:pt x="309311" y="129203"/>
                  </a:lnTo>
                  <a:lnTo>
                    <a:pt x="277525" y="129203"/>
                  </a:lnTo>
                  <a:close/>
                  <a:moveTo>
                    <a:pt x="231271" y="97417"/>
                  </a:moveTo>
                  <a:lnTo>
                    <a:pt x="263057" y="97417"/>
                  </a:lnTo>
                  <a:lnTo>
                    <a:pt x="263057" y="129203"/>
                  </a:lnTo>
                  <a:lnTo>
                    <a:pt x="231271" y="129203"/>
                  </a:lnTo>
                  <a:close/>
                  <a:moveTo>
                    <a:pt x="185016" y="97417"/>
                  </a:moveTo>
                  <a:lnTo>
                    <a:pt x="216803" y="97417"/>
                  </a:lnTo>
                  <a:lnTo>
                    <a:pt x="216803" y="129203"/>
                  </a:lnTo>
                  <a:lnTo>
                    <a:pt x="185016" y="129203"/>
                  </a:lnTo>
                  <a:close/>
                  <a:moveTo>
                    <a:pt x="138762" y="97417"/>
                  </a:moveTo>
                  <a:lnTo>
                    <a:pt x="170549" y="97417"/>
                  </a:lnTo>
                  <a:lnTo>
                    <a:pt x="170549" y="129203"/>
                  </a:lnTo>
                  <a:lnTo>
                    <a:pt x="138762" y="129203"/>
                  </a:lnTo>
                  <a:close/>
                  <a:moveTo>
                    <a:pt x="92508" y="97417"/>
                  </a:moveTo>
                  <a:lnTo>
                    <a:pt x="124294" y="97417"/>
                  </a:lnTo>
                  <a:lnTo>
                    <a:pt x="124294" y="129203"/>
                  </a:lnTo>
                  <a:lnTo>
                    <a:pt x="92508" y="129203"/>
                  </a:lnTo>
                  <a:close/>
                  <a:moveTo>
                    <a:pt x="46254" y="97417"/>
                  </a:moveTo>
                  <a:lnTo>
                    <a:pt x="78040" y="97417"/>
                  </a:lnTo>
                  <a:lnTo>
                    <a:pt x="78040" y="129203"/>
                  </a:lnTo>
                  <a:lnTo>
                    <a:pt x="46254" y="129203"/>
                  </a:lnTo>
                  <a:close/>
                  <a:moveTo>
                    <a:pt x="0" y="97417"/>
                  </a:moveTo>
                  <a:lnTo>
                    <a:pt x="31787" y="97417"/>
                  </a:lnTo>
                  <a:lnTo>
                    <a:pt x="31787" y="129203"/>
                  </a:lnTo>
                  <a:lnTo>
                    <a:pt x="0" y="129203"/>
                  </a:lnTo>
                  <a:close/>
                  <a:moveTo>
                    <a:pt x="323779" y="48708"/>
                  </a:moveTo>
                  <a:lnTo>
                    <a:pt x="355565" y="48708"/>
                  </a:lnTo>
                  <a:lnTo>
                    <a:pt x="355565" y="80495"/>
                  </a:lnTo>
                  <a:lnTo>
                    <a:pt x="323779" y="80495"/>
                  </a:lnTo>
                  <a:close/>
                  <a:moveTo>
                    <a:pt x="277525" y="48708"/>
                  </a:moveTo>
                  <a:lnTo>
                    <a:pt x="309311" y="48708"/>
                  </a:lnTo>
                  <a:lnTo>
                    <a:pt x="309311" y="80495"/>
                  </a:lnTo>
                  <a:lnTo>
                    <a:pt x="277525" y="80495"/>
                  </a:lnTo>
                  <a:close/>
                  <a:moveTo>
                    <a:pt x="277525" y="0"/>
                  </a:moveTo>
                  <a:lnTo>
                    <a:pt x="309311" y="0"/>
                  </a:lnTo>
                  <a:lnTo>
                    <a:pt x="309311" y="31787"/>
                  </a:lnTo>
                  <a:lnTo>
                    <a:pt x="277525" y="317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2953" name="矩形 8"/>
            <p:cNvSpPr>
              <a:spLocks noChangeArrowheads="1"/>
            </p:cNvSpPr>
            <p:nvPr/>
          </p:nvSpPr>
          <p:spPr bwMode="auto">
            <a:xfrm>
              <a:off x="5375282" y="1092422"/>
              <a:ext cx="1784945" cy="430924"/>
            </a:xfrm>
            <a:prstGeom prst="rect">
              <a:avLst/>
            </a:prstGeom>
            <a:noFill/>
            <a:ln w="9525">
              <a:noFill/>
              <a:miter lim="800000"/>
            </a:ln>
          </p:spPr>
          <p:txBody>
            <a:bodyPr wrap="none">
              <a:spAutoFit/>
            </a:bodyPr>
            <a:lstStyle/>
            <a:p>
              <a:r>
                <a:rPr lang="zh-CN" altLang="zh-CN" sz="1500" b="1">
                  <a:solidFill>
                    <a:srgbClr val="C00000"/>
                  </a:solidFill>
                  <a:latin typeface="黑体" panose="02010609060101010101" pitchFamily="49" charset="-122"/>
                  <a:ea typeface="黑体" panose="02010609060101010101" pitchFamily="49" charset="-122"/>
                  <a:cs typeface="Times New Roman" panose="02020603050405020304" pitchFamily="18" charset="0"/>
                </a:rPr>
                <a:t>谷歌流感趋势</a:t>
              </a:r>
              <a:endParaRPr lang="zh-CN" altLang="en-US" sz="1500" b="1">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2954" name="矩形 9"/>
            <p:cNvSpPr>
              <a:spLocks noChangeArrowheads="1"/>
            </p:cNvSpPr>
            <p:nvPr/>
          </p:nvSpPr>
          <p:spPr bwMode="auto">
            <a:xfrm>
              <a:off x="5375282" y="1548649"/>
              <a:ext cx="4625244" cy="738727"/>
            </a:xfrm>
            <a:prstGeom prst="rect">
              <a:avLst/>
            </a:prstGeom>
            <a:noFill/>
            <a:ln w="9525">
              <a:noFill/>
              <a:miter lim="800000"/>
            </a:ln>
          </p:spPr>
          <p:txBody>
            <a:bodyPr>
              <a:spAutoFit/>
            </a:bodyPr>
            <a:lstStyle/>
            <a:p>
              <a:r>
                <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rPr>
                <a:t>谷歌</a:t>
              </a: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工程师认为，搜索流感信息的人数与实际患病人数之间存在密切关联。</a:t>
              </a:r>
              <a:endPar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grpSp>
      <p:pic>
        <p:nvPicPr>
          <p:cNvPr id="12" name="图片 11"/>
          <p:cNvPicPr>
            <a:picLocks noChangeAspect="1"/>
          </p:cNvPicPr>
          <p:nvPr/>
        </p:nvPicPr>
        <p:blipFill>
          <a:blip r:embed="rId3"/>
          <a:stretch>
            <a:fillRect/>
          </a:stretch>
        </p:blipFill>
        <p:spPr>
          <a:xfrm>
            <a:off x="6100763" y="1562100"/>
            <a:ext cx="2963466" cy="3720704"/>
          </a:xfrm>
          <a:prstGeom prst="rect">
            <a:avLst/>
          </a:prstGeom>
          <a:ln>
            <a:noFill/>
          </a:ln>
          <a:effectLst>
            <a:outerShdw blurRad="190500" algn="tl" rotWithShape="0">
              <a:srgbClr val="000000">
                <a:alpha val="70000"/>
              </a:srgbClr>
            </a:outerShdw>
          </a:effectLst>
        </p:spPr>
      </p:pic>
      <p:sp>
        <p:nvSpPr>
          <p:cNvPr id="16" name="TextBox 15"/>
          <p:cNvSpPr txBox="1">
            <a:spLocks noChangeArrowheads="1"/>
          </p:cNvSpPr>
          <p:nvPr/>
        </p:nvSpPr>
        <p:spPr bwMode="auto">
          <a:xfrm>
            <a:off x="6266260" y="5338763"/>
            <a:ext cx="2495550" cy="323165"/>
          </a:xfrm>
          <a:prstGeom prst="rect">
            <a:avLst/>
          </a:prstGeom>
          <a:noFill/>
          <a:ln w="9525">
            <a:noFill/>
            <a:miter lim="800000"/>
          </a:ln>
        </p:spPr>
        <p:txBody>
          <a:bodyPr>
            <a:spAutoFit/>
          </a:bodyPr>
          <a:lstStyle/>
          <a:p>
            <a:pPr algn="ctr"/>
            <a:r>
              <a:rPr lang="zh-CN" altLang="en-US" sz="1500">
                <a:latin typeface="Calibri" panose="020F0502020204030204" pitchFamily="34" charset="0"/>
              </a:rPr>
              <a:t>谷歌一周疫情报告</a:t>
            </a:r>
          </a:p>
        </p:txBody>
      </p:sp>
      <p:sp>
        <p:nvSpPr>
          <p:cNvPr id="17"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10561393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矩形 1"/>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1.</a:t>
            </a:r>
            <a:r>
              <a:rPr lang="zh-CN" altLang="en-US" sz="2100" b="1">
                <a:solidFill>
                  <a:srgbClr val="000000"/>
                </a:solidFill>
                <a:latin typeface="黑体" panose="02010609060101010101" pitchFamily="49" charset="-122"/>
                <a:ea typeface="黑体" panose="02010609060101010101" pitchFamily="49" charset="-122"/>
              </a:rPr>
              <a:t>大数据让政府治理更精准透明</a:t>
            </a:r>
            <a:endParaRPr lang="en-US" altLang="zh-CN" sz="2100" b="1">
              <a:solidFill>
                <a:srgbClr val="000000"/>
              </a:solidFill>
              <a:latin typeface="黑体" panose="02010609060101010101" pitchFamily="49" charset="-122"/>
              <a:ea typeface="黑体" panose="02010609060101010101" pitchFamily="49" charset="-122"/>
            </a:endParaRPr>
          </a:p>
        </p:txBody>
      </p:sp>
      <p:grpSp>
        <p:nvGrpSpPr>
          <p:cNvPr id="7" name="组合 6"/>
          <p:cNvGrpSpPr/>
          <p:nvPr/>
        </p:nvGrpSpPr>
        <p:grpSpPr bwMode="auto">
          <a:xfrm>
            <a:off x="401242" y="1458516"/>
            <a:ext cx="8249840" cy="4092178"/>
            <a:chOff x="534616" y="802268"/>
            <a:chExt cx="10903518" cy="5454988"/>
          </a:xfrm>
        </p:grpSpPr>
        <p:pic>
          <p:nvPicPr>
            <p:cNvPr id="3" name="图片 2"/>
            <p:cNvPicPr>
              <a:picLocks noChangeAspect="1"/>
            </p:cNvPicPr>
            <p:nvPr/>
          </p:nvPicPr>
          <p:blipFill>
            <a:blip r:embed="rId2"/>
            <a:stretch>
              <a:fillRect/>
            </a:stretch>
          </p:blipFill>
          <p:spPr>
            <a:xfrm>
              <a:off x="534616" y="1695825"/>
              <a:ext cx="5447825" cy="3628194"/>
            </a:xfrm>
            <a:prstGeom prst="rect">
              <a:avLst/>
            </a:prstGeom>
            <a:ln>
              <a:noFill/>
            </a:ln>
            <a:effectLst>
              <a:outerShdw blurRad="190500" algn="tl" rotWithShape="0">
                <a:srgbClr val="000000">
                  <a:alpha val="70000"/>
                </a:srgbClr>
              </a:outerShdw>
            </a:effectLst>
          </p:spPr>
        </p:pic>
        <p:sp>
          <p:nvSpPr>
            <p:cNvPr id="17" name="KSO_Shape"/>
            <p:cNvSpPr/>
            <p:nvPr/>
          </p:nvSpPr>
          <p:spPr bwMode="auto">
            <a:xfrm>
              <a:off x="8198988" y="802268"/>
              <a:ext cx="1072104" cy="627181"/>
            </a:xfrm>
            <a:custGeom>
              <a:avLst/>
              <a:gdLst>
                <a:gd name="T0" fmla="*/ 391191 w 2541588"/>
                <a:gd name="T1" fmla="*/ 1066523 h 1487487"/>
                <a:gd name="T2" fmla="*/ 730204 w 2541588"/>
                <a:gd name="T3" fmla="*/ 1177513 h 1487487"/>
                <a:gd name="T4" fmla="*/ 650875 w 2541588"/>
                <a:gd name="T5" fmla="*/ 892936 h 1487487"/>
                <a:gd name="T6" fmla="*/ 1732288 w 2541588"/>
                <a:gd name="T7" fmla="*/ 1008227 h 1487487"/>
                <a:gd name="T8" fmla="*/ 1603775 w 2541588"/>
                <a:gd name="T9" fmla="*/ 1266443 h 1487487"/>
                <a:gd name="T10" fmla="*/ 2097049 w 2541588"/>
                <a:gd name="T11" fmla="*/ 1090033 h 1487487"/>
                <a:gd name="T12" fmla="*/ 1789664 w 2541588"/>
                <a:gd name="T13" fmla="*/ 798694 h 1487487"/>
                <a:gd name="T14" fmla="*/ 1089861 w 2541588"/>
                <a:gd name="T15" fmla="*/ 823815 h 1487487"/>
                <a:gd name="T16" fmla="*/ 1065705 w 2541588"/>
                <a:gd name="T17" fmla="*/ 965569 h 1487487"/>
                <a:gd name="T18" fmla="*/ 1172498 w 2541588"/>
                <a:gd name="T19" fmla="*/ 1057741 h 1487487"/>
                <a:gd name="T20" fmla="*/ 1308848 w 2541588"/>
                <a:gd name="T21" fmla="*/ 1013245 h 1487487"/>
                <a:gd name="T22" fmla="*/ 1340493 w 2541588"/>
                <a:gd name="T23" fmla="*/ 888794 h 1487487"/>
                <a:gd name="T24" fmla="*/ 1227337 w 2541588"/>
                <a:gd name="T25" fmla="*/ 954093 h 1487487"/>
                <a:gd name="T26" fmla="*/ 1161092 w 2541588"/>
                <a:gd name="T27" fmla="*/ 830469 h 1487487"/>
                <a:gd name="T28" fmla="*/ 1479526 w 2541588"/>
                <a:gd name="T29" fmla="*/ 798706 h 1487487"/>
                <a:gd name="T30" fmla="*/ 1443610 w 2541588"/>
                <a:gd name="T31" fmla="*/ 1096199 h 1487487"/>
                <a:gd name="T32" fmla="*/ 1170908 w 2541588"/>
                <a:gd name="T33" fmla="*/ 1216023 h 1487487"/>
                <a:gd name="T34" fmla="*/ 929990 w 2541588"/>
                <a:gd name="T35" fmla="*/ 1046617 h 1487487"/>
                <a:gd name="T36" fmla="*/ 951603 w 2541588"/>
                <a:gd name="T37" fmla="*/ 747535 h 1487487"/>
                <a:gd name="T38" fmla="*/ 808899 w 2541588"/>
                <a:gd name="T39" fmla="*/ 920885 h 1487487"/>
                <a:gd name="T40" fmla="*/ 949787 w 2541588"/>
                <a:gd name="T41" fmla="*/ 1202921 h 1487487"/>
                <a:gd name="T42" fmla="*/ 1148427 w 2541588"/>
                <a:gd name="T43" fmla="*/ 1295663 h 1487487"/>
                <a:gd name="T44" fmla="*/ 1350557 w 2541588"/>
                <a:gd name="T45" fmla="*/ 1266125 h 1487487"/>
                <a:gd name="T46" fmla="*/ 1565697 w 2541588"/>
                <a:gd name="T47" fmla="*/ 1022520 h 1487487"/>
                <a:gd name="T48" fmla="*/ 1582515 w 2541588"/>
                <a:gd name="T49" fmla="*/ 810358 h 1487487"/>
                <a:gd name="T50" fmla="*/ 242928 w 2541588"/>
                <a:gd name="T51" fmla="*/ 685482 h 1487487"/>
                <a:gd name="T52" fmla="*/ 235951 w 2541588"/>
                <a:gd name="T53" fmla="*/ 820103 h 1487487"/>
                <a:gd name="T54" fmla="*/ 317 w 2541588"/>
                <a:gd name="T55" fmla="*/ 676910 h 1487487"/>
                <a:gd name="T56" fmla="*/ 1211255 w 2541588"/>
                <a:gd name="T57" fmla="*/ 522287 h 1487487"/>
                <a:gd name="T58" fmla="*/ 1639783 w 2541588"/>
                <a:gd name="T59" fmla="*/ 582334 h 1487487"/>
                <a:gd name="T60" fmla="*/ 2251377 w 2541588"/>
                <a:gd name="T61" fmla="*/ 878121 h 1487487"/>
                <a:gd name="T62" fmla="*/ 2368551 w 2541588"/>
                <a:gd name="T63" fmla="*/ 988684 h 1487487"/>
                <a:gd name="T64" fmla="*/ 2205967 w 2541588"/>
                <a:gd name="T65" fmla="*/ 1203773 h 1487487"/>
                <a:gd name="T66" fmla="*/ 1527054 w 2541588"/>
                <a:gd name="T67" fmla="*/ 1461117 h 1487487"/>
                <a:gd name="T68" fmla="*/ 1086935 w 2541588"/>
                <a:gd name="T69" fmla="*/ 1477638 h 1487487"/>
                <a:gd name="T70" fmla="*/ 379760 w 2541588"/>
                <a:gd name="T71" fmla="*/ 1243487 h 1487487"/>
                <a:gd name="T72" fmla="*/ 182881 w 2541588"/>
                <a:gd name="T73" fmla="*/ 1060804 h 1487487"/>
                <a:gd name="T74" fmla="*/ 265761 w 2541588"/>
                <a:gd name="T75" fmla="*/ 899408 h 1487487"/>
                <a:gd name="T76" fmla="*/ 896090 w 2541588"/>
                <a:gd name="T77" fmla="*/ 574391 h 1487487"/>
                <a:gd name="T78" fmla="*/ 2481655 w 2541588"/>
                <a:gd name="T79" fmla="*/ 465768 h 1487487"/>
                <a:gd name="T80" fmla="*/ 2521185 w 2541588"/>
                <a:gd name="T81" fmla="*/ 594079 h 1487487"/>
                <a:gd name="T82" fmla="*/ 2235864 w 2541588"/>
                <a:gd name="T83" fmla="*/ 713837 h 1487487"/>
                <a:gd name="T84" fmla="*/ 2459339 w 2541588"/>
                <a:gd name="T85" fmla="*/ 463550 h 1487487"/>
                <a:gd name="T86" fmla="*/ 508950 w 2541588"/>
                <a:gd name="T87" fmla="*/ 580186 h 1487487"/>
                <a:gd name="T88" fmla="*/ 381168 w 2541588"/>
                <a:gd name="T89" fmla="*/ 621599 h 1487487"/>
                <a:gd name="T90" fmla="*/ 279451 w 2541588"/>
                <a:gd name="T91" fmla="*/ 363245 h 1487487"/>
                <a:gd name="T92" fmla="*/ 2236788 w 2541588"/>
                <a:gd name="T93" fmla="*/ 302008 h 1487487"/>
                <a:gd name="T94" fmla="*/ 1988241 w 2541588"/>
                <a:gd name="T95" fmla="*/ 581657 h 1487487"/>
                <a:gd name="T96" fmla="*/ 2100119 w 2541588"/>
                <a:gd name="T97" fmla="*/ 254976 h 1487487"/>
                <a:gd name="T98" fmla="*/ 784194 w 2541588"/>
                <a:gd name="T99" fmla="*/ 382261 h 1487487"/>
                <a:gd name="T100" fmla="*/ 715390 w 2541588"/>
                <a:gd name="T101" fmla="*/ 496888 h 1487487"/>
                <a:gd name="T102" fmla="*/ 507702 w 2541588"/>
                <a:gd name="T103" fmla="*/ 191955 h 1487487"/>
                <a:gd name="T104" fmla="*/ 1869783 w 2541588"/>
                <a:gd name="T105" fmla="*/ 72334 h 1487487"/>
                <a:gd name="T106" fmla="*/ 1713111 w 2541588"/>
                <a:gd name="T107" fmla="*/ 443560 h 1487487"/>
                <a:gd name="T108" fmla="*/ 1605280 w 2541588"/>
                <a:gd name="T109" fmla="*/ 363740 h 1487487"/>
                <a:gd name="T110" fmla="*/ 981393 w 2541588"/>
                <a:gd name="T111" fmla="*/ 20949 h 1487487"/>
                <a:gd name="T112" fmla="*/ 1065214 w 2541588"/>
                <a:gd name="T113" fmla="*/ 366731 h 1487487"/>
                <a:gd name="T114" fmla="*/ 935356 w 2541588"/>
                <a:gd name="T115" fmla="*/ 331835 h 1487487"/>
                <a:gd name="T116" fmla="*/ 1362909 w 2541588"/>
                <a:gd name="T117" fmla="*/ 0 h 1487487"/>
                <a:gd name="T118" fmla="*/ 1400750 w 2541588"/>
                <a:gd name="T119" fmla="*/ 339053 h 1487487"/>
                <a:gd name="T120" fmla="*/ 1268305 w 2541588"/>
                <a:gd name="T121" fmla="*/ 353352 h 1487487"/>
                <a:gd name="T122" fmla="*/ 1340204 w 2541588"/>
                <a:gd name="T123" fmla="*/ 2860 h 1487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41588" h="1487487">
                  <a:moveTo>
                    <a:pt x="652158" y="841613"/>
                  </a:moveTo>
                  <a:lnTo>
                    <a:pt x="643323" y="846033"/>
                  </a:lnTo>
                  <a:lnTo>
                    <a:pt x="614109" y="860647"/>
                  </a:lnTo>
                  <a:lnTo>
                    <a:pt x="585847" y="875897"/>
                  </a:lnTo>
                  <a:lnTo>
                    <a:pt x="558538" y="890830"/>
                  </a:lnTo>
                  <a:lnTo>
                    <a:pt x="532182" y="905762"/>
                  </a:lnTo>
                  <a:lnTo>
                    <a:pt x="507096" y="920694"/>
                  </a:lnTo>
                  <a:lnTo>
                    <a:pt x="483915" y="934991"/>
                  </a:lnTo>
                  <a:lnTo>
                    <a:pt x="461051" y="949288"/>
                  </a:lnTo>
                  <a:lnTo>
                    <a:pt x="440411" y="963267"/>
                  </a:lnTo>
                  <a:lnTo>
                    <a:pt x="421041" y="976293"/>
                  </a:lnTo>
                  <a:lnTo>
                    <a:pt x="403576" y="989002"/>
                  </a:lnTo>
                  <a:lnTo>
                    <a:pt x="387698" y="1001392"/>
                  </a:lnTo>
                  <a:lnTo>
                    <a:pt x="373726" y="1012830"/>
                  </a:lnTo>
                  <a:lnTo>
                    <a:pt x="361659" y="1023632"/>
                  </a:lnTo>
                  <a:lnTo>
                    <a:pt x="351498" y="1033163"/>
                  </a:lnTo>
                  <a:lnTo>
                    <a:pt x="357214" y="1038564"/>
                  </a:lnTo>
                  <a:lnTo>
                    <a:pt x="362612" y="1043965"/>
                  </a:lnTo>
                  <a:lnTo>
                    <a:pt x="368963" y="1049366"/>
                  </a:lnTo>
                  <a:lnTo>
                    <a:pt x="376267" y="1055085"/>
                  </a:lnTo>
                  <a:lnTo>
                    <a:pt x="391191" y="1066523"/>
                  </a:lnTo>
                  <a:lnTo>
                    <a:pt x="408339" y="1077960"/>
                  </a:lnTo>
                  <a:lnTo>
                    <a:pt x="427392" y="1090033"/>
                  </a:lnTo>
                  <a:lnTo>
                    <a:pt x="448032" y="1101788"/>
                  </a:lnTo>
                  <a:lnTo>
                    <a:pt x="469943" y="1114179"/>
                  </a:lnTo>
                  <a:lnTo>
                    <a:pt x="493759" y="1126570"/>
                  </a:lnTo>
                  <a:lnTo>
                    <a:pt x="518845" y="1139278"/>
                  </a:lnTo>
                  <a:lnTo>
                    <a:pt x="544884" y="1151351"/>
                  </a:lnTo>
                  <a:lnTo>
                    <a:pt x="572193" y="1163742"/>
                  </a:lnTo>
                  <a:lnTo>
                    <a:pt x="600454" y="1176132"/>
                  </a:lnTo>
                  <a:lnTo>
                    <a:pt x="629986" y="1187888"/>
                  </a:lnTo>
                  <a:lnTo>
                    <a:pt x="659518" y="1199960"/>
                  </a:lnTo>
                  <a:lnTo>
                    <a:pt x="690320" y="1211716"/>
                  </a:lnTo>
                  <a:lnTo>
                    <a:pt x="721439" y="1223471"/>
                  </a:lnTo>
                  <a:lnTo>
                    <a:pt x="753194" y="1234591"/>
                  </a:lnTo>
                  <a:lnTo>
                    <a:pt x="772127" y="1240780"/>
                  </a:lnTo>
                  <a:lnTo>
                    <a:pt x="767648" y="1234682"/>
                  </a:lnTo>
                  <a:lnTo>
                    <a:pt x="759397" y="1223566"/>
                  </a:lnTo>
                  <a:lnTo>
                    <a:pt x="751782" y="1212449"/>
                  </a:lnTo>
                  <a:lnTo>
                    <a:pt x="744484" y="1201016"/>
                  </a:lnTo>
                  <a:lnTo>
                    <a:pt x="737185" y="1189264"/>
                  </a:lnTo>
                  <a:lnTo>
                    <a:pt x="730204" y="1177513"/>
                  </a:lnTo>
                  <a:lnTo>
                    <a:pt x="723223" y="1165443"/>
                  </a:lnTo>
                  <a:lnTo>
                    <a:pt x="716877" y="1153374"/>
                  </a:lnTo>
                  <a:lnTo>
                    <a:pt x="710531" y="1140988"/>
                  </a:lnTo>
                  <a:lnTo>
                    <a:pt x="704819" y="1128283"/>
                  </a:lnTo>
                  <a:lnTo>
                    <a:pt x="699107" y="1115579"/>
                  </a:lnTo>
                  <a:lnTo>
                    <a:pt x="693713" y="1102875"/>
                  </a:lnTo>
                  <a:lnTo>
                    <a:pt x="688953" y="1089853"/>
                  </a:lnTo>
                  <a:lnTo>
                    <a:pt x="684193" y="1076196"/>
                  </a:lnTo>
                  <a:lnTo>
                    <a:pt x="679434" y="1063174"/>
                  </a:lnTo>
                  <a:lnTo>
                    <a:pt x="675309" y="1049516"/>
                  </a:lnTo>
                  <a:lnTo>
                    <a:pt x="671501" y="1036177"/>
                  </a:lnTo>
                  <a:lnTo>
                    <a:pt x="668010" y="1022202"/>
                  </a:lnTo>
                  <a:lnTo>
                    <a:pt x="664837" y="1008227"/>
                  </a:lnTo>
                  <a:lnTo>
                    <a:pt x="661981" y="993935"/>
                  </a:lnTo>
                  <a:lnTo>
                    <a:pt x="659126" y="980278"/>
                  </a:lnTo>
                  <a:lnTo>
                    <a:pt x="657222" y="965986"/>
                  </a:lnTo>
                  <a:lnTo>
                    <a:pt x="655318" y="951693"/>
                  </a:lnTo>
                  <a:lnTo>
                    <a:pt x="653731" y="936766"/>
                  </a:lnTo>
                  <a:lnTo>
                    <a:pt x="652462" y="922156"/>
                  </a:lnTo>
                  <a:lnTo>
                    <a:pt x="651510" y="907546"/>
                  </a:lnTo>
                  <a:lnTo>
                    <a:pt x="650875" y="892936"/>
                  </a:lnTo>
                  <a:lnTo>
                    <a:pt x="650875" y="877691"/>
                  </a:lnTo>
                  <a:lnTo>
                    <a:pt x="650875" y="864351"/>
                  </a:lnTo>
                  <a:lnTo>
                    <a:pt x="651510" y="850694"/>
                  </a:lnTo>
                  <a:lnTo>
                    <a:pt x="652158" y="841613"/>
                  </a:lnTo>
                  <a:close/>
                  <a:moveTo>
                    <a:pt x="1736625" y="778344"/>
                  </a:moveTo>
                  <a:lnTo>
                    <a:pt x="1737048" y="780502"/>
                  </a:lnTo>
                  <a:lnTo>
                    <a:pt x="1739904" y="796383"/>
                  </a:lnTo>
                  <a:lnTo>
                    <a:pt x="1742125" y="812263"/>
                  </a:lnTo>
                  <a:lnTo>
                    <a:pt x="1743712" y="828461"/>
                  </a:lnTo>
                  <a:lnTo>
                    <a:pt x="1744981" y="844659"/>
                  </a:lnTo>
                  <a:lnTo>
                    <a:pt x="1745933" y="861493"/>
                  </a:lnTo>
                  <a:lnTo>
                    <a:pt x="1746250" y="877691"/>
                  </a:lnTo>
                  <a:lnTo>
                    <a:pt x="1745933" y="892936"/>
                  </a:lnTo>
                  <a:lnTo>
                    <a:pt x="1745298" y="907546"/>
                  </a:lnTo>
                  <a:lnTo>
                    <a:pt x="1744663" y="922156"/>
                  </a:lnTo>
                  <a:lnTo>
                    <a:pt x="1743394" y="936766"/>
                  </a:lnTo>
                  <a:lnTo>
                    <a:pt x="1741808" y="951693"/>
                  </a:lnTo>
                  <a:lnTo>
                    <a:pt x="1739904" y="965986"/>
                  </a:lnTo>
                  <a:lnTo>
                    <a:pt x="1737365" y="980278"/>
                  </a:lnTo>
                  <a:lnTo>
                    <a:pt x="1735144" y="993935"/>
                  </a:lnTo>
                  <a:lnTo>
                    <a:pt x="1732288" y="1008227"/>
                  </a:lnTo>
                  <a:lnTo>
                    <a:pt x="1728798" y="1022202"/>
                  </a:lnTo>
                  <a:lnTo>
                    <a:pt x="1725307" y="1036177"/>
                  </a:lnTo>
                  <a:lnTo>
                    <a:pt x="1721499" y="1049516"/>
                  </a:lnTo>
                  <a:lnTo>
                    <a:pt x="1717374" y="1063174"/>
                  </a:lnTo>
                  <a:lnTo>
                    <a:pt x="1712932" y="1076196"/>
                  </a:lnTo>
                  <a:lnTo>
                    <a:pt x="1708172" y="1089853"/>
                  </a:lnTo>
                  <a:lnTo>
                    <a:pt x="1703095" y="1102875"/>
                  </a:lnTo>
                  <a:lnTo>
                    <a:pt x="1697701" y="1115579"/>
                  </a:lnTo>
                  <a:lnTo>
                    <a:pt x="1692306" y="1128283"/>
                  </a:lnTo>
                  <a:lnTo>
                    <a:pt x="1686277" y="1140988"/>
                  </a:lnTo>
                  <a:lnTo>
                    <a:pt x="1679931" y="1153374"/>
                  </a:lnTo>
                  <a:lnTo>
                    <a:pt x="1673585" y="1165443"/>
                  </a:lnTo>
                  <a:lnTo>
                    <a:pt x="1666921" y="1177513"/>
                  </a:lnTo>
                  <a:lnTo>
                    <a:pt x="1659623" y="1189264"/>
                  </a:lnTo>
                  <a:lnTo>
                    <a:pt x="1652642" y="1201016"/>
                  </a:lnTo>
                  <a:lnTo>
                    <a:pt x="1645026" y="1212449"/>
                  </a:lnTo>
                  <a:lnTo>
                    <a:pt x="1637093" y="1223566"/>
                  </a:lnTo>
                  <a:lnTo>
                    <a:pt x="1629160" y="1234682"/>
                  </a:lnTo>
                  <a:lnTo>
                    <a:pt x="1620910" y="1245481"/>
                  </a:lnTo>
                  <a:lnTo>
                    <a:pt x="1612660" y="1255962"/>
                  </a:lnTo>
                  <a:lnTo>
                    <a:pt x="1603775" y="1266443"/>
                  </a:lnTo>
                  <a:lnTo>
                    <a:pt x="1594573" y="1276289"/>
                  </a:lnTo>
                  <a:lnTo>
                    <a:pt x="1585688" y="1286134"/>
                  </a:lnTo>
                  <a:lnTo>
                    <a:pt x="1581053" y="1291083"/>
                  </a:lnTo>
                  <a:lnTo>
                    <a:pt x="1585482" y="1290190"/>
                  </a:lnTo>
                  <a:lnTo>
                    <a:pt x="1623588" y="1281294"/>
                  </a:lnTo>
                  <a:lnTo>
                    <a:pt x="1661376" y="1271763"/>
                  </a:lnTo>
                  <a:lnTo>
                    <a:pt x="1697894" y="1261914"/>
                  </a:lnTo>
                  <a:lnTo>
                    <a:pt x="1733459" y="1251112"/>
                  </a:lnTo>
                  <a:lnTo>
                    <a:pt x="1768389" y="1240310"/>
                  </a:lnTo>
                  <a:lnTo>
                    <a:pt x="1802366" y="1228872"/>
                  </a:lnTo>
                  <a:lnTo>
                    <a:pt x="1835074" y="1217117"/>
                  </a:lnTo>
                  <a:lnTo>
                    <a:pt x="1866511" y="1204726"/>
                  </a:lnTo>
                  <a:lnTo>
                    <a:pt x="1897630" y="1192335"/>
                  </a:lnTo>
                  <a:lnTo>
                    <a:pt x="1926844" y="1179627"/>
                  </a:lnTo>
                  <a:lnTo>
                    <a:pt x="1955106" y="1166919"/>
                  </a:lnTo>
                  <a:lnTo>
                    <a:pt x="1982097" y="1153893"/>
                  </a:lnTo>
                  <a:lnTo>
                    <a:pt x="2007819" y="1141184"/>
                  </a:lnTo>
                  <a:lnTo>
                    <a:pt x="2031952" y="1128158"/>
                  </a:lnTo>
                  <a:lnTo>
                    <a:pt x="2055133" y="1115450"/>
                  </a:lnTo>
                  <a:lnTo>
                    <a:pt x="2077044" y="1102742"/>
                  </a:lnTo>
                  <a:lnTo>
                    <a:pt x="2097049" y="1090033"/>
                  </a:lnTo>
                  <a:lnTo>
                    <a:pt x="2115784" y="1077643"/>
                  </a:lnTo>
                  <a:lnTo>
                    <a:pt x="2132932" y="1065570"/>
                  </a:lnTo>
                  <a:lnTo>
                    <a:pt x="2148174" y="1053814"/>
                  </a:lnTo>
                  <a:lnTo>
                    <a:pt x="2162464" y="1042695"/>
                  </a:lnTo>
                  <a:lnTo>
                    <a:pt x="2174848" y="1031575"/>
                  </a:lnTo>
                  <a:lnTo>
                    <a:pt x="2185644" y="1021090"/>
                  </a:lnTo>
                  <a:lnTo>
                    <a:pt x="2163099" y="1006793"/>
                  </a:lnTo>
                  <a:lnTo>
                    <a:pt x="2137695" y="990590"/>
                  </a:lnTo>
                  <a:lnTo>
                    <a:pt x="2105940" y="969939"/>
                  </a:lnTo>
                  <a:lnTo>
                    <a:pt x="2071010" y="947382"/>
                  </a:lnTo>
                  <a:lnTo>
                    <a:pt x="2032905" y="923554"/>
                  </a:lnTo>
                  <a:lnTo>
                    <a:pt x="2012264" y="911163"/>
                  </a:lnTo>
                  <a:lnTo>
                    <a:pt x="1991306" y="898772"/>
                  </a:lnTo>
                  <a:lnTo>
                    <a:pt x="1969078" y="886064"/>
                  </a:lnTo>
                  <a:lnTo>
                    <a:pt x="1945897" y="873356"/>
                  </a:lnTo>
                  <a:lnTo>
                    <a:pt x="1922081" y="860647"/>
                  </a:lnTo>
                  <a:lnTo>
                    <a:pt x="1897630" y="848574"/>
                  </a:lnTo>
                  <a:lnTo>
                    <a:pt x="1871591" y="835866"/>
                  </a:lnTo>
                  <a:lnTo>
                    <a:pt x="1845235" y="823475"/>
                  </a:lnTo>
                  <a:lnTo>
                    <a:pt x="1817609" y="811085"/>
                  </a:lnTo>
                  <a:lnTo>
                    <a:pt x="1789664" y="798694"/>
                  </a:lnTo>
                  <a:lnTo>
                    <a:pt x="1760133" y="787256"/>
                  </a:lnTo>
                  <a:lnTo>
                    <a:pt x="1736625" y="778344"/>
                  </a:lnTo>
                  <a:close/>
                  <a:moveTo>
                    <a:pt x="1202056" y="771055"/>
                  </a:moveTo>
                  <a:lnTo>
                    <a:pt x="1194428" y="771372"/>
                  </a:lnTo>
                  <a:lnTo>
                    <a:pt x="1186800" y="771690"/>
                  </a:lnTo>
                  <a:lnTo>
                    <a:pt x="1179808" y="772962"/>
                  </a:lnTo>
                  <a:lnTo>
                    <a:pt x="1172498" y="774233"/>
                  </a:lnTo>
                  <a:lnTo>
                    <a:pt x="1165823" y="775822"/>
                  </a:lnTo>
                  <a:lnTo>
                    <a:pt x="1158831" y="777729"/>
                  </a:lnTo>
                  <a:lnTo>
                    <a:pt x="1151838" y="779636"/>
                  </a:lnTo>
                  <a:lnTo>
                    <a:pt x="1145482" y="782497"/>
                  </a:lnTo>
                  <a:lnTo>
                    <a:pt x="1139125" y="785357"/>
                  </a:lnTo>
                  <a:lnTo>
                    <a:pt x="1132768" y="788535"/>
                  </a:lnTo>
                  <a:lnTo>
                    <a:pt x="1127047" y="792032"/>
                  </a:lnTo>
                  <a:lnTo>
                    <a:pt x="1121008" y="795846"/>
                  </a:lnTo>
                  <a:lnTo>
                    <a:pt x="1115287" y="799978"/>
                  </a:lnTo>
                  <a:lnTo>
                    <a:pt x="1109884" y="804427"/>
                  </a:lnTo>
                  <a:lnTo>
                    <a:pt x="1104799" y="808559"/>
                  </a:lnTo>
                  <a:lnTo>
                    <a:pt x="1099396" y="813327"/>
                  </a:lnTo>
                  <a:lnTo>
                    <a:pt x="1094628" y="818730"/>
                  </a:lnTo>
                  <a:lnTo>
                    <a:pt x="1089861" y="823815"/>
                  </a:lnTo>
                  <a:lnTo>
                    <a:pt x="1085729" y="829218"/>
                  </a:lnTo>
                  <a:lnTo>
                    <a:pt x="1081597" y="834939"/>
                  </a:lnTo>
                  <a:lnTo>
                    <a:pt x="1078101" y="840978"/>
                  </a:lnTo>
                  <a:lnTo>
                    <a:pt x="1074604" y="846699"/>
                  </a:lnTo>
                  <a:lnTo>
                    <a:pt x="1071426" y="853056"/>
                  </a:lnTo>
                  <a:lnTo>
                    <a:pt x="1068566" y="859413"/>
                  </a:lnTo>
                  <a:lnTo>
                    <a:pt x="1065705" y="866405"/>
                  </a:lnTo>
                  <a:lnTo>
                    <a:pt x="1063480" y="873079"/>
                  </a:lnTo>
                  <a:lnTo>
                    <a:pt x="1061255" y="879754"/>
                  </a:lnTo>
                  <a:lnTo>
                    <a:pt x="1059666" y="887064"/>
                  </a:lnTo>
                  <a:lnTo>
                    <a:pt x="1058713" y="894057"/>
                  </a:lnTo>
                  <a:lnTo>
                    <a:pt x="1057759" y="901367"/>
                  </a:lnTo>
                  <a:lnTo>
                    <a:pt x="1057124" y="908359"/>
                  </a:lnTo>
                  <a:lnTo>
                    <a:pt x="1057124" y="915987"/>
                  </a:lnTo>
                  <a:lnTo>
                    <a:pt x="1057124" y="923615"/>
                  </a:lnTo>
                  <a:lnTo>
                    <a:pt x="1057759" y="930608"/>
                  </a:lnTo>
                  <a:lnTo>
                    <a:pt x="1058713" y="938236"/>
                  </a:lnTo>
                  <a:lnTo>
                    <a:pt x="1059666" y="944910"/>
                  </a:lnTo>
                  <a:lnTo>
                    <a:pt x="1061255" y="952220"/>
                  </a:lnTo>
                  <a:lnTo>
                    <a:pt x="1063480" y="958895"/>
                  </a:lnTo>
                  <a:lnTo>
                    <a:pt x="1065705" y="965569"/>
                  </a:lnTo>
                  <a:lnTo>
                    <a:pt x="1068566" y="972244"/>
                  </a:lnTo>
                  <a:lnTo>
                    <a:pt x="1071426" y="978601"/>
                  </a:lnTo>
                  <a:lnTo>
                    <a:pt x="1074604" y="984957"/>
                  </a:lnTo>
                  <a:lnTo>
                    <a:pt x="1078101" y="990996"/>
                  </a:lnTo>
                  <a:lnTo>
                    <a:pt x="1081597" y="997035"/>
                  </a:lnTo>
                  <a:lnTo>
                    <a:pt x="1085729" y="1002438"/>
                  </a:lnTo>
                  <a:lnTo>
                    <a:pt x="1089861" y="1008159"/>
                  </a:lnTo>
                  <a:lnTo>
                    <a:pt x="1094628" y="1013245"/>
                  </a:lnTo>
                  <a:lnTo>
                    <a:pt x="1099396" y="1018330"/>
                  </a:lnTo>
                  <a:lnTo>
                    <a:pt x="1104799" y="1023097"/>
                  </a:lnTo>
                  <a:lnTo>
                    <a:pt x="1109884" y="1027547"/>
                  </a:lnTo>
                  <a:lnTo>
                    <a:pt x="1115287" y="1031997"/>
                  </a:lnTo>
                  <a:lnTo>
                    <a:pt x="1121008" y="1035811"/>
                  </a:lnTo>
                  <a:lnTo>
                    <a:pt x="1127047" y="1039943"/>
                  </a:lnTo>
                  <a:lnTo>
                    <a:pt x="1132768" y="1043121"/>
                  </a:lnTo>
                  <a:lnTo>
                    <a:pt x="1139125" y="1046617"/>
                  </a:lnTo>
                  <a:lnTo>
                    <a:pt x="1145482" y="1049478"/>
                  </a:lnTo>
                  <a:lnTo>
                    <a:pt x="1151838" y="1051702"/>
                  </a:lnTo>
                  <a:lnTo>
                    <a:pt x="1158831" y="1054245"/>
                  </a:lnTo>
                  <a:lnTo>
                    <a:pt x="1165823" y="1056152"/>
                  </a:lnTo>
                  <a:lnTo>
                    <a:pt x="1172498" y="1057741"/>
                  </a:lnTo>
                  <a:lnTo>
                    <a:pt x="1179808" y="1059013"/>
                  </a:lnTo>
                  <a:lnTo>
                    <a:pt x="1186800" y="1060284"/>
                  </a:lnTo>
                  <a:lnTo>
                    <a:pt x="1194428" y="1060602"/>
                  </a:lnTo>
                  <a:lnTo>
                    <a:pt x="1202056" y="1060602"/>
                  </a:lnTo>
                  <a:lnTo>
                    <a:pt x="1209048" y="1060602"/>
                  </a:lnTo>
                  <a:lnTo>
                    <a:pt x="1216676" y="1060284"/>
                  </a:lnTo>
                  <a:lnTo>
                    <a:pt x="1223987" y="1059013"/>
                  </a:lnTo>
                  <a:lnTo>
                    <a:pt x="1230979" y="1057741"/>
                  </a:lnTo>
                  <a:lnTo>
                    <a:pt x="1238289" y="1056152"/>
                  </a:lnTo>
                  <a:lnTo>
                    <a:pt x="1244964" y="1054245"/>
                  </a:lnTo>
                  <a:lnTo>
                    <a:pt x="1251638" y="1051702"/>
                  </a:lnTo>
                  <a:lnTo>
                    <a:pt x="1257995" y="1049478"/>
                  </a:lnTo>
                  <a:lnTo>
                    <a:pt x="1264352" y="1046617"/>
                  </a:lnTo>
                  <a:lnTo>
                    <a:pt x="1270708" y="1043121"/>
                  </a:lnTo>
                  <a:lnTo>
                    <a:pt x="1276747" y="1039943"/>
                  </a:lnTo>
                  <a:lnTo>
                    <a:pt x="1282786" y="1035811"/>
                  </a:lnTo>
                  <a:lnTo>
                    <a:pt x="1288189" y="1031997"/>
                  </a:lnTo>
                  <a:lnTo>
                    <a:pt x="1293910" y="1027547"/>
                  </a:lnTo>
                  <a:lnTo>
                    <a:pt x="1298996" y="1023097"/>
                  </a:lnTo>
                  <a:lnTo>
                    <a:pt x="1304081" y="1018330"/>
                  </a:lnTo>
                  <a:lnTo>
                    <a:pt x="1308848" y="1013245"/>
                  </a:lnTo>
                  <a:lnTo>
                    <a:pt x="1313616" y="1008159"/>
                  </a:lnTo>
                  <a:lnTo>
                    <a:pt x="1317748" y="1002438"/>
                  </a:lnTo>
                  <a:lnTo>
                    <a:pt x="1321880" y="997035"/>
                  </a:lnTo>
                  <a:lnTo>
                    <a:pt x="1325694" y="990996"/>
                  </a:lnTo>
                  <a:lnTo>
                    <a:pt x="1329190" y="984957"/>
                  </a:lnTo>
                  <a:lnTo>
                    <a:pt x="1332368" y="978601"/>
                  </a:lnTo>
                  <a:lnTo>
                    <a:pt x="1335229" y="972244"/>
                  </a:lnTo>
                  <a:lnTo>
                    <a:pt x="1337771" y="965569"/>
                  </a:lnTo>
                  <a:lnTo>
                    <a:pt x="1340314" y="958895"/>
                  </a:lnTo>
                  <a:lnTo>
                    <a:pt x="1341903" y="952220"/>
                  </a:lnTo>
                  <a:lnTo>
                    <a:pt x="1343810" y="944910"/>
                  </a:lnTo>
                  <a:lnTo>
                    <a:pt x="1345082" y="938236"/>
                  </a:lnTo>
                  <a:lnTo>
                    <a:pt x="1345717" y="930608"/>
                  </a:lnTo>
                  <a:lnTo>
                    <a:pt x="1346353" y="923615"/>
                  </a:lnTo>
                  <a:lnTo>
                    <a:pt x="1346671" y="915987"/>
                  </a:lnTo>
                  <a:lnTo>
                    <a:pt x="1346353" y="908359"/>
                  </a:lnTo>
                  <a:lnTo>
                    <a:pt x="1345717" y="901367"/>
                  </a:lnTo>
                  <a:lnTo>
                    <a:pt x="1345082" y="894057"/>
                  </a:lnTo>
                  <a:lnTo>
                    <a:pt x="1343810" y="887064"/>
                  </a:lnTo>
                  <a:lnTo>
                    <a:pt x="1342272" y="881168"/>
                  </a:lnTo>
                  <a:lnTo>
                    <a:pt x="1340493" y="888794"/>
                  </a:lnTo>
                  <a:lnTo>
                    <a:pt x="1337323" y="897670"/>
                  </a:lnTo>
                  <a:lnTo>
                    <a:pt x="1333520" y="906228"/>
                  </a:lnTo>
                  <a:lnTo>
                    <a:pt x="1328765" y="914153"/>
                  </a:lnTo>
                  <a:lnTo>
                    <a:pt x="1323060" y="921761"/>
                  </a:lnTo>
                  <a:lnTo>
                    <a:pt x="1317354" y="928734"/>
                  </a:lnTo>
                  <a:lnTo>
                    <a:pt x="1310381" y="935074"/>
                  </a:lnTo>
                  <a:lnTo>
                    <a:pt x="1303408" y="940780"/>
                  </a:lnTo>
                  <a:lnTo>
                    <a:pt x="1295484" y="945535"/>
                  </a:lnTo>
                  <a:lnTo>
                    <a:pt x="1287560" y="949972"/>
                  </a:lnTo>
                  <a:lnTo>
                    <a:pt x="1278685" y="953142"/>
                  </a:lnTo>
                  <a:lnTo>
                    <a:pt x="1274564" y="954093"/>
                  </a:lnTo>
                  <a:lnTo>
                    <a:pt x="1269810" y="955361"/>
                  </a:lnTo>
                  <a:lnTo>
                    <a:pt x="1265056" y="956312"/>
                  </a:lnTo>
                  <a:lnTo>
                    <a:pt x="1260618" y="956946"/>
                  </a:lnTo>
                  <a:lnTo>
                    <a:pt x="1255864" y="957263"/>
                  </a:lnTo>
                  <a:lnTo>
                    <a:pt x="1250792" y="957263"/>
                  </a:lnTo>
                  <a:lnTo>
                    <a:pt x="1246038" y="957263"/>
                  </a:lnTo>
                  <a:lnTo>
                    <a:pt x="1241283" y="956946"/>
                  </a:lnTo>
                  <a:lnTo>
                    <a:pt x="1236529" y="956312"/>
                  </a:lnTo>
                  <a:lnTo>
                    <a:pt x="1232092" y="955361"/>
                  </a:lnTo>
                  <a:lnTo>
                    <a:pt x="1227337" y="954093"/>
                  </a:lnTo>
                  <a:lnTo>
                    <a:pt x="1222900" y="953142"/>
                  </a:lnTo>
                  <a:lnTo>
                    <a:pt x="1214342" y="949972"/>
                  </a:lnTo>
                  <a:lnTo>
                    <a:pt x="1206418" y="945535"/>
                  </a:lnTo>
                  <a:lnTo>
                    <a:pt x="1198493" y="940780"/>
                  </a:lnTo>
                  <a:lnTo>
                    <a:pt x="1191203" y="935074"/>
                  </a:lnTo>
                  <a:lnTo>
                    <a:pt x="1184547" y="928734"/>
                  </a:lnTo>
                  <a:lnTo>
                    <a:pt x="1178525" y="921761"/>
                  </a:lnTo>
                  <a:lnTo>
                    <a:pt x="1173136" y="914153"/>
                  </a:lnTo>
                  <a:lnTo>
                    <a:pt x="1168382" y="906228"/>
                  </a:lnTo>
                  <a:lnTo>
                    <a:pt x="1164261" y="897670"/>
                  </a:lnTo>
                  <a:lnTo>
                    <a:pt x="1161092" y="888794"/>
                  </a:lnTo>
                  <a:lnTo>
                    <a:pt x="1159190" y="879285"/>
                  </a:lnTo>
                  <a:lnTo>
                    <a:pt x="1157922" y="874530"/>
                  </a:lnTo>
                  <a:lnTo>
                    <a:pt x="1157605" y="869775"/>
                  </a:lnTo>
                  <a:lnTo>
                    <a:pt x="1157288" y="864703"/>
                  </a:lnTo>
                  <a:lnTo>
                    <a:pt x="1157288" y="859949"/>
                  </a:lnTo>
                  <a:lnTo>
                    <a:pt x="1157288" y="854877"/>
                  </a:lnTo>
                  <a:lnTo>
                    <a:pt x="1157605" y="850122"/>
                  </a:lnTo>
                  <a:lnTo>
                    <a:pt x="1157922" y="844733"/>
                  </a:lnTo>
                  <a:lnTo>
                    <a:pt x="1159190" y="839979"/>
                  </a:lnTo>
                  <a:lnTo>
                    <a:pt x="1161092" y="830469"/>
                  </a:lnTo>
                  <a:lnTo>
                    <a:pt x="1164261" y="821910"/>
                  </a:lnTo>
                  <a:lnTo>
                    <a:pt x="1168382" y="813035"/>
                  </a:lnTo>
                  <a:lnTo>
                    <a:pt x="1173136" y="805110"/>
                  </a:lnTo>
                  <a:lnTo>
                    <a:pt x="1178525" y="797819"/>
                  </a:lnTo>
                  <a:lnTo>
                    <a:pt x="1184547" y="790529"/>
                  </a:lnTo>
                  <a:lnTo>
                    <a:pt x="1191203" y="784189"/>
                  </a:lnTo>
                  <a:lnTo>
                    <a:pt x="1198493" y="778800"/>
                  </a:lnTo>
                  <a:lnTo>
                    <a:pt x="1206418" y="774046"/>
                  </a:lnTo>
                  <a:lnTo>
                    <a:pt x="1211043" y="771455"/>
                  </a:lnTo>
                  <a:lnTo>
                    <a:pt x="1209048" y="771372"/>
                  </a:lnTo>
                  <a:lnTo>
                    <a:pt x="1202056" y="771055"/>
                  </a:lnTo>
                  <a:close/>
                  <a:moveTo>
                    <a:pt x="1408633" y="696541"/>
                  </a:moveTo>
                  <a:lnTo>
                    <a:pt x="1415005" y="702720"/>
                  </a:lnTo>
                  <a:lnTo>
                    <a:pt x="1424858" y="713208"/>
                  </a:lnTo>
                  <a:lnTo>
                    <a:pt x="1434393" y="724015"/>
                  </a:lnTo>
                  <a:lnTo>
                    <a:pt x="1443610" y="735457"/>
                  </a:lnTo>
                  <a:lnTo>
                    <a:pt x="1451874" y="747535"/>
                  </a:lnTo>
                  <a:lnTo>
                    <a:pt x="1459820" y="759930"/>
                  </a:lnTo>
                  <a:lnTo>
                    <a:pt x="1466812" y="772008"/>
                  </a:lnTo>
                  <a:lnTo>
                    <a:pt x="1473805" y="785357"/>
                  </a:lnTo>
                  <a:lnTo>
                    <a:pt x="1479526" y="798706"/>
                  </a:lnTo>
                  <a:lnTo>
                    <a:pt x="1484929" y="812373"/>
                  </a:lnTo>
                  <a:lnTo>
                    <a:pt x="1489696" y="826676"/>
                  </a:lnTo>
                  <a:lnTo>
                    <a:pt x="1493828" y="840978"/>
                  </a:lnTo>
                  <a:lnTo>
                    <a:pt x="1497007" y="855281"/>
                  </a:lnTo>
                  <a:lnTo>
                    <a:pt x="1499867" y="870219"/>
                  </a:lnTo>
                  <a:lnTo>
                    <a:pt x="1501774" y="885475"/>
                  </a:lnTo>
                  <a:lnTo>
                    <a:pt x="1503045" y="900413"/>
                  </a:lnTo>
                  <a:lnTo>
                    <a:pt x="1503363" y="915987"/>
                  </a:lnTo>
                  <a:lnTo>
                    <a:pt x="1503045" y="931561"/>
                  </a:lnTo>
                  <a:lnTo>
                    <a:pt x="1501774" y="946817"/>
                  </a:lnTo>
                  <a:lnTo>
                    <a:pt x="1499867" y="962073"/>
                  </a:lnTo>
                  <a:lnTo>
                    <a:pt x="1497007" y="976694"/>
                  </a:lnTo>
                  <a:lnTo>
                    <a:pt x="1493828" y="991314"/>
                  </a:lnTo>
                  <a:lnTo>
                    <a:pt x="1489696" y="1005616"/>
                  </a:lnTo>
                  <a:lnTo>
                    <a:pt x="1484929" y="1019601"/>
                  </a:lnTo>
                  <a:lnTo>
                    <a:pt x="1479526" y="1033268"/>
                  </a:lnTo>
                  <a:lnTo>
                    <a:pt x="1473805" y="1046617"/>
                  </a:lnTo>
                  <a:lnTo>
                    <a:pt x="1466812" y="1059648"/>
                  </a:lnTo>
                  <a:lnTo>
                    <a:pt x="1459820" y="1072044"/>
                  </a:lnTo>
                  <a:lnTo>
                    <a:pt x="1451874" y="1084439"/>
                  </a:lnTo>
                  <a:lnTo>
                    <a:pt x="1443610" y="1096199"/>
                  </a:lnTo>
                  <a:lnTo>
                    <a:pt x="1434393" y="1107959"/>
                  </a:lnTo>
                  <a:lnTo>
                    <a:pt x="1424858" y="1118448"/>
                  </a:lnTo>
                  <a:lnTo>
                    <a:pt x="1415005" y="1129254"/>
                  </a:lnTo>
                  <a:lnTo>
                    <a:pt x="1404517" y="1139107"/>
                  </a:lnTo>
                  <a:lnTo>
                    <a:pt x="1393392" y="1148642"/>
                  </a:lnTo>
                  <a:lnTo>
                    <a:pt x="1381950" y="1157541"/>
                  </a:lnTo>
                  <a:lnTo>
                    <a:pt x="1370508" y="1165805"/>
                  </a:lnTo>
                  <a:lnTo>
                    <a:pt x="1358113" y="1173751"/>
                  </a:lnTo>
                  <a:lnTo>
                    <a:pt x="1345399" y="1181061"/>
                  </a:lnTo>
                  <a:lnTo>
                    <a:pt x="1332368" y="1187736"/>
                  </a:lnTo>
                  <a:lnTo>
                    <a:pt x="1319337" y="1193775"/>
                  </a:lnTo>
                  <a:lnTo>
                    <a:pt x="1305352" y="1199178"/>
                  </a:lnTo>
                  <a:lnTo>
                    <a:pt x="1291368" y="1203945"/>
                  </a:lnTo>
                  <a:lnTo>
                    <a:pt x="1277065" y="1208077"/>
                  </a:lnTo>
                  <a:lnTo>
                    <a:pt x="1262445" y="1211573"/>
                  </a:lnTo>
                  <a:lnTo>
                    <a:pt x="1247824" y="1213798"/>
                  </a:lnTo>
                  <a:lnTo>
                    <a:pt x="1232568" y="1216023"/>
                  </a:lnTo>
                  <a:lnTo>
                    <a:pt x="1217630" y="1216976"/>
                  </a:lnTo>
                  <a:lnTo>
                    <a:pt x="1202056" y="1217612"/>
                  </a:lnTo>
                  <a:lnTo>
                    <a:pt x="1186482" y="1216976"/>
                  </a:lnTo>
                  <a:lnTo>
                    <a:pt x="1170908" y="1216023"/>
                  </a:lnTo>
                  <a:lnTo>
                    <a:pt x="1155970" y="1213798"/>
                  </a:lnTo>
                  <a:lnTo>
                    <a:pt x="1141350" y="1211573"/>
                  </a:lnTo>
                  <a:lnTo>
                    <a:pt x="1126412" y="1208077"/>
                  </a:lnTo>
                  <a:lnTo>
                    <a:pt x="1112109" y="1203945"/>
                  </a:lnTo>
                  <a:lnTo>
                    <a:pt x="1098442" y="1199178"/>
                  </a:lnTo>
                  <a:lnTo>
                    <a:pt x="1084457" y="1193775"/>
                  </a:lnTo>
                  <a:lnTo>
                    <a:pt x="1071426" y="1187736"/>
                  </a:lnTo>
                  <a:lnTo>
                    <a:pt x="1058077" y="1181061"/>
                  </a:lnTo>
                  <a:lnTo>
                    <a:pt x="1045364" y="1173751"/>
                  </a:lnTo>
                  <a:lnTo>
                    <a:pt x="1033286" y="1165805"/>
                  </a:lnTo>
                  <a:lnTo>
                    <a:pt x="1021526" y="1157541"/>
                  </a:lnTo>
                  <a:lnTo>
                    <a:pt x="1010084" y="1148642"/>
                  </a:lnTo>
                  <a:lnTo>
                    <a:pt x="998960" y="1139107"/>
                  </a:lnTo>
                  <a:lnTo>
                    <a:pt x="988789" y="1129254"/>
                  </a:lnTo>
                  <a:lnTo>
                    <a:pt x="978618" y="1118448"/>
                  </a:lnTo>
                  <a:lnTo>
                    <a:pt x="969083" y="1107959"/>
                  </a:lnTo>
                  <a:lnTo>
                    <a:pt x="960184" y="1096199"/>
                  </a:lnTo>
                  <a:lnTo>
                    <a:pt x="951603" y="1084439"/>
                  </a:lnTo>
                  <a:lnTo>
                    <a:pt x="943657" y="1072044"/>
                  </a:lnTo>
                  <a:lnTo>
                    <a:pt x="936664" y="1059648"/>
                  </a:lnTo>
                  <a:lnTo>
                    <a:pt x="929990" y="1046617"/>
                  </a:lnTo>
                  <a:lnTo>
                    <a:pt x="923951" y="1033268"/>
                  </a:lnTo>
                  <a:lnTo>
                    <a:pt x="918230" y="1019601"/>
                  </a:lnTo>
                  <a:lnTo>
                    <a:pt x="913462" y="1005616"/>
                  </a:lnTo>
                  <a:lnTo>
                    <a:pt x="909648" y="991314"/>
                  </a:lnTo>
                  <a:lnTo>
                    <a:pt x="906470" y="976694"/>
                  </a:lnTo>
                  <a:lnTo>
                    <a:pt x="903610" y="962073"/>
                  </a:lnTo>
                  <a:lnTo>
                    <a:pt x="901702" y="946817"/>
                  </a:lnTo>
                  <a:lnTo>
                    <a:pt x="900431" y="931561"/>
                  </a:lnTo>
                  <a:lnTo>
                    <a:pt x="900113" y="915987"/>
                  </a:lnTo>
                  <a:lnTo>
                    <a:pt x="900431" y="900413"/>
                  </a:lnTo>
                  <a:lnTo>
                    <a:pt x="901702" y="885475"/>
                  </a:lnTo>
                  <a:lnTo>
                    <a:pt x="903610" y="870219"/>
                  </a:lnTo>
                  <a:lnTo>
                    <a:pt x="906470" y="855281"/>
                  </a:lnTo>
                  <a:lnTo>
                    <a:pt x="909648" y="840978"/>
                  </a:lnTo>
                  <a:lnTo>
                    <a:pt x="913462" y="826676"/>
                  </a:lnTo>
                  <a:lnTo>
                    <a:pt x="918230" y="812373"/>
                  </a:lnTo>
                  <a:lnTo>
                    <a:pt x="923951" y="798706"/>
                  </a:lnTo>
                  <a:lnTo>
                    <a:pt x="929990" y="785357"/>
                  </a:lnTo>
                  <a:lnTo>
                    <a:pt x="936664" y="772008"/>
                  </a:lnTo>
                  <a:lnTo>
                    <a:pt x="943657" y="759930"/>
                  </a:lnTo>
                  <a:lnTo>
                    <a:pt x="951603" y="747535"/>
                  </a:lnTo>
                  <a:lnTo>
                    <a:pt x="960184" y="735457"/>
                  </a:lnTo>
                  <a:lnTo>
                    <a:pt x="969083" y="724015"/>
                  </a:lnTo>
                  <a:lnTo>
                    <a:pt x="976369" y="715758"/>
                  </a:lnTo>
                  <a:lnTo>
                    <a:pt x="960893" y="720157"/>
                  </a:lnTo>
                  <a:lnTo>
                    <a:pt x="934873" y="728097"/>
                  </a:lnTo>
                  <a:lnTo>
                    <a:pt x="908219" y="736672"/>
                  </a:lnTo>
                  <a:lnTo>
                    <a:pt x="880929" y="745883"/>
                  </a:lnTo>
                  <a:lnTo>
                    <a:pt x="853323" y="755729"/>
                  </a:lnTo>
                  <a:lnTo>
                    <a:pt x="825399" y="766528"/>
                  </a:lnTo>
                  <a:lnTo>
                    <a:pt x="821274" y="781773"/>
                  </a:lnTo>
                  <a:lnTo>
                    <a:pt x="818101" y="796700"/>
                  </a:lnTo>
                  <a:lnTo>
                    <a:pt x="814928" y="811310"/>
                  </a:lnTo>
                  <a:lnTo>
                    <a:pt x="812072" y="825603"/>
                  </a:lnTo>
                  <a:lnTo>
                    <a:pt x="810168" y="839578"/>
                  </a:lnTo>
                  <a:lnTo>
                    <a:pt x="808581" y="853235"/>
                  </a:lnTo>
                  <a:lnTo>
                    <a:pt x="807312" y="865939"/>
                  </a:lnTo>
                  <a:lnTo>
                    <a:pt x="806995" y="877691"/>
                  </a:lnTo>
                  <a:lnTo>
                    <a:pt x="807312" y="888807"/>
                  </a:lnTo>
                  <a:lnTo>
                    <a:pt x="807947" y="899605"/>
                  </a:lnTo>
                  <a:lnTo>
                    <a:pt x="808264" y="910404"/>
                  </a:lnTo>
                  <a:lnTo>
                    <a:pt x="808899" y="920885"/>
                  </a:lnTo>
                  <a:lnTo>
                    <a:pt x="810168" y="931366"/>
                  </a:lnTo>
                  <a:lnTo>
                    <a:pt x="811755" y="942165"/>
                  </a:lnTo>
                  <a:lnTo>
                    <a:pt x="813341" y="952328"/>
                  </a:lnTo>
                  <a:lnTo>
                    <a:pt x="814928" y="962809"/>
                  </a:lnTo>
                  <a:lnTo>
                    <a:pt x="817466" y="972973"/>
                  </a:lnTo>
                  <a:lnTo>
                    <a:pt x="819370" y="982819"/>
                  </a:lnTo>
                  <a:lnTo>
                    <a:pt x="822226" y="993300"/>
                  </a:lnTo>
                  <a:lnTo>
                    <a:pt x="824764" y="1003146"/>
                  </a:lnTo>
                  <a:lnTo>
                    <a:pt x="827620" y="1012674"/>
                  </a:lnTo>
                  <a:lnTo>
                    <a:pt x="830793" y="1022520"/>
                  </a:lnTo>
                  <a:lnTo>
                    <a:pt x="838092" y="1041576"/>
                  </a:lnTo>
                  <a:lnTo>
                    <a:pt x="846025" y="1060315"/>
                  </a:lnTo>
                  <a:lnTo>
                    <a:pt x="854592" y="1078736"/>
                  </a:lnTo>
                  <a:lnTo>
                    <a:pt x="863794" y="1096205"/>
                  </a:lnTo>
                  <a:lnTo>
                    <a:pt x="873948" y="1113038"/>
                  </a:lnTo>
                  <a:lnTo>
                    <a:pt x="885055" y="1129871"/>
                  </a:lnTo>
                  <a:lnTo>
                    <a:pt x="896795" y="1145752"/>
                  </a:lnTo>
                  <a:lnTo>
                    <a:pt x="908853" y="1161315"/>
                  </a:lnTo>
                  <a:lnTo>
                    <a:pt x="922180" y="1175924"/>
                  </a:lnTo>
                  <a:lnTo>
                    <a:pt x="935508" y="1189899"/>
                  </a:lnTo>
                  <a:lnTo>
                    <a:pt x="949787" y="1202921"/>
                  </a:lnTo>
                  <a:lnTo>
                    <a:pt x="964384" y="1215625"/>
                  </a:lnTo>
                  <a:lnTo>
                    <a:pt x="979932" y="1227059"/>
                  </a:lnTo>
                  <a:lnTo>
                    <a:pt x="987865" y="1232776"/>
                  </a:lnTo>
                  <a:lnTo>
                    <a:pt x="995798" y="1238176"/>
                  </a:lnTo>
                  <a:lnTo>
                    <a:pt x="1003731" y="1243257"/>
                  </a:lnTo>
                  <a:lnTo>
                    <a:pt x="1011981" y="1248657"/>
                  </a:lnTo>
                  <a:lnTo>
                    <a:pt x="1020548" y="1253421"/>
                  </a:lnTo>
                  <a:lnTo>
                    <a:pt x="1029116" y="1257550"/>
                  </a:lnTo>
                  <a:lnTo>
                    <a:pt x="1037366" y="1261996"/>
                  </a:lnTo>
                  <a:lnTo>
                    <a:pt x="1046251" y="1266125"/>
                  </a:lnTo>
                  <a:lnTo>
                    <a:pt x="1054819" y="1269936"/>
                  </a:lnTo>
                  <a:lnTo>
                    <a:pt x="1064021" y="1273430"/>
                  </a:lnTo>
                  <a:lnTo>
                    <a:pt x="1073223" y="1277241"/>
                  </a:lnTo>
                  <a:lnTo>
                    <a:pt x="1082425" y="1280418"/>
                  </a:lnTo>
                  <a:lnTo>
                    <a:pt x="1091310" y="1283594"/>
                  </a:lnTo>
                  <a:lnTo>
                    <a:pt x="1100829" y="1285817"/>
                  </a:lnTo>
                  <a:lnTo>
                    <a:pt x="1110032" y="1288675"/>
                  </a:lnTo>
                  <a:lnTo>
                    <a:pt x="1119551" y="1290581"/>
                  </a:lnTo>
                  <a:lnTo>
                    <a:pt x="1129071" y="1292487"/>
                  </a:lnTo>
                  <a:lnTo>
                    <a:pt x="1138907" y="1294710"/>
                  </a:lnTo>
                  <a:lnTo>
                    <a:pt x="1148427" y="1295663"/>
                  </a:lnTo>
                  <a:lnTo>
                    <a:pt x="1158581" y="1296933"/>
                  </a:lnTo>
                  <a:lnTo>
                    <a:pt x="1168418" y="1298204"/>
                  </a:lnTo>
                  <a:lnTo>
                    <a:pt x="1178255" y="1298521"/>
                  </a:lnTo>
                  <a:lnTo>
                    <a:pt x="1188091" y="1299474"/>
                  </a:lnTo>
                  <a:lnTo>
                    <a:pt x="1198563" y="1299474"/>
                  </a:lnTo>
                  <a:lnTo>
                    <a:pt x="1208400" y="1299474"/>
                  </a:lnTo>
                  <a:lnTo>
                    <a:pt x="1218871" y="1298521"/>
                  </a:lnTo>
                  <a:lnTo>
                    <a:pt x="1228708" y="1298204"/>
                  </a:lnTo>
                  <a:lnTo>
                    <a:pt x="1238545" y="1296933"/>
                  </a:lnTo>
                  <a:lnTo>
                    <a:pt x="1248064" y="1295663"/>
                  </a:lnTo>
                  <a:lnTo>
                    <a:pt x="1257901" y="1294710"/>
                  </a:lnTo>
                  <a:lnTo>
                    <a:pt x="1267420" y="1292487"/>
                  </a:lnTo>
                  <a:lnTo>
                    <a:pt x="1276940" y="1290581"/>
                  </a:lnTo>
                  <a:lnTo>
                    <a:pt x="1286459" y="1288675"/>
                  </a:lnTo>
                  <a:lnTo>
                    <a:pt x="1295979" y="1285817"/>
                  </a:lnTo>
                  <a:lnTo>
                    <a:pt x="1305498" y="1283594"/>
                  </a:lnTo>
                  <a:lnTo>
                    <a:pt x="1314700" y="1280418"/>
                  </a:lnTo>
                  <a:lnTo>
                    <a:pt x="1323903" y="1277241"/>
                  </a:lnTo>
                  <a:lnTo>
                    <a:pt x="1333105" y="1273430"/>
                  </a:lnTo>
                  <a:lnTo>
                    <a:pt x="1341672" y="1269936"/>
                  </a:lnTo>
                  <a:lnTo>
                    <a:pt x="1350557" y="1266125"/>
                  </a:lnTo>
                  <a:lnTo>
                    <a:pt x="1359125" y="1261996"/>
                  </a:lnTo>
                  <a:lnTo>
                    <a:pt x="1368009" y="1257550"/>
                  </a:lnTo>
                  <a:lnTo>
                    <a:pt x="1376577" y="1253421"/>
                  </a:lnTo>
                  <a:lnTo>
                    <a:pt x="1384827" y="1248657"/>
                  </a:lnTo>
                  <a:lnTo>
                    <a:pt x="1392760" y="1243257"/>
                  </a:lnTo>
                  <a:lnTo>
                    <a:pt x="1401010" y="1238176"/>
                  </a:lnTo>
                  <a:lnTo>
                    <a:pt x="1408943" y="1232776"/>
                  </a:lnTo>
                  <a:lnTo>
                    <a:pt x="1416876" y="1227059"/>
                  </a:lnTo>
                  <a:lnTo>
                    <a:pt x="1432425" y="1215625"/>
                  </a:lnTo>
                  <a:lnTo>
                    <a:pt x="1447021" y="1202921"/>
                  </a:lnTo>
                  <a:lnTo>
                    <a:pt x="1461300" y="1189899"/>
                  </a:lnTo>
                  <a:lnTo>
                    <a:pt x="1474945" y="1175924"/>
                  </a:lnTo>
                  <a:lnTo>
                    <a:pt x="1487955" y="1161315"/>
                  </a:lnTo>
                  <a:lnTo>
                    <a:pt x="1500330" y="1145752"/>
                  </a:lnTo>
                  <a:lnTo>
                    <a:pt x="1511754" y="1129871"/>
                  </a:lnTo>
                  <a:lnTo>
                    <a:pt x="1522860" y="1113038"/>
                  </a:lnTo>
                  <a:lnTo>
                    <a:pt x="1532696" y="1096205"/>
                  </a:lnTo>
                  <a:lnTo>
                    <a:pt x="1542216" y="1078736"/>
                  </a:lnTo>
                  <a:lnTo>
                    <a:pt x="1551101" y="1060315"/>
                  </a:lnTo>
                  <a:lnTo>
                    <a:pt x="1559034" y="1041576"/>
                  </a:lnTo>
                  <a:lnTo>
                    <a:pt x="1565697" y="1022520"/>
                  </a:lnTo>
                  <a:lnTo>
                    <a:pt x="1568870" y="1012674"/>
                  </a:lnTo>
                  <a:lnTo>
                    <a:pt x="1572044" y="1003146"/>
                  </a:lnTo>
                  <a:lnTo>
                    <a:pt x="1574899" y="993300"/>
                  </a:lnTo>
                  <a:lnTo>
                    <a:pt x="1577121" y="982819"/>
                  </a:lnTo>
                  <a:lnTo>
                    <a:pt x="1579659" y="972973"/>
                  </a:lnTo>
                  <a:lnTo>
                    <a:pt x="1581563" y="962809"/>
                  </a:lnTo>
                  <a:lnTo>
                    <a:pt x="1583467" y="952328"/>
                  </a:lnTo>
                  <a:lnTo>
                    <a:pt x="1585054" y="942165"/>
                  </a:lnTo>
                  <a:lnTo>
                    <a:pt x="1586323" y="931366"/>
                  </a:lnTo>
                  <a:lnTo>
                    <a:pt x="1587592" y="920885"/>
                  </a:lnTo>
                  <a:lnTo>
                    <a:pt x="1588227" y="910404"/>
                  </a:lnTo>
                  <a:lnTo>
                    <a:pt x="1589179" y="899605"/>
                  </a:lnTo>
                  <a:lnTo>
                    <a:pt x="1589496" y="888807"/>
                  </a:lnTo>
                  <a:lnTo>
                    <a:pt x="1589496" y="877691"/>
                  </a:lnTo>
                  <a:lnTo>
                    <a:pt x="1589496" y="867845"/>
                  </a:lnTo>
                  <a:lnTo>
                    <a:pt x="1589179" y="858316"/>
                  </a:lnTo>
                  <a:lnTo>
                    <a:pt x="1588227" y="848471"/>
                  </a:lnTo>
                  <a:lnTo>
                    <a:pt x="1587275" y="838942"/>
                  </a:lnTo>
                  <a:lnTo>
                    <a:pt x="1586005" y="829414"/>
                  </a:lnTo>
                  <a:lnTo>
                    <a:pt x="1584419" y="819886"/>
                  </a:lnTo>
                  <a:lnTo>
                    <a:pt x="1582515" y="810358"/>
                  </a:lnTo>
                  <a:lnTo>
                    <a:pt x="1580294" y="800829"/>
                  </a:lnTo>
                  <a:lnTo>
                    <a:pt x="1578073" y="791619"/>
                  </a:lnTo>
                  <a:lnTo>
                    <a:pt x="1575217" y="782091"/>
                  </a:lnTo>
                  <a:lnTo>
                    <a:pt x="1569188" y="763034"/>
                  </a:lnTo>
                  <a:lnTo>
                    <a:pt x="1562524" y="744295"/>
                  </a:lnTo>
                  <a:lnTo>
                    <a:pt x="1554591" y="725238"/>
                  </a:lnTo>
                  <a:lnTo>
                    <a:pt x="1533331" y="720157"/>
                  </a:lnTo>
                  <a:lnTo>
                    <a:pt x="1511754" y="715393"/>
                  </a:lnTo>
                  <a:lnTo>
                    <a:pt x="1490811" y="710946"/>
                  </a:lnTo>
                  <a:lnTo>
                    <a:pt x="1469233" y="706500"/>
                  </a:lnTo>
                  <a:lnTo>
                    <a:pt x="1447973" y="703006"/>
                  </a:lnTo>
                  <a:lnTo>
                    <a:pt x="1426396" y="699195"/>
                  </a:lnTo>
                  <a:lnTo>
                    <a:pt x="1408633" y="696541"/>
                  </a:lnTo>
                  <a:close/>
                  <a:moveTo>
                    <a:pt x="77699" y="590550"/>
                  </a:moveTo>
                  <a:lnTo>
                    <a:pt x="85310" y="591185"/>
                  </a:lnTo>
                  <a:lnTo>
                    <a:pt x="92604" y="592137"/>
                  </a:lnTo>
                  <a:lnTo>
                    <a:pt x="100216" y="593725"/>
                  </a:lnTo>
                  <a:lnTo>
                    <a:pt x="107510" y="596582"/>
                  </a:lnTo>
                  <a:lnTo>
                    <a:pt x="114487" y="599757"/>
                  </a:lnTo>
                  <a:lnTo>
                    <a:pt x="121781" y="604202"/>
                  </a:lnTo>
                  <a:lnTo>
                    <a:pt x="242928" y="685482"/>
                  </a:lnTo>
                  <a:lnTo>
                    <a:pt x="249588" y="690245"/>
                  </a:lnTo>
                  <a:lnTo>
                    <a:pt x="255296" y="695325"/>
                  </a:lnTo>
                  <a:lnTo>
                    <a:pt x="260370" y="701357"/>
                  </a:lnTo>
                  <a:lnTo>
                    <a:pt x="265128" y="707707"/>
                  </a:lnTo>
                  <a:lnTo>
                    <a:pt x="268616" y="714057"/>
                  </a:lnTo>
                  <a:lnTo>
                    <a:pt x="271787" y="720725"/>
                  </a:lnTo>
                  <a:lnTo>
                    <a:pt x="274642" y="728027"/>
                  </a:lnTo>
                  <a:lnTo>
                    <a:pt x="276227" y="735647"/>
                  </a:lnTo>
                  <a:lnTo>
                    <a:pt x="277496" y="742632"/>
                  </a:lnTo>
                  <a:lnTo>
                    <a:pt x="277813" y="750252"/>
                  </a:lnTo>
                  <a:lnTo>
                    <a:pt x="277496" y="757872"/>
                  </a:lnTo>
                  <a:lnTo>
                    <a:pt x="276227" y="765175"/>
                  </a:lnTo>
                  <a:lnTo>
                    <a:pt x="274642" y="772795"/>
                  </a:lnTo>
                  <a:lnTo>
                    <a:pt x="271787" y="780098"/>
                  </a:lnTo>
                  <a:lnTo>
                    <a:pt x="268616" y="787083"/>
                  </a:lnTo>
                  <a:lnTo>
                    <a:pt x="264810" y="794385"/>
                  </a:lnTo>
                  <a:lnTo>
                    <a:pt x="259736" y="800735"/>
                  </a:lnTo>
                  <a:lnTo>
                    <a:pt x="254345" y="806450"/>
                  </a:lnTo>
                  <a:lnTo>
                    <a:pt x="248954" y="811848"/>
                  </a:lnTo>
                  <a:lnTo>
                    <a:pt x="242611" y="815975"/>
                  </a:lnTo>
                  <a:lnTo>
                    <a:pt x="235951" y="820103"/>
                  </a:lnTo>
                  <a:lnTo>
                    <a:pt x="228974" y="823278"/>
                  </a:lnTo>
                  <a:lnTo>
                    <a:pt x="221997" y="825500"/>
                  </a:lnTo>
                  <a:lnTo>
                    <a:pt x="214703" y="827088"/>
                  </a:lnTo>
                  <a:lnTo>
                    <a:pt x="207408" y="828358"/>
                  </a:lnTo>
                  <a:lnTo>
                    <a:pt x="199797" y="828675"/>
                  </a:lnTo>
                  <a:lnTo>
                    <a:pt x="192186" y="828358"/>
                  </a:lnTo>
                  <a:lnTo>
                    <a:pt x="184574" y="827723"/>
                  </a:lnTo>
                  <a:lnTo>
                    <a:pt x="177597" y="825500"/>
                  </a:lnTo>
                  <a:lnTo>
                    <a:pt x="169986" y="823278"/>
                  </a:lnTo>
                  <a:lnTo>
                    <a:pt x="163009" y="819785"/>
                  </a:lnTo>
                  <a:lnTo>
                    <a:pt x="156032" y="815658"/>
                  </a:lnTo>
                  <a:lnTo>
                    <a:pt x="34568" y="734060"/>
                  </a:lnTo>
                  <a:lnTo>
                    <a:pt x="28225" y="729297"/>
                  </a:lnTo>
                  <a:lnTo>
                    <a:pt x="22200" y="723900"/>
                  </a:lnTo>
                  <a:lnTo>
                    <a:pt x="17125" y="718185"/>
                  </a:lnTo>
                  <a:lnTo>
                    <a:pt x="12686" y="712152"/>
                  </a:lnTo>
                  <a:lnTo>
                    <a:pt x="8563" y="705485"/>
                  </a:lnTo>
                  <a:lnTo>
                    <a:pt x="5391" y="698500"/>
                  </a:lnTo>
                  <a:lnTo>
                    <a:pt x="3171" y="691515"/>
                  </a:lnTo>
                  <a:lnTo>
                    <a:pt x="1269" y="684212"/>
                  </a:lnTo>
                  <a:lnTo>
                    <a:pt x="317" y="676910"/>
                  </a:lnTo>
                  <a:lnTo>
                    <a:pt x="0" y="669290"/>
                  </a:lnTo>
                  <a:lnTo>
                    <a:pt x="0" y="661670"/>
                  </a:lnTo>
                  <a:lnTo>
                    <a:pt x="1269" y="654050"/>
                  </a:lnTo>
                  <a:lnTo>
                    <a:pt x="3171" y="646747"/>
                  </a:lnTo>
                  <a:lnTo>
                    <a:pt x="5391" y="639445"/>
                  </a:lnTo>
                  <a:lnTo>
                    <a:pt x="9197" y="632460"/>
                  </a:lnTo>
                  <a:lnTo>
                    <a:pt x="13003" y="625475"/>
                  </a:lnTo>
                  <a:lnTo>
                    <a:pt x="17760" y="619125"/>
                  </a:lnTo>
                  <a:lnTo>
                    <a:pt x="22834" y="613410"/>
                  </a:lnTo>
                  <a:lnTo>
                    <a:pt x="28860" y="608012"/>
                  </a:lnTo>
                  <a:lnTo>
                    <a:pt x="35202" y="603885"/>
                  </a:lnTo>
                  <a:lnTo>
                    <a:pt x="41545" y="599757"/>
                  </a:lnTo>
                  <a:lnTo>
                    <a:pt x="48205" y="596582"/>
                  </a:lnTo>
                  <a:lnTo>
                    <a:pt x="55499" y="594360"/>
                  </a:lnTo>
                  <a:lnTo>
                    <a:pt x="63111" y="592137"/>
                  </a:lnTo>
                  <a:lnTo>
                    <a:pt x="70088" y="591185"/>
                  </a:lnTo>
                  <a:lnTo>
                    <a:pt x="77699" y="590550"/>
                  </a:lnTo>
                  <a:close/>
                  <a:moveTo>
                    <a:pt x="1180793" y="522287"/>
                  </a:moveTo>
                  <a:lnTo>
                    <a:pt x="1194583" y="522287"/>
                  </a:lnTo>
                  <a:lnTo>
                    <a:pt x="1196024" y="522287"/>
                  </a:lnTo>
                  <a:lnTo>
                    <a:pt x="1211255" y="522287"/>
                  </a:lnTo>
                  <a:lnTo>
                    <a:pt x="1211730" y="522287"/>
                  </a:lnTo>
                  <a:lnTo>
                    <a:pt x="1215750" y="522446"/>
                  </a:lnTo>
                  <a:lnTo>
                    <a:pt x="1238227" y="523240"/>
                  </a:lnTo>
                  <a:lnTo>
                    <a:pt x="1241349" y="523388"/>
                  </a:lnTo>
                  <a:lnTo>
                    <a:pt x="1259362" y="523875"/>
                  </a:lnTo>
                  <a:lnTo>
                    <a:pt x="1283178" y="525146"/>
                  </a:lnTo>
                  <a:lnTo>
                    <a:pt x="1306042" y="526735"/>
                  </a:lnTo>
                  <a:lnTo>
                    <a:pt x="1329223" y="528323"/>
                  </a:lnTo>
                  <a:lnTo>
                    <a:pt x="1351768" y="530865"/>
                  </a:lnTo>
                  <a:lnTo>
                    <a:pt x="1373997" y="532771"/>
                  </a:lnTo>
                  <a:lnTo>
                    <a:pt x="1396225" y="535631"/>
                  </a:lnTo>
                  <a:lnTo>
                    <a:pt x="1418136" y="538172"/>
                  </a:lnTo>
                  <a:lnTo>
                    <a:pt x="1439411" y="541032"/>
                  </a:lnTo>
                  <a:lnTo>
                    <a:pt x="1461004" y="544209"/>
                  </a:lnTo>
                  <a:lnTo>
                    <a:pt x="1481962" y="547704"/>
                  </a:lnTo>
                  <a:lnTo>
                    <a:pt x="1502603" y="551516"/>
                  </a:lnTo>
                  <a:lnTo>
                    <a:pt x="1522926" y="555329"/>
                  </a:lnTo>
                  <a:lnTo>
                    <a:pt x="1542931" y="559459"/>
                  </a:lnTo>
                  <a:lnTo>
                    <a:pt x="1562937" y="563589"/>
                  </a:lnTo>
                  <a:lnTo>
                    <a:pt x="1602312" y="572803"/>
                  </a:lnTo>
                  <a:lnTo>
                    <a:pt x="1639783" y="582334"/>
                  </a:lnTo>
                  <a:lnTo>
                    <a:pt x="1677253" y="592818"/>
                  </a:lnTo>
                  <a:lnTo>
                    <a:pt x="1712818" y="603938"/>
                  </a:lnTo>
                  <a:lnTo>
                    <a:pt x="1747748" y="615376"/>
                  </a:lnTo>
                  <a:lnTo>
                    <a:pt x="1781726" y="627131"/>
                  </a:lnTo>
                  <a:lnTo>
                    <a:pt x="1814433" y="639521"/>
                  </a:lnTo>
                  <a:lnTo>
                    <a:pt x="1846188" y="652230"/>
                  </a:lnTo>
                  <a:lnTo>
                    <a:pt x="1876990" y="665256"/>
                  </a:lnTo>
                  <a:lnTo>
                    <a:pt x="1906521" y="678600"/>
                  </a:lnTo>
                  <a:lnTo>
                    <a:pt x="1935736" y="691943"/>
                  </a:lnTo>
                  <a:lnTo>
                    <a:pt x="1963362" y="705605"/>
                  </a:lnTo>
                  <a:lnTo>
                    <a:pt x="1990354" y="719266"/>
                  </a:lnTo>
                  <a:lnTo>
                    <a:pt x="2016075" y="732928"/>
                  </a:lnTo>
                  <a:lnTo>
                    <a:pt x="2041161" y="746907"/>
                  </a:lnTo>
                  <a:lnTo>
                    <a:pt x="2064977" y="760251"/>
                  </a:lnTo>
                  <a:lnTo>
                    <a:pt x="2088158" y="773913"/>
                  </a:lnTo>
                  <a:lnTo>
                    <a:pt x="2110069" y="787256"/>
                  </a:lnTo>
                  <a:lnTo>
                    <a:pt x="2131344" y="799965"/>
                  </a:lnTo>
                  <a:lnTo>
                    <a:pt x="2151350" y="812673"/>
                  </a:lnTo>
                  <a:lnTo>
                    <a:pt x="2189138" y="837454"/>
                  </a:lnTo>
                  <a:lnTo>
                    <a:pt x="2223750" y="859694"/>
                  </a:lnTo>
                  <a:lnTo>
                    <a:pt x="2251377" y="878121"/>
                  </a:lnTo>
                  <a:lnTo>
                    <a:pt x="2277733" y="894960"/>
                  </a:lnTo>
                  <a:lnTo>
                    <a:pt x="2289165" y="901632"/>
                  </a:lnTo>
                  <a:lnTo>
                    <a:pt x="2299644" y="907668"/>
                  </a:lnTo>
                  <a:lnTo>
                    <a:pt x="2308217" y="912116"/>
                  </a:lnTo>
                  <a:lnTo>
                    <a:pt x="2314568" y="914658"/>
                  </a:lnTo>
                  <a:lnTo>
                    <a:pt x="2320602" y="917199"/>
                  </a:lnTo>
                  <a:lnTo>
                    <a:pt x="2326000" y="919423"/>
                  </a:lnTo>
                  <a:lnTo>
                    <a:pt x="2331716" y="922601"/>
                  </a:lnTo>
                  <a:lnTo>
                    <a:pt x="2336479" y="926413"/>
                  </a:lnTo>
                  <a:lnTo>
                    <a:pt x="2341242" y="929908"/>
                  </a:lnTo>
                  <a:lnTo>
                    <a:pt x="2345688" y="933720"/>
                  </a:lnTo>
                  <a:lnTo>
                    <a:pt x="2349816" y="938486"/>
                  </a:lnTo>
                  <a:lnTo>
                    <a:pt x="2353626" y="942934"/>
                  </a:lnTo>
                  <a:lnTo>
                    <a:pt x="2356802" y="948017"/>
                  </a:lnTo>
                  <a:lnTo>
                    <a:pt x="2359977" y="953418"/>
                  </a:lnTo>
                  <a:lnTo>
                    <a:pt x="2362200" y="958819"/>
                  </a:lnTo>
                  <a:lnTo>
                    <a:pt x="2364741" y="964538"/>
                  </a:lnTo>
                  <a:lnTo>
                    <a:pt x="2366328" y="970257"/>
                  </a:lnTo>
                  <a:lnTo>
                    <a:pt x="2367281" y="976293"/>
                  </a:lnTo>
                  <a:lnTo>
                    <a:pt x="2368234" y="982330"/>
                  </a:lnTo>
                  <a:lnTo>
                    <a:pt x="2368551" y="988684"/>
                  </a:lnTo>
                  <a:lnTo>
                    <a:pt x="2368234" y="997262"/>
                  </a:lnTo>
                  <a:lnTo>
                    <a:pt x="2367281" y="1006158"/>
                  </a:lnTo>
                  <a:lnTo>
                    <a:pt x="2366328" y="1014736"/>
                  </a:lnTo>
                  <a:lnTo>
                    <a:pt x="2364105" y="1023314"/>
                  </a:lnTo>
                  <a:lnTo>
                    <a:pt x="2361883" y="1031892"/>
                  </a:lnTo>
                  <a:lnTo>
                    <a:pt x="2358707" y="1040788"/>
                  </a:lnTo>
                  <a:lnTo>
                    <a:pt x="2355214" y="1049684"/>
                  </a:lnTo>
                  <a:lnTo>
                    <a:pt x="2350769" y="1058580"/>
                  </a:lnTo>
                  <a:lnTo>
                    <a:pt x="2346005" y="1067158"/>
                  </a:lnTo>
                  <a:lnTo>
                    <a:pt x="2340290" y="1076054"/>
                  </a:lnTo>
                  <a:lnTo>
                    <a:pt x="2334574" y="1085268"/>
                  </a:lnTo>
                  <a:lnTo>
                    <a:pt x="2328223" y="1094163"/>
                  </a:lnTo>
                  <a:lnTo>
                    <a:pt x="2320919" y="1103059"/>
                  </a:lnTo>
                  <a:lnTo>
                    <a:pt x="2312981" y="1112273"/>
                  </a:lnTo>
                  <a:lnTo>
                    <a:pt x="2304724" y="1121169"/>
                  </a:lnTo>
                  <a:lnTo>
                    <a:pt x="2295833" y="1130382"/>
                  </a:lnTo>
                  <a:lnTo>
                    <a:pt x="2281226" y="1144679"/>
                  </a:lnTo>
                  <a:lnTo>
                    <a:pt x="2264713" y="1159294"/>
                  </a:lnTo>
                  <a:lnTo>
                    <a:pt x="2246613" y="1174226"/>
                  </a:lnTo>
                  <a:lnTo>
                    <a:pt x="2227243" y="1188841"/>
                  </a:lnTo>
                  <a:lnTo>
                    <a:pt x="2205967" y="1203773"/>
                  </a:lnTo>
                  <a:lnTo>
                    <a:pt x="2183739" y="1219023"/>
                  </a:lnTo>
                  <a:lnTo>
                    <a:pt x="2159288" y="1234591"/>
                  </a:lnTo>
                  <a:lnTo>
                    <a:pt x="2133884" y="1249523"/>
                  </a:lnTo>
                  <a:lnTo>
                    <a:pt x="2107528" y="1264773"/>
                  </a:lnTo>
                  <a:lnTo>
                    <a:pt x="2079267" y="1279705"/>
                  </a:lnTo>
                  <a:lnTo>
                    <a:pt x="2050052" y="1294955"/>
                  </a:lnTo>
                  <a:lnTo>
                    <a:pt x="2019250" y="1309570"/>
                  </a:lnTo>
                  <a:lnTo>
                    <a:pt x="1987496" y="1324185"/>
                  </a:lnTo>
                  <a:lnTo>
                    <a:pt x="1954788" y="1338164"/>
                  </a:lnTo>
                  <a:lnTo>
                    <a:pt x="1920493" y="1352143"/>
                  </a:lnTo>
                  <a:lnTo>
                    <a:pt x="1885246" y="1365487"/>
                  </a:lnTo>
                  <a:lnTo>
                    <a:pt x="1849046" y="1378513"/>
                  </a:lnTo>
                  <a:lnTo>
                    <a:pt x="1811893" y="1391221"/>
                  </a:lnTo>
                  <a:lnTo>
                    <a:pt x="1773787" y="1403294"/>
                  </a:lnTo>
                  <a:lnTo>
                    <a:pt x="1734729" y="1414732"/>
                  </a:lnTo>
                  <a:lnTo>
                    <a:pt x="1694718" y="1425534"/>
                  </a:lnTo>
                  <a:lnTo>
                    <a:pt x="1653755" y="1435383"/>
                  </a:lnTo>
                  <a:lnTo>
                    <a:pt x="1612474" y="1444914"/>
                  </a:lnTo>
                  <a:lnTo>
                    <a:pt x="1569923" y="1453175"/>
                  </a:lnTo>
                  <a:lnTo>
                    <a:pt x="1548647" y="1457305"/>
                  </a:lnTo>
                  <a:lnTo>
                    <a:pt x="1527054" y="1461117"/>
                  </a:lnTo>
                  <a:lnTo>
                    <a:pt x="1505461" y="1464294"/>
                  </a:lnTo>
                  <a:lnTo>
                    <a:pt x="1483550" y="1468107"/>
                  </a:lnTo>
                  <a:lnTo>
                    <a:pt x="1461322" y="1470649"/>
                  </a:lnTo>
                  <a:lnTo>
                    <a:pt x="1439094" y="1473508"/>
                  </a:lnTo>
                  <a:lnTo>
                    <a:pt x="1416548" y="1476367"/>
                  </a:lnTo>
                  <a:lnTo>
                    <a:pt x="1394320" y="1478591"/>
                  </a:lnTo>
                  <a:lnTo>
                    <a:pt x="1371774" y="1480815"/>
                  </a:lnTo>
                  <a:lnTo>
                    <a:pt x="1348593" y="1482404"/>
                  </a:lnTo>
                  <a:lnTo>
                    <a:pt x="1325730" y="1483992"/>
                  </a:lnTo>
                  <a:lnTo>
                    <a:pt x="1302549" y="1484945"/>
                  </a:lnTo>
                  <a:lnTo>
                    <a:pt x="1279685" y="1486216"/>
                  </a:lnTo>
                  <a:lnTo>
                    <a:pt x="1256187" y="1486534"/>
                  </a:lnTo>
                  <a:lnTo>
                    <a:pt x="1232689" y="1487169"/>
                  </a:lnTo>
                  <a:lnTo>
                    <a:pt x="1209190" y="1487487"/>
                  </a:lnTo>
                  <a:lnTo>
                    <a:pt x="1195536" y="1487169"/>
                  </a:lnTo>
                  <a:lnTo>
                    <a:pt x="1181564" y="1486534"/>
                  </a:lnTo>
                  <a:lnTo>
                    <a:pt x="1166956" y="1485899"/>
                  </a:lnTo>
                  <a:lnTo>
                    <a:pt x="1151714" y="1484628"/>
                  </a:lnTo>
                  <a:lnTo>
                    <a:pt x="1136155" y="1483039"/>
                  </a:lnTo>
                  <a:lnTo>
                    <a:pt x="1120277" y="1481451"/>
                  </a:lnTo>
                  <a:lnTo>
                    <a:pt x="1086935" y="1477638"/>
                  </a:lnTo>
                  <a:lnTo>
                    <a:pt x="1052957" y="1472237"/>
                  </a:lnTo>
                  <a:lnTo>
                    <a:pt x="1017075" y="1465883"/>
                  </a:lnTo>
                  <a:lnTo>
                    <a:pt x="980239" y="1458893"/>
                  </a:lnTo>
                  <a:lnTo>
                    <a:pt x="943086" y="1450951"/>
                  </a:lnTo>
                  <a:lnTo>
                    <a:pt x="904346" y="1441737"/>
                  </a:lnTo>
                  <a:lnTo>
                    <a:pt x="865605" y="1431888"/>
                  </a:lnTo>
                  <a:lnTo>
                    <a:pt x="826229" y="1421086"/>
                  </a:lnTo>
                  <a:lnTo>
                    <a:pt x="786536" y="1409648"/>
                  </a:lnTo>
                  <a:lnTo>
                    <a:pt x="746843" y="1397258"/>
                  </a:lnTo>
                  <a:lnTo>
                    <a:pt x="707150" y="1384549"/>
                  </a:lnTo>
                  <a:lnTo>
                    <a:pt x="667456" y="1370570"/>
                  </a:lnTo>
                  <a:lnTo>
                    <a:pt x="628716" y="1356909"/>
                  </a:lnTo>
                  <a:lnTo>
                    <a:pt x="590293" y="1341976"/>
                  </a:lnTo>
                  <a:lnTo>
                    <a:pt x="552505" y="1326726"/>
                  </a:lnTo>
                  <a:lnTo>
                    <a:pt x="515669" y="1310841"/>
                  </a:lnTo>
                  <a:lnTo>
                    <a:pt x="479469" y="1294320"/>
                  </a:lnTo>
                  <a:lnTo>
                    <a:pt x="444857" y="1278117"/>
                  </a:lnTo>
                  <a:lnTo>
                    <a:pt x="428344" y="1269539"/>
                  </a:lnTo>
                  <a:lnTo>
                    <a:pt x="411514" y="1260961"/>
                  </a:lnTo>
                  <a:lnTo>
                    <a:pt x="395637" y="1252382"/>
                  </a:lnTo>
                  <a:lnTo>
                    <a:pt x="379760" y="1243487"/>
                  </a:lnTo>
                  <a:lnTo>
                    <a:pt x="364835" y="1234908"/>
                  </a:lnTo>
                  <a:lnTo>
                    <a:pt x="349910" y="1226013"/>
                  </a:lnTo>
                  <a:lnTo>
                    <a:pt x="335303" y="1217117"/>
                  </a:lnTo>
                  <a:lnTo>
                    <a:pt x="321331" y="1208221"/>
                  </a:lnTo>
                  <a:lnTo>
                    <a:pt x="308312" y="1199007"/>
                  </a:lnTo>
                  <a:lnTo>
                    <a:pt x="295292" y="1190112"/>
                  </a:lnTo>
                  <a:lnTo>
                    <a:pt x="282908" y="1180898"/>
                  </a:lnTo>
                  <a:lnTo>
                    <a:pt x="271476" y="1171684"/>
                  </a:lnTo>
                  <a:lnTo>
                    <a:pt x="260362" y="1162471"/>
                  </a:lnTo>
                  <a:lnTo>
                    <a:pt x="249566" y="1153575"/>
                  </a:lnTo>
                  <a:lnTo>
                    <a:pt x="239722" y="1144361"/>
                  </a:lnTo>
                  <a:lnTo>
                    <a:pt x="230513" y="1135148"/>
                  </a:lnTo>
                  <a:lnTo>
                    <a:pt x="221939" y="1125617"/>
                  </a:lnTo>
                  <a:lnTo>
                    <a:pt x="214001" y="1116403"/>
                  </a:lnTo>
                  <a:lnTo>
                    <a:pt x="206697" y="1107507"/>
                  </a:lnTo>
                  <a:lnTo>
                    <a:pt x="200346" y="1097976"/>
                  </a:lnTo>
                  <a:lnTo>
                    <a:pt x="194313" y="1088762"/>
                  </a:lnTo>
                  <a:lnTo>
                    <a:pt x="189549" y="1079549"/>
                  </a:lnTo>
                  <a:lnTo>
                    <a:pt x="186057" y="1071288"/>
                  </a:lnTo>
                  <a:lnTo>
                    <a:pt x="184151" y="1066523"/>
                  </a:lnTo>
                  <a:lnTo>
                    <a:pt x="182881" y="1060804"/>
                  </a:lnTo>
                  <a:lnTo>
                    <a:pt x="181293" y="1055403"/>
                  </a:lnTo>
                  <a:lnTo>
                    <a:pt x="180658" y="1049366"/>
                  </a:lnTo>
                  <a:lnTo>
                    <a:pt x="179706" y="1042695"/>
                  </a:lnTo>
                  <a:lnTo>
                    <a:pt x="179388" y="1036023"/>
                  </a:lnTo>
                  <a:lnTo>
                    <a:pt x="179706" y="1028715"/>
                  </a:lnTo>
                  <a:lnTo>
                    <a:pt x="180658" y="1021090"/>
                  </a:lnTo>
                  <a:lnTo>
                    <a:pt x="182246" y="1013148"/>
                  </a:lnTo>
                  <a:lnTo>
                    <a:pt x="184151" y="1004887"/>
                  </a:lnTo>
                  <a:lnTo>
                    <a:pt x="187009" y="996309"/>
                  </a:lnTo>
                  <a:lnTo>
                    <a:pt x="190820" y="987413"/>
                  </a:lnTo>
                  <a:lnTo>
                    <a:pt x="195265" y="978200"/>
                  </a:lnTo>
                  <a:lnTo>
                    <a:pt x="200664" y="968668"/>
                  </a:lnTo>
                  <a:lnTo>
                    <a:pt x="205427" y="961996"/>
                  </a:lnTo>
                  <a:lnTo>
                    <a:pt x="211143" y="955007"/>
                  </a:lnTo>
                  <a:lnTo>
                    <a:pt x="217176" y="947382"/>
                  </a:lnTo>
                  <a:lnTo>
                    <a:pt x="223527" y="939757"/>
                  </a:lnTo>
                  <a:lnTo>
                    <a:pt x="230830" y="932132"/>
                  </a:lnTo>
                  <a:lnTo>
                    <a:pt x="238452" y="923871"/>
                  </a:lnTo>
                  <a:lnTo>
                    <a:pt x="247343" y="915929"/>
                  </a:lnTo>
                  <a:lnTo>
                    <a:pt x="256234" y="907668"/>
                  </a:lnTo>
                  <a:lnTo>
                    <a:pt x="265761" y="899408"/>
                  </a:lnTo>
                  <a:lnTo>
                    <a:pt x="275922" y="890512"/>
                  </a:lnTo>
                  <a:lnTo>
                    <a:pt x="297515" y="873038"/>
                  </a:lnTo>
                  <a:lnTo>
                    <a:pt x="321966" y="855246"/>
                  </a:lnTo>
                  <a:lnTo>
                    <a:pt x="347687" y="836819"/>
                  </a:lnTo>
                  <a:lnTo>
                    <a:pt x="374996" y="818392"/>
                  </a:lnTo>
                  <a:lnTo>
                    <a:pt x="404528" y="799647"/>
                  </a:lnTo>
                  <a:lnTo>
                    <a:pt x="435013" y="780585"/>
                  </a:lnTo>
                  <a:lnTo>
                    <a:pt x="467085" y="761839"/>
                  </a:lnTo>
                  <a:lnTo>
                    <a:pt x="500427" y="743095"/>
                  </a:lnTo>
                  <a:lnTo>
                    <a:pt x="535040" y="724668"/>
                  </a:lnTo>
                  <a:lnTo>
                    <a:pt x="570287" y="706240"/>
                  </a:lnTo>
                  <a:lnTo>
                    <a:pt x="606805" y="688449"/>
                  </a:lnTo>
                  <a:lnTo>
                    <a:pt x="644276" y="670975"/>
                  </a:lnTo>
                  <a:lnTo>
                    <a:pt x="681746" y="654136"/>
                  </a:lnTo>
                  <a:lnTo>
                    <a:pt x="720169" y="637615"/>
                  </a:lnTo>
                  <a:lnTo>
                    <a:pt x="759227" y="622048"/>
                  </a:lnTo>
                  <a:lnTo>
                    <a:pt x="797968" y="607433"/>
                  </a:lnTo>
                  <a:lnTo>
                    <a:pt x="837344" y="593454"/>
                  </a:lnTo>
                  <a:lnTo>
                    <a:pt x="857349" y="586782"/>
                  </a:lnTo>
                  <a:lnTo>
                    <a:pt x="876719" y="580428"/>
                  </a:lnTo>
                  <a:lnTo>
                    <a:pt x="896090" y="574391"/>
                  </a:lnTo>
                  <a:lnTo>
                    <a:pt x="916095" y="568355"/>
                  </a:lnTo>
                  <a:lnTo>
                    <a:pt x="935465" y="563271"/>
                  </a:lnTo>
                  <a:lnTo>
                    <a:pt x="954836" y="557870"/>
                  </a:lnTo>
                  <a:lnTo>
                    <a:pt x="974206" y="553105"/>
                  </a:lnTo>
                  <a:lnTo>
                    <a:pt x="993259" y="548657"/>
                  </a:lnTo>
                  <a:lnTo>
                    <a:pt x="1012947" y="544209"/>
                  </a:lnTo>
                  <a:lnTo>
                    <a:pt x="1031999" y="540396"/>
                  </a:lnTo>
                  <a:lnTo>
                    <a:pt x="1050417" y="536584"/>
                  </a:lnTo>
                  <a:lnTo>
                    <a:pt x="1069470" y="533407"/>
                  </a:lnTo>
                  <a:lnTo>
                    <a:pt x="1087888" y="530865"/>
                  </a:lnTo>
                  <a:lnTo>
                    <a:pt x="1089921" y="530589"/>
                  </a:lnTo>
                  <a:lnTo>
                    <a:pt x="1102099" y="528639"/>
                  </a:lnTo>
                  <a:lnTo>
                    <a:pt x="1117965" y="527051"/>
                  </a:lnTo>
                  <a:lnTo>
                    <a:pt x="1133830" y="525463"/>
                  </a:lnTo>
                  <a:lnTo>
                    <a:pt x="1149379" y="523875"/>
                  </a:lnTo>
                  <a:lnTo>
                    <a:pt x="1165245" y="523240"/>
                  </a:lnTo>
                  <a:lnTo>
                    <a:pt x="1180793" y="522287"/>
                  </a:lnTo>
                  <a:close/>
                  <a:moveTo>
                    <a:pt x="2459339" y="463550"/>
                  </a:moveTo>
                  <a:lnTo>
                    <a:pt x="2466990" y="463867"/>
                  </a:lnTo>
                  <a:lnTo>
                    <a:pt x="2474641" y="464184"/>
                  </a:lnTo>
                  <a:lnTo>
                    <a:pt x="2481655" y="465768"/>
                  </a:lnTo>
                  <a:lnTo>
                    <a:pt x="2488987" y="468302"/>
                  </a:lnTo>
                  <a:lnTo>
                    <a:pt x="2496000" y="471154"/>
                  </a:lnTo>
                  <a:lnTo>
                    <a:pt x="2503014" y="474639"/>
                  </a:lnTo>
                  <a:lnTo>
                    <a:pt x="2509390" y="479074"/>
                  </a:lnTo>
                  <a:lnTo>
                    <a:pt x="2515766" y="483826"/>
                  </a:lnTo>
                  <a:lnTo>
                    <a:pt x="2521185" y="489529"/>
                  </a:lnTo>
                  <a:lnTo>
                    <a:pt x="2526286" y="495549"/>
                  </a:lnTo>
                  <a:lnTo>
                    <a:pt x="2530749" y="502202"/>
                  </a:lnTo>
                  <a:lnTo>
                    <a:pt x="2534256" y="509172"/>
                  </a:lnTo>
                  <a:lnTo>
                    <a:pt x="2537125" y="516142"/>
                  </a:lnTo>
                  <a:lnTo>
                    <a:pt x="2539038" y="523429"/>
                  </a:lnTo>
                  <a:lnTo>
                    <a:pt x="2540632" y="530715"/>
                  </a:lnTo>
                  <a:lnTo>
                    <a:pt x="2541588" y="538319"/>
                  </a:lnTo>
                  <a:lnTo>
                    <a:pt x="2541269" y="545923"/>
                  </a:lnTo>
                  <a:lnTo>
                    <a:pt x="2540632" y="553526"/>
                  </a:lnTo>
                  <a:lnTo>
                    <a:pt x="2539038" y="560496"/>
                  </a:lnTo>
                  <a:lnTo>
                    <a:pt x="2536806" y="568100"/>
                  </a:lnTo>
                  <a:lnTo>
                    <a:pt x="2533937" y="574753"/>
                  </a:lnTo>
                  <a:lnTo>
                    <a:pt x="2530430" y="581406"/>
                  </a:lnTo>
                  <a:lnTo>
                    <a:pt x="2525967" y="588376"/>
                  </a:lnTo>
                  <a:lnTo>
                    <a:pt x="2521185" y="594079"/>
                  </a:lnTo>
                  <a:lnTo>
                    <a:pt x="2515128" y="599782"/>
                  </a:lnTo>
                  <a:lnTo>
                    <a:pt x="2359875" y="739182"/>
                  </a:lnTo>
                  <a:lnTo>
                    <a:pt x="2353818" y="743934"/>
                  </a:lnTo>
                  <a:lnTo>
                    <a:pt x="2347123" y="748370"/>
                  </a:lnTo>
                  <a:lnTo>
                    <a:pt x="2340428" y="751855"/>
                  </a:lnTo>
                  <a:lnTo>
                    <a:pt x="2333096" y="755023"/>
                  </a:lnTo>
                  <a:lnTo>
                    <a:pt x="2325445" y="756924"/>
                  </a:lnTo>
                  <a:lnTo>
                    <a:pt x="2318431" y="758191"/>
                  </a:lnTo>
                  <a:lnTo>
                    <a:pt x="2310780" y="758825"/>
                  </a:lnTo>
                  <a:lnTo>
                    <a:pt x="2303129" y="758825"/>
                  </a:lnTo>
                  <a:lnTo>
                    <a:pt x="2295797" y="758191"/>
                  </a:lnTo>
                  <a:lnTo>
                    <a:pt x="2288146" y="756924"/>
                  </a:lnTo>
                  <a:lnTo>
                    <a:pt x="2280814" y="754706"/>
                  </a:lnTo>
                  <a:lnTo>
                    <a:pt x="2274119" y="751855"/>
                  </a:lnTo>
                  <a:lnTo>
                    <a:pt x="2267105" y="748370"/>
                  </a:lnTo>
                  <a:lnTo>
                    <a:pt x="2260730" y="743934"/>
                  </a:lnTo>
                  <a:lnTo>
                    <a:pt x="2254672" y="738865"/>
                  </a:lnTo>
                  <a:lnTo>
                    <a:pt x="2248934" y="733163"/>
                  </a:lnTo>
                  <a:lnTo>
                    <a:pt x="2243833" y="726826"/>
                  </a:lnTo>
                  <a:lnTo>
                    <a:pt x="2239370" y="720490"/>
                  </a:lnTo>
                  <a:lnTo>
                    <a:pt x="2235864" y="713837"/>
                  </a:lnTo>
                  <a:lnTo>
                    <a:pt x="2232994" y="706550"/>
                  </a:lnTo>
                  <a:lnTo>
                    <a:pt x="2230763" y="699263"/>
                  </a:lnTo>
                  <a:lnTo>
                    <a:pt x="2229488" y="691976"/>
                  </a:lnTo>
                  <a:lnTo>
                    <a:pt x="2228850" y="684372"/>
                  </a:lnTo>
                  <a:lnTo>
                    <a:pt x="2228850" y="677086"/>
                  </a:lnTo>
                  <a:lnTo>
                    <a:pt x="2229488" y="669482"/>
                  </a:lnTo>
                  <a:lnTo>
                    <a:pt x="2231082" y="661878"/>
                  </a:lnTo>
                  <a:lnTo>
                    <a:pt x="2232994" y="654908"/>
                  </a:lnTo>
                  <a:lnTo>
                    <a:pt x="2236182" y="647622"/>
                  </a:lnTo>
                  <a:lnTo>
                    <a:pt x="2240008" y="640968"/>
                  </a:lnTo>
                  <a:lnTo>
                    <a:pt x="2243833" y="634632"/>
                  </a:lnTo>
                  <a:lnTo>
                    <a:pt x="2248934" y="628612"/>
                  </a:lnTo>
                  <a:lnTo>
                    <a:pt x="2254672" y="622593"/>
                  </a:lnTo>
                  <a:lnTo>
                    <a:pt x="2409926" y="483826"/>
                  </a:lnTo>
                  <a:lnTo>
                    <a:pt x="2416302" y="478440"/>
                  </a:lnTo>
                  <a:lnTo>
                    <a:pt x="2423315" y="474322"/>
                  </a:lnTo>
                  <a:lnTo>
                    <a:pt x="2430010" y="470520"/>
                  </a:lnTo>
                  <a:lnTo>
                    <a:pt x="2437023" y="467985"/>
                  </a:lnTo>
                  <a:lnTo>
                    <a:pt x="2444356" y="465768"/>
                  </a:lnTo>
                  <a:lnTo>
                    <a:pt x="2452007" y="464184"/>
                  </a:lnTo>
                  <a:lnTo>
                    <a:pt x="2459339" y="463550"/>
                  </a:lnTo>
                  <a:close/>
                  <a:moveTo>
                    <a:pt x="308695" y="355600"/>
                  </a:moveTo>
                  <a:lnTo>
                    <a:pt x="316324" y="355600"/>
                  </a:lnTo>
                  <a:lnTo>
                    <a:pt x="323952" y="356556"/>
                  </a:lnTo>
                  <a:lnTo>
                    <a:pt x="330945" y="357830"/>
                  </a:lnTo>
                  <a:lnTo>
                    <a:pt x="338256" y="359741"/>
                  </a:lnTo>
                  <a:lnTo>
                    <a:pt x="345249" y="362608"/>
                  </a:lnTo>
                  <a:lnTo>
                    <a:pt x="352242" y="366112"/>
                  </a:lnTo>
                  <a:lnTo>
                    <a:pt x="358918" y="369935"/>
                  </a:lnTo>
                  <a:lnTo>
                    <a:pt x="364957" y="375351"/>
                  </a:lnTo>
                  <a:lnTo>
                    <a:pt x="370679" y="380766"/>
                  </a:lnTo>
                  <a:lnTo>
                    <a:pt x="489878" y="509147"/>
                  </a:lnTo>
                  <a:lnTo>
                    <a:pt x="495282" y="515518"/>
                  </a:lnTo>
                  <a:lnTo>
                    <a:pt x="499414" y="521889"/>
                  </a:lnTo>
                  <a:lnTo>
                    <a:pt x="503546" y="528579"/>
                  </a:lnTo>
                  <a:lnTo>
                    <a:pt x="506407" y="535587"/>
                  </a:lnTo>
                  <a:lnTo>
                    <a:pt x="508632" y="543233"/>
                  </a:lnTo>
                  <a:lnTo>
                    <a:pt x="510222" y="550560"/>
                  </a:lnTo>
                  <a:lnTo>
                    <a:pt x="511175" y="557887"/>
                  </a:lnTo>
                  <a:lnTo>
                    <a:pt x="511175" y="565532"/>
                  </a:lnTo>
                  <a:lnTo>
                    <a:pt x="510222" y="573178"/>
                  </a:lnTo>
                  <a:lnTo>
                    <a:pt x="508950" y="580186"/>
                  </a:lnTo>
                  <a:lnTo>
                    <a:pt x="507043" y="587831"/>
                  </a:lnTo>
                  <a:lnTo>
                    <a:pt x="504182" y="595158"/>
                  </a:lnTo>
                  <a:lnTo>
                    <a:pt x="500686" y="601848"/>
                  </a:lnTo>
                  <a:lnTo>
                    <a:pt x="496235" y="608219"/>
                  </a:lnTo>
                  <a:lnTo>
                    <a:pt x="491467" y="614591"/>
                  </a:lnTo>
                  <a:lnTo>
                    <a:pt x="486064" y="620006"/>
                  </a:lnTo>
                  <a:lnTo>
                    <a:pt x="480024" y="625422"/>
                  </a:lnTo>
                  <a:lnTo>
                    <a:pt x="473349" y="629563"/>
                  </a:lnTo>
                  <a:lnTo>
                    <a:pt x="466674" y="633704"/>
                  </a:lnTo>
                  <a:lnTo>
                    <a:pt x="459363" y="636571"/>
                  </a:lnTo>
                  <a:lnTo>
                    <a:pt x="452370" y="638801"/>
                  </a:lnTo>
                  <a:lnTo>
                    <a:pt x="444741" y="640394"/>
                  </a:lnTo>
                  <a:lnTo>
                    <a:pt x="437112" y="641350"/>
                  </a:lnTo>
                  <a:lnTo>
                    <a:pt x="430119" y="641350"/>
                  </a:lnTo>
                  <a:lnTo>
                    <a:pt x="422491" y="640394"/>
                  </a:lnTo>
                  <a:lnTo>
                    <a:pt x="414862" y="639120"/>
                  </a:lnTo>
                  <a:lnTo>
                    <a:pt x="407869" y="637209"/>
                  </a:lnTo>
                  <a:lnTo>
                    <a:pt x="400558" y="634341"/>
                  </a:lnTo>
                  <a:lnTo>
                    <a:pt x="393883" y="630837"/>
                  </a:lnTo>
                  <a:lnTo>
                    <a:pt x="387208" y="627015"/>
                  </a:lnTo>
                  <a:lnTo>
                    <a:pt x="381168" y="621599"/>
                  </a:lnTo>
                  <a:lnTo>
                    <a:pt x="375129" y="616183"/>
                  </a:lnTo>
                  <a:lnTo>
                    <a:pt x="255929" y="487484"/>
                  </a:lnTo>
                  <a:lnTo>
                    <a:pt x="250843" y="481432"/>
                  </a:lnTo>
                  <a:lnTo>
                    <a:pt x="246393" y="475061"/>
                  </a:lnTo>
                  <a:lnTo>
                    <a:pt x="242897" y="468052"/>
                  </a:lnTo>
                  <a:lnTo>
                    <a:pt x="239718" y="461362"/>
                  </a:lnTo>
                  <a:lnTo>
                    <a:pt x="237175" y="453717"/>
                  </a:lnTo>
                  <a:lnTo>
                    <a:pt x="236222" y="446390"/>
                  </a:lnTo>
                  <a:lnTo>
                    <a:pt x="235268" y="439063"/>
                  </a:lnTo>
                  <a:lnTo>
                    <a:pt x="234950" y="431418"/>
                  </a:lnTo>
                  <a:lnTo>
                    <a:pt x="235586" y="423772"/>
                  </a:lnTo>
                  <a:lnTo>
                    <a:pt x="236857" y="416127"/>
                  </a:lnTo>
                  <a:lnTo>
                    <a:pt x="238764" y="409118"/>
                  </a:lnTo>
                  <a:lnTo>
                    <a:pt x="241625" y="401791"/>
                  </a:lnTo>
                  <a:lnTo>
                    <a:pt x="245122" y="395102"/>
                  </a:lnTo>
                  <a:lnTo>
                    <a:pt x="249572" y="388730"/>
                  </a:lnTo>
                  <a:lnTo>
                    <a:pt x="254340" y="382359"/>
                  </a:lnTo>
                  <a:lnTo>
                    <a:pt x="260062" y="376944"/>
                  </a:lnTo>
                  <a:lnTo>
                    <a:pt x="266419" y="371528"/>
                  </a:lnTo>
                  <a:lnTo>
                    <a:pt x="272776" y="367387"/>
                  </a:lnTo>
                  <a:lnTo>
                    <a:pt x="279451" y="363245"/>
                  </a:lnTo>
                  <a:lnTo>
                    <a:pt x="286444" y="360378"/>
                  </a:lnTo>
                  <a:lnTo>
                    <a:pt x="293755" y="358148"/>
                  </a:lnTo>
                  <a:lnTo>
                    <a:pt x="301384" y="356556"/>
                  </a:lnTo>
                  <a:lnTo>
                    <a:pt x="308695" y="355600"/>
                  </a:lnTo>
                  <a:close/>
                  <a:moveTo>
                    <a:pt x="2153515" y="228600"/>
                  </a:moveTo>
                  <a:lnTo>
                    <a:pt x="2161143" y="228600"/>
                  </a:lnTo>
                  <a:lnTo>
                    <a:pt x="2168454" y="228918"/>
                  </a:lnTo>
                  <a:lnTo>
                    <a:pt x="2176082" y="230507"/>
                  </a:lnTo>
                  <a:lnTo>
                    <a:pt x="2183710" y="232731"/>
                  </a:lnTo>
                  <a:lnTo>
                    <a:pt x="2190702" y="235273"/>
                  </a:lnTo>
                  <a:lnTo>
                    <a:pt x="2198012" y="239087"/>
                  </a:lnTo>
                  <a:lnTo>
                    <a:pt x="2204369" y="243218"/>
                  </a:lnTo>
                  <a:lnTo>
                    <a:pt x="2210726" y="248620"/>
                  </a:lnTo>
                  <a:lnTo>
                    <a:pt x="2216129" y="254023"/>
                  </a:lnTo>
                  <a:lnTo>
                    <a:pt x="2221532" y="260060"/>
                  </a:lnTo>
                  <a:lnTo>
                    <a:pt x="2225664" y="266416"/>
                  </a:lnTo>
                  <a:lnTo>
                    <a:pt x="2229478" y="273089"/>
                  </a:lnTo>
                  <a:lnTo>
                    <a:pt x="2232021" y="279763"/>
                  </a:lnTo>
                  <a:lnTo>
                    <a:pt x="2234563" y="287072"/>
                  </a:lnTo>
                  <a:lnTo>
                    <a:pt x="2236152" y="294699"/>
                  </a:lnTo>
                  <a:lnTo>
                    <a:pt x="2236788" y="302008"/>
                  </a:lnTo>
                  <a:lnTo>
                    <a:pt x="2236788" y="309635"/>
                  </a:lnTo>
                  <a:lnTo>
                    <a:pt x="2236152" y="317261"/>
                  </a:lnTo>
                  <a:lnTo>
                    <a:pt x="2234881" y="324253"/>
                  </a:lnTo>
                  <a:lnTo>
                    <a:pt x="2232974" y="331879"/>
                  </a:lnTo>
                  <a:lnTo>
                    <a:pt x="2230114" y="339188"/>
                  </a:lnTo>
                  <a:lnTo>
                    <a:pt x="2226617" y="346180"/>
                  </a:lnTo>
                  <a:lnTo>
                    <a:pt x="2222168" y="352853"/>
                  </a:lnTo>
                  <a:lnTo>
                    <a:pt x="2076917" y="553056"/>
                  </a:lnTo>
                  <a:lnTo>
                    <a:pt x="2072150" y="559412"/>
                  </a:lnTo>
                  <a:lnTo>
                    <a:pt x="2066429" y="565132"/>
                  </a:lnTo>
                  <a:lnTo>
                    <a:pt x="2060708" y="570216"/>
                  </a:lnTo>
                  <a:lnTo>
                    <a:pt x="2054351" y="574348"/>
                  </a:lnTo>
                  <a:lnTo>
                    <a:pt x="2047359" y="578161"/>
                  </a:lnTo>
                  <a:lnTo>
                    <a:pt x="2040366" y="581021"/>
                  </a:lnTo>
                  <a:lnTo>
                    <a:pt x="2033056" y="583246"/>
                  </a:lnTo>
                  <a:lnTo>
                    <a:pt x="2026064" y="584517"/>
                  </a:lnTo>
                  <a:lnTo>
                    <a:pt x="2018436" y="585788"/>
                  </a:lnTo>
                  <a:lnTo>
                    <a:pt x="2010808" y="585788"/>
                  </a:lnTo>
                  <a:lnTo>
                    <a:pt x="2003497" y="584835"/>
                  </a:lnTo>
                  <a:lnTo>
                    <a:pt x="1995869" y="583881"/>
                  </a:lnTo>
                  <a:lnTo>
                    <a:pt x="1988241" y="581657"/>
                  </a:lnTo>
                  <a:lnTo>
                    <a:pt x="1981249" y="578479"/>
                  </a:lnTo>
                  <a:lnTo>
                    <a:pt x="1974257" y="574983"/>
                  </a:lnTo>
                  <a:lnTo>
                    <a:pt x="1967582" y="570534"/>
                  </a:lnTo>
                  <a:lnTo>
                    <a:pt x="1961225" y="565768"/>
                  </a:lnTo>
                  <a:lnTo>
                    <a:pt x="1955822" y="560365"/>
                  </a:lnTo>
                  <a:lnTo>
                    <a:pt x="1950419" y="554327"/>
                  </a:lnTo>
                  <a:lnTo>
                    <a:pt x="1946605" y="547972"/>
                  </a:lnTo>
                  <a:lnTo>
                    <a:pt x="1942473" y="541298"/>
                  </a:lnTo>
                  <a:lnTo>
                    <a:pt x="1939931" y="533989"/>
                  </a:lnTo>
                  <a:lnTo>
                    <a:pt x="1937388" y="526998"/>
                  </a:lnTo>
                  <a:lnTo>
                    <a:pt x="1936117" y="519689"/>
                  </a:lnTo>
                  <a:lnTo>
                    <a:pt x="1935163" y="512380"/>
                  </a:lnTo>
                  <a:lnTo>
                    <a:pt x="1935163" y="504753"/>
                  </a:lnTo>
                  <a:lnTo>
                    <a:pt x="1935799" y="497126"/>
                  </a:lnTo>
                  <a:lnTo>
                    <a:pt x="1937070" y="489500"/>
                  </a:lnTo>
                  <a:lnTo>
                    <a:pt x="1938977" y="482508"/>
                  </a:lnTo>
                  <a:lnTo>
                    <a:pt x="1941838" y="474882"/>
                  </a:lnTo>
                  <a:lnTo>
                    <a:pt x="1945652" y="468208"/>
                  </a:lnTo>
                  <a:lnTo>
                    <a:pt x="1950101" y="461535"/>
                  </a:lnTo>
                  <a:lnTo>
                    <a:pt x="2095034" y="260696"/>
                  </a:lnTo>
                  <a:lnTo>
                    <a:pt x="2100119" y="254976"/>
                  </a:lnTo>
                  <a:lnTo>
                    <a:pt x="2105840" y="248938"/>
                  </a:lnTo>
                  <a:lnTo>
                    <a:pt x="2111879" y="244171"/>
                  </a:lnTo>
                  <a:lnTo>
                    <a:pt x="2118236" y="239722"/>
                  </a:lnTo>
                  <a:lnTo>
                    <a:pt x="2124592" y="236227"/>
                  </a:lnTo>
                  <a:lnTo>
                    <a:pt x="2131585" y="233367"/>
                  </a:lnTo>
                  <a:lnTo>
                    <a:pt x="2138895" y="231142"/>
                  </a:lnTo>
                  <a:lnTo>
                    <a:pt x="2146205" y="229553"/>
                  </a:lnTo>
                  <a:lnTo>
                    <a:pt x="2153515" y="228600"/>
                  </a:lnTo>
                  <a:close/>
                  <a:moveTo>
                    <a:pt x="580011" y="142875"/>
                  </a:moveTo>
                  <a:lnTo>
                    <a:pt x="587656" y="143192"/>
                  </a:lnTo>
                  <a:lnTo>
                    <a:pt x="595300" y="144458"/>
                  </a:lnTo>
                  <a:lnTo>
                    <a:pt x="602308" y="146041"/>
                  </a:lnTo>
                  <a:lnTo>
                    <a:pt x="609635" y="148258"/>
                  </a:lnTo>
                  <a:lnTo>
                    <a:pt x="616643" y="151424"/>
                  </a:lnTo>
                  <a:lnTo>
                    <a:pt x="623013" y="155541"/>
                  </a:lnTo>
                  <a:lnTo>
                    <a:pt x="629384" y="159657"/>
                  </a:lnTo>
                  <a:lnTo>
                    <a:pt x="635118" y="165040"/>
                  </a:lnTo>
                  <a:lnTo>
                    <a:pt x="640533" y="170740"/>
                  </a:lnTo>
                  <a:lnTo>
                    <a:pt x="645311" y="177073"/>
                  </a:lnTo>
                  <a:lnTo>
                    <a:pt x="780372" y="375611"/>
                  </a:lnTo>
                  <a:lnTo>
                    <a:pt x="784194" y="382261"/>
                  </a:lnTo>
                  <a:lnTo>
                    <a:pt x="788016" y="389227"/>
                  </a:lnTo>
                  <a:lnTo>
                    <a:pt x="790246" y="396510"/>
                  </a:lnTo>
                  <a:lnTo>
                    <a:pt x="792157" y="404110"/>
                  </a:lnTo>
                  <a:lnTo>
                    <a:pt x="793432" y="411393"/>
                  </a:lnTo>
                  <a:lnTo>
                    <a:pt x="793750" y="418992"/>
                  </a:lnTo>
                  <a:lnTo>
                    <a:pt x="793432" y="426592"/>
                  </a:lnTo>
                  <a:lnTo>
                    <a:pt x="792157" y="434191"/>
                  </a:lnTo>
                  <a:lnTo>
                    <a:pt x="790565" y="441158"/>
                  </a:lnTo>
                  <a:lnTo>
                    <a:pt x="788016" y="448441"/>
                  </a:lnTo>
                  <a:lnTo>
                    <a:pt x="784831" y="455090"/>
                  </a:lnTo>
                  <a:lnTo>
                    <a:pt x="781009" y="461740"/>
                  </a:lnTo>
                  <a:lnTo>
                    <a:pt x="776231" y="467756"/>
                  </a:lnTo>
                  <a:lnTo>
                    <a:pt x="771452" y="473773"/>
                  </a:lnTo>
                  <a:lnTo>
                    <a:pt x="765719" y="478839"/>
                  </a:lnTo>
                  <a:lnTo>
                    <a:pt x="759348" y="483905"/>
                  </a:lnTo>
                  <a:lnTo>
                    <a:pt x="752340" y="488022"/>
                  </a:lnTo>
                  <a:lnTo>
                    <a:pt x="745332" y="491505"/>
                  </a:lnTo>
                  <a:lnTo>
                    <a:pt x="737687" y="493721"/>
                  </a:lnTo>
                  <a:lnTo>
                    <a:pt x="730679" y="495938"/>
                  </a:lnTo>
                  <a:lnTo>
                    <a:pt x="723035" y="496888"/>
                  </a:lnTo>
                  <a:lnTo>
                    <a:pt x="715390" y="496888"/>
                  </a:lnTo>
                  <a:lnTo>
                    <a:pt x="707745" y="496888"/>
                  </a:lnTo>
                  <a:lnTo>
                    <a:pt x="700418" y="495938"/>
                  </a:lnTo>
                  <a:lnTo>
                    <a:pt x="693092" y="493721"/>
                  </a:lnTo>
                  <a:lnTo>
                    <a:pt x="686084" y="491505"/>
                  </a:lnTo>
                  <a:lnTo>
                    <a:pt x="678758" y="488338"/>
                  </a:lnTo>
                  <a:lnTo>
                    <a:pt x="672387" y="484855"/>
                  </a:lnTo>
                  <a:lnTo>
                    <a:pt x="666016" y="480105"/>
                  </a:lnTo>
                  <a:lnTo>
                    <a:pt x="660282" y="474722"/>
                  </a:lnTo>
                  <a:lnTo>
                    <a:pt x="654867" y="469339"/>
                  </a:lnTo>
                  <a:lnTo>
                    <a:pt x="650089" y="463006"/>
                  </a:lnTo>
                  <a:lnTo>
                    <a:pt x="515347" y="264785"/>
                  </a:lnTo>
                  <a:lnTo>
                    <a:pt x="511206" y="257818"/>
                  </a:lnTo>
                  <a:lnTo>
                    <a:pt x="507702" y="250852"/>
                  </a:lnTo>
                  <a:lnTo>
                    <a:pt x="505154" y="243252"/>
                  </a:lnTo>
                  <a:lnTo>
                    <a:pt x="503243" y="236286"/>
                  </a:lnTo>
                  <a:lnTo>
                    <a:pt x="501969" y="228687"/>
                  </a:lnTo>
                  <a:lnTo>
                    <a:pt x="501650" y="221087"/>
                  </a:lnTo>
                  <a:lnTo>
                    <a:pt x="501969" y="213487"/>
                  </a:lnTo>
                  <a:lnTo>
                    <a:pt x="503243" y="206205"/>
                  </a:lnTo>
                  <a:lnTo>
                    <a:pt x="504835" y="198922"/>
                  </a:lnTo>
                  <a:lnTo>
                    <a:pt x="507702" y="191955"/>
                  </a:lnTo>
                  <a:lnTo>
                    <a:pt x="510888" y="184672"/>
                  </a:lnTo>
                  <a:lnTo>
                    <a:pt x="514392" y="178340"/>
                  </a:lnTo>
                  <a:lnTo>
                    <a:pt x="519170" y="172007"/>
                  </a:lnTo>
                  <a:lnTo>
                    <a:pt x="523948" y="166624"/>
                  </a:lnTo>
                  <a:lnTo>
                    <a:pt x="530000" y="160924"/>
                  </a:lnTo>
                  <a:lnTo>
                    <a:pt x="536371" y="156174"/>
                  </a:lnTo>
                  <a:lnTo>
                    <a:pt x="543060" y="152374"/>
                  </a:lnTo>
                  <a:lnTo>
                    <a:pt x="550387" y="148575"/>
                  </a:lnTo>
                  <a:lnTo>
                    <a:pt x="557713" y="146358"/>
                  </a:lnTo>
                  <a:lnTo>
                    <a:pt x="565039" y="144458"/>
                  </a:lnTo>
                  <a:lnTo>
                    <a:pt x="572684" y="143192"/>
                  </a:lnTo>
                  <a:lnTo>
                    <a:pt x="580011" y="142875"/>
                  </a:lnTo>
                  <a:close/>
                  <a:moveTo>
                    <a:pt x="1813331" y="49212"/>
                  </a:moveTo>
                  <a:lnTo>
                    <a:pt x="1821259" y="49529"/>
                  </a:lnTo>
                  <a:lnTo>
                    <a:pt x="1828871" y="50796"/>
                  </a:lnTo>
                  <a:lnTo>
                    <a:pt x="1836483" y="52379"/>
                  </a:lnTo>
                  <a:lnTo>
                    <a:pt x="1843460" y="54913"/>
                  </a:lnTo>
                  <a:lnTo>
                    <a:pt x="1851072" y="58081"/>
                  </a:lnTo>
                  <a:lnTo>
                    <a:pt x="1857732" y="62515"/>
                  </a:lnTo>
                  <a:lnTo>
                    <a:pt x="1864075" y="67266"/>
                  </a:lnTo>
                  <a:lnTo>
                    <a:pt x="1869783" y="72334"/>
                  </a:lnTo>
                  <a:lnTo>
                    <a:pt x="1874858" y="78036"/>
                  </a:lnTo>
                  <a:lnTo>
                    <a:pt x="1879298" y="84371"/>
                  </a:lnTo>
                  <a:lnTo>
                    <a:pt x="1883104" y="90706"/>
                  </a:lnTo>
                  <a:lnTo>
                    <a:pt x="1886275" y="97357"/>
                  </a:lnTo>
                  <a:lnTo>
                    <a:pt x="1888812" y="104642"/>
                  </a:lnTo>
                  <a:lnTo>
                    <a:pt x="1890715" y="111928"/>
                  </a:lnTo>
                  <a:lnTo>
                    <a:pt x="1891984" y="119213"/>
                  </a:lnTo>
                  <a:lnTo>
                    <a:pt x="1892301" y="126815"/>
                  </a:lnTo>
                  <a:lnTo>
                    <a:pt x="1891984" y="134100"/>
                  </a:lnTo>
                  <a:lnTo>
                    <a:pt x="1890715" y="142018"/>
                  </a:lnTo>
                  <a:lnTo>
                    <a:pt x="1889130" y="149620"/>
                  </a:lnTo>
                  <a:lnTo>
                    <a:pt x="1886275" y="156905"/>
                  </a:lnTo>
                  <a:lnTo>
                    <a:pt x="1882787" y="163874"/>
                  </a:lnTo>
                  <a:lnTo>
                    <a:pt x="1752438" y="407768"/>
                  </a:lnTo>
                  <a:lnTo>
                    <a:pt x="1747998" y="415053"/>
                  </a:lnTo>
                  <a:lnTo>
                    <a:pt x="1743240" y="421388"/>
                  </a:lnTo>
                  <a:lnTo>
                    <a:pt x="1738166" y="426773"/>
                  </a:lnTo>
                  <a:lnTo>
                    <a:pt x="1732457" y="431841"/>
                  </a:lnTo>
                  <a:lnTo>
                    <a:pt x="1726114" y="436275"/>
                  </a:lnTo>
                  <a:lnTo>
                    <a:pt x="1719771" y="440393"/>
                  </a:lnTo>
                  <a:lnTo>
                    <a:pt x="1713111" y="443560"/>
                  </a:lnTo>
                  <a:lnTo>
                    <a:pt x="1705817" y="445778"/>
                  </a:lnTo>
                  <a:lnTo>
                    <a:pt x="1698522" y="447678"/>
                  </a:lnTo>
                  <a:lnTo>
                    <a:pt x="1691228" y="448945"/>
                  </a:lnTo>
                  <a:lnTo>
                    <a:pt x="1683616" y="449262"/>
                  </a:lnTo>
                  <a:lnTo>
                    <a:pt x="1676322" y="448945"/>
                  </a:lnTo>
                  <a:lnTo>
                    <a:pt x="1668393" y="447678"/>
                  </a:lnTo>
                  <a:lnTo>
                    <a:pt x="1660781" y="445778"/>
                  </a:lnTo>
                  <a:lnTo>
                    <a:pt x="1653487" y="443560"/>
                  </a:lnTo>
                  <a:lnTo>
                    <a:pt x="1646510" y="439759"/>
                  </a:lnTo>
                  <a:lnTo>
                    <a:pt x="1639215" y="435959"/>
                  </a:lnTo>
                  <a:lnTo>
                    <a:pt x="1632872" y="431207"/>
                  </a:lnTo>
                  <a:lnTo>
                    <a:pt x="1627481" y="426139"/>
                  </a:lnTo>
                  <a:lnTo>
                    <a:pt x="1622406" y="420121"/>
                  </a:lnTo>
                  <a:lnTo>
                    <a:pt x="1617966" y="414103"/>
                  </a:lnTo>
                  <a:lnTo>
                    <a:pt x="1613843" y="407451"/>
                  </a:lnTo>
                  <a:lnTo>
                    <a:pt x="1610672" y="400800"/>
                  </a:lnTo>
                  <a:lnTo>
                    <a:pt x="1608452" y="393515"/>
                  </a:lnTo>
                  <a:lnTo>
                    <a:pt x="1606549" y="386546"/>
                  </a:lnTo>
                  <a:lnTo>
                    <a:pt x="1605280" y="378944"/>
                  </a:lnTo>
                  <a:lnTo>
                    <a:pt x="1604963" y="371342"/>
                  </a:lnTo>
                  <a:lnTo>
                    <a:pt x="1605280" y="363740"/>
                  </a:lnTo>
                  <a:lnTo>
                    <a:pt x="1606549" y="356455"/>
                  </a:lnTo>
                  <a:lnTo>
                    <a:pt x="1608135" y="348853"/>
                  </a:lnTo>
                  <a:lnTo>
                    <a:pt x="1610672" y="341252"/>
                  </a:lnTo>
                  <a:lnTo>
                    <a:pt x="1614478" y="334283"/>
                  </a:lnTo>
                  <a:lnTo>
                    <a:pt x="1745143" y="90389"/>
                  </a:lnTo>
                  <a:lnTo>
                    <a:pt x="1749266" y="83420"/>
                  </a:lnTo>
                  <a:lnTo>
                    <a:pt x="1754024" y="77086"/>
                  </a:lnTo>
                  <a:lnTo>
                    <a:pt x="1759098" y="71701"/>
                  </a:lnTo>
                  <a:lnTo>
                    <a:pt x="1764490" y="66633"/>
                  </a:lnTo>
                  <a:lnTo>
                    <a:pt x="1770833" y="62198"/>
                  </a:lnTo>
                  <a:lnTo>
                    <a:pt x="1777176" y="58081"/>
                  </a:lnTo>
                  <a:lnTo>
                    <a:pt x="1784470" y="54913"/>
                  </a:lnTo>
                  <a:lnTo>
                    <a:pt x="1791130" y="52379"/>
                  </a:lnTo>
                  <a:lnTo>
                    <a:pt x="1798742" y="50796"/>
                  </a:lnTo>
                  <a:lnTo>
                    <a:pt x="1805719" y="49529"/>
                  </a:lnTo>
                  <a:lnTo>
                    <a:pt x="1813331" y="49212"/>
                  </a:lnTo>
                  <a:close/>
                  <a:moveTo>
                    <a:pt x="952183" y="14287"/>
                  </a:moveTo>
                  <a:lnTo>
                    <a:pt x="959803" y="14921"/>
                  </a:lnTo>
                  <a:lnTo>
                    <a:pt x="967106" y="16190"/>
                  </a:lnTo>
                  <a:lnTo>
                    <a:pt x="974408" y="18094"/>
                  </a:lnTo>
                  <a:lnTo>
                    <a:pt x="981393" y="20949"/>
                  </a:lnTo>
                  <a:lnTo>
                    <a:pt x="988378" y="24121"/>
                  </a:lnTo>
                  <a:lnTo>
                    <a:pt x="994728" y="27928"/>
                  </a:lnTo>
                  <a:lnTo>
                    <a:pt x="1000443" y="32686"/>
                  </a:lnTo>
                  <a:lnTo>
                    <a:pt x="1006158" y="38079"/>
                  </a:lnTo>
                  <a:lnTo>
                    <a:pt x="1010921" y="43472"/>
                  </a:lnTo>
                  <a:lnTo>
                    <a:pt x="1015684" y="49817"/>
                  </a:lnTo>
                  <a:lnTo>
                    <a:pt x="1019176" y="56479"/>
                  </a:lnTo>
                  <a:lnTo>
                    <a:pt x="1022668" y="63775"/>
                  </a:lnTo>
                  <a:lnTo>
                    <a:pt x="1025209" y="71388"/>
                  </a:lnTo>
                  <a:lnTo>
                    <a:pt x="1086169" y="289326"/>
                  </a:lnTo>
                  <a:lnTo>
                    <a:pt x="1088391" y="297257"/>
                  </a:lnTo>
                  <a:lnTo>
                    <a:pt x="1089026" y="304871"/>
                  </a:lnTo>
                  <a:lnTo>
                    <a:pt x="1089026" y="312801"/>
                  </a:lnTo>
                  <a:lnTo>
                    <a:pt x="1088709" y="320415"/>
                  </a:lnTo>
                  <a:lnTo>
                    <a:pt x="1087439" y="327711"/>
                  </a:lnTo>
                  <a:lnTo>
                    <a:pt x="1085216" y="335008"/>
                  </a:lnTo>
                  <a:lnTo>
                    <a:pt x="1082676" y="341987"/>
                  </a:lnTo>
                  <a:lnTo>
                    <a:pt x="1079184" y="348966"/>
                  </a:lnTo>
                  <a:lnTo>
                    <a:pt x="1075056" y="355310"/>
                  </a:lnTo>
                  <a:lnTo>
                    <a:pt x="1070294" y="361021"/>
                  </a:lnTo>
                  <a:lnTo>
                    <a:pt x="1065214" y="366731"/>
                  </a:lnTo>
                  <a:lnTo>
                    <a:pt x="1059816" y="371806"/>
                  </a:lnTo>
                  <a:lnTo>
                    <a:pt x="1053466" y="376248"/>
                  </a:lnTo>
                  <a:lnTo>
                    <a:pt x="1047116" y="380054"/>
                  </a:lnTo>
                  <a:lnTo>
                    <a:pt x="1039496" y="383227"/>
                  </a:lnTo>
                  <a:lnTo>
                    <a:pt x="1031876" y="385765"/>
                  </a:lnTo>
                  <a:lnTo>
                    <a:pt x="1024256" y="387668"/>
                  </a:lnTo>
                  <a:lnTo>
                    <a:pt x="1016318" y="388620"/>
                  </a:lnTo>
                  <a:lnTo>
                    <a:pt x="1008381" y="388937"/>
                  </a:lnTo>
                  <a:lnTo>
                    <a:pt x="1001078" y="387985"/>
                  </a:lnTo>
                  <a:lnTo>
                    <a:pt x="993458" y="387033"/>
                  </a:lnTo>
                  <a:lnTo>
                    <a:pt x="986156" y="384813"/>
                  </a:lnTo>
                  <a:lnTo>
                    <a:pt x="979171" y="382275"/>
                  </a:lnTo>
                  <a:lnTo>
                    <a:pt x="972503" y="378468"/>
                  </a:lnTo>
                  <a:lnTo>
                    <a:pt x="966153" y="374661"/>
                  </a:lnTo>
                  <a:lnTo>
                    <a:pt x="960121" y="370220"/>
                  </a:lnTo>
                  <a:lnTo>
                    <a:pt x="954406" y="365145"/>
                  </a:lnTo>
                  <a:lnTo>
                    <a:pt x="949643" y="359117"/>
                  </a:lnTo>
                  <a:lnTo>
                    <a:pt x="944881" y="353090"/>
                  </a:lnTo>
                  <a:lnTo>
                    <a:pt x="941388" y="346428"/>
                  </a:lnTo>
                  <a:lnTo>
                    <a:pt x="938213" y="339449"/>
                  </a:lnTo>
                  <a:lnTo>
                    <a:pt x="935356" y="331835"/>
                  </a:lnTo>
                  <a:lnTo>
                    <a:pt x="874396" y="113580"/>
                  </a:lnTo>
                  <a:lnTo>
                    <a:pt x="872808" y="105649"/>
                  </a:lnTo>
                  <a:lnTo>
                    <a:pt x="871538" y="97719"/>
                  </a:lnTo>
                  <a:lnTo>
                    <a:pt x="871538" y="90422"/>
                  </a:lnTo>
                  <a:lnTo>
                    <a:pt x="871856" y="82492"/>
                  </a:lnTo>
                  <a:lnTo>
                    <a:pt x="873443" y="75195"/>
                  </a:lnTo>
                  <a:lnTo>
                    <a:pt x="875666" y="67582"/>
                  </a:lnTo>
                  <a:lnTo>
                    <a:pt x="878206" y="60920"/>
                  </a:lnTo>
                  <a:lnTo>
                    <a:pt x="881381" y="54258"/>
                  </a:lnTo>
                  <a:lnTo>
                    <a:pt x="885508" y="47913"/>
                  </a:lnTo>
                  <a:lnTo>
                    <a:pt x="890271" y="41886"/>
                  </a:lnTo>
                  <a:lnTo>
                    <a:pt x="895351" y="36493"/>
                  </a:lnTo>
                  <a:lnTo>
                    <a:pt x="901066" y="31100"/>
                  </a:lnTo>
                  <a:lnTo>
                    <a:pt x="907416" y="26976"/>
                  </a:lnTo>
                  <a:lnTo>
                    <a:pt x="914083" y="22852"/>
                  </a:lnTo>
                  <a:lnTo>
                    <a:pt x="921068" y="19680"/>
                  </a:lnTo>
                  <a:lnTo>
                    <a:pt x="928688" y="16825"/>
                  </a:lnTo>
                  <a:lnTo>
                    <a:pt x="936626" y="15239"/>
                  </a:lnTo>
                  <a:lnTo>
                    <a:pt x="944246" y="14604"/>
                  </a:lnTo>
                  <a:lnTo>
                    <a:pt x="952183" y="14287"/>
                  </a:lnTo>
                  <a:close/>
                  <a:moveTo>
                    <a:pt x="1362909" y="0"/>
                  </a:moveTo>
                  <a:lnTo>
                    <a:pt x="1370792" y="953"/>
                  </a:lnTo>
                  <a:lnTo>
                    <a:pt x="1378676" y="2542"/>
                  </a:lnTo>
                  <a:lnTo>
                    <a:pt x="1386244" y="4449"/>
                  </a:lnTo>
                  <a:lnTo>
                    <a:pt x="1393497" y="7308"/>
                  </a:lnTo>
                  <a:lnTo>
                    <a:pt x="1400119" y="10804"/>
                  </a:lnTo>
                  <a:lnTo>
                    <a:pt x="1406426" y="15252"/>
                  </a:lnTo>
                  <a:lnTo>
                    <a:pt x="1412102" y="20019"/>
                  </a:lnTo>
                  <a:lnTo>
                    <a:pt x="1417463" y="25103"/>
                  </a:lnTo>
                  <a:lnTo>
                    <a:pt x="1422509" y="31141"/>
                  </a:lnTo>
                  <a:lnTo>
                    <a:pt x="1426293" y="37178"/>
                  </a:lnTo>
                  <a:lnTo>
                    <a:pt x="1430392" y="43851"/>
                  </a:lnTo>
                  <a:lnTo>
                    <a:pt x="1433231" y="50524"/>
                  </a:lnTo>
                  <a:lnTo>
                    <a:pt x="1435438" y="57833"/>
                  </a:lnTo>
                  <a:lnTo>
                    <a:pt x="1437015" y="65141"/>
                  </a:lnTo>
                  <a:lnTo>
                    <a:pt x="1438276" y="73085"/>
                  </a:lnTo>
                  <a:lnTo>
                    <a:pt x="1438276" y="81029"/>
                  </a:lnTo>
                  <a:lnTo>
                    <a:pt x="1437330" y="88973"/>
                  </a:lnTo>
                  <a:lnTo>
                    <a:pt x="1407057" y="316174"/>
                  </a:lnTo>
                  <a:lnTo>
                    <a:pt x="1405796" y="323800"/>
                  </a:lnTo>
                  <a:lnTo>
                    <a:pt x="1403588" y="331426"/>
                  </a:lnTo>
                  <a:lnTo>
                    <a:pt x="1400750" y="339053"/>
                  </a:lnTo>
                  <a:lnTo>
                    <a:pt x="1397281" y="345726"/>
                  </a:lnTo>
                  <a:lnTo>
                    <a:pt x="1392866" y="352081"/>
                  </a:lnTo>
                  <a:lnTo>
                    <a:pt x="1388136" y="357483"/>
                  </a:lnTo>
                  <a:lnTo>
                    <a:pt x="1383091" y="363203"/>
                  </a:lnTo>
                  <a:lnTo>
                    <a:pt x="1377730" y="367969"/>
                  </a:lnTo>
                  <a:lnTo>
                    <a:pt x="1371423" y="372418"/>
                  </a:lnTo>
                  <a:lnTo>
                    <a:pt x="1364485" y="375913"/>
                  </a:lnTo>
                  <a:lnTo>
                    <a:pt x="1357863" y="379091"/>
                  </a:lnTo>
                  <a:lnTo>
                    <a:pt x="1350926" y="381315"/>
                  </a:lnTo>
                  <a:lnTo>
                    <a:pt x="1343357" y="382904"/>
                  </a:lnTo>
                  <a:lnTo>
                    <a:pt x="1335474" y="383857"/>
                  </a:lnTo>
                  <a:lnTo>
                    <a:pt x="1327906" y="384175"/>
                  </a:lnTo>
                  <a:lnTo>
                    <a:pt x="1320022" y="383539"/>
                  </a:lnTo>
                  <a:lnTo>
                    <a:pt x="1312138" y="381951"/>
                  </a:lnTo>
                  <a:lnTo>
                    <a:pt x="1304570" y="379726"/>
                  </a:lnTo>
                  <a:lnTo>
                    <a:pt x="1297632" y="376549"/>
                  </a:lnTo>
                  <a:lnTo>
                    <a:pt x="1290380" y="373053"/>
                  </a:lnTo>
                  <a:lnTo>
                    <a:pt x="1284703" y="369240"/>
                  </a:lnTo>
                  <a:lnTo>
                    <a:pt x="1278712" y="364474"/>
                  </a:lnTo>
                  <a:lnTo>
                    <a:pt x="1273036" y="358754"/>
                  </a:lnTo>
                  <a:lnTo>
                    <a:pt x="1268305" y="353352"/>
                  </a:lnTo>
                  <a:lnTo>
                    <a:pt x="1264206" y="346997"/>
                  </a:lnTo>
                  <a:lnTo>
                    <a:pt x="1260422" y="340641"/>
                  </a:lnTo>
                  <a:lnTo>
                    <a:pt x="1257268" y="333333"/>
                  </a:lnTo>
                  <a:lnTo>
                    <a:pt x="1255061" y="326342"/>
                  </a:lnTo>
                  <a:lnTo>
                    <a:pt x="1253484" y="318716"/>
                  </a:lnTo>
                  <a:lnTo>
                    <a:pt x="1252538" y="311089"/>
                  </a:lnTo>
                  <a:lnTo>
                    <a:pt x="1252538" y="303145"/>
                  </a:lnTo>
                  <a:lnTo>
                    <a:pt x="1253169" y="295201"/>
                  </a:lnTo>
                  <a:lnTo>
                    <a:pt x="1283442" y="68001"/>
                  </a:lnTo>
                  <a:lnTo>
                    <a:pt x="1285019" y="60057"/>
                  </a:lnTo>
                  <a:lnTo>
                    <a:pt x="1287226" y="52431"/>
                  </a:lnTo>
                  <a:lnTo>
                    <a:pt x="1290064" y="45440"/>
                  </a:lnTo>
                  <a:lnTo>
                    <a:pt x="1293533" y="38767"/>
                  </a:lnTo>
                  <a:lnTo>
                    <a:pt x="1297632" y="32412"/>
                  </a:lnTo>
                  <a:lnTo>
                    <a:pt x="1302363" y="26374"/>
                  </a:lnTo>
                  <a:lnTo>
                    <a:pt x="1307723" y="21290"/>
                  </a:lnTo>
                  <a:lnTo>
                    <a:pt x="1313400" y="16524"/>
                  </a:lnTo>
                  <a:lnTo>
                    <a:pt x="1319706" y="12075"/>
                  </a:lnTo>
                  <a:lnTo>
                    <a:pt x="1326013" y="8579"/>
                  </a:lnTo>
                  <a:lnTo>
                    <a:pt x="1332951" y="5402"/>
                  </a:lnTo>
                  <a:lnTo>
                    <a:pt x="1340204" y="2860"/>
                  </a:lnTo>
                  <a:lnTo>
                    <a:pt x="1347772" y="1271"/>
                  </a:lnTo>
                  <a:lnTo>
                    <a:pt x="1355025" y="635"/>
                  </a:lnTo>
                  <a:lnTo>
                    <a:pt x="1362909" y="0"/>
                  </a:lnTo>
                  <a:close/>
                </a:path>
              </a:pathLst>
            </a:custGeom>
            <a:gradFill>
              <a:gsLst>
                <a:gs pos="0">
                  <a:schemeClr val="accent1">
                    <a:lumMod val="89000"/>
                  </a:schemeClr>
                </a:gs>
                <a:gs pos="62000">
                  <a:schemeClr val="accent1">
                    <a:lumMod val="89000"/>
                  </a:schemeClr>
                </a:gs>
                <a:gs pos="69000">
                  <a:schemeClr val="accent1">
                    <a:lumMod val="75000"/>
                  </a:schemeClr>
                </a:gs>
                <a:gs pos="97000">
                  <a:schemeClr val="accent1">
                    <a:lumMod val="70000"/>
                  </a:schemeClr>
                </a:gs>
              </a:gsLst>
              <a:path path="circle">
                <a:fillToRect t="100000" r="100000"/>
              </a:path>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3975" name="矩形 3"/>
            <p:cNvSpPr>
              <a:spLocks noChangeArrowheads="1"/>
            </p:cNvSpPr>
            <p:nvPr/>
          </p:nvSpPr>
          <p:spPr bwMode="auto">
            <a:xfrm>
              <a:off x="7471775" y="1419899"/>
              <a:ext cx="2532190" cy="430788"/>
            </a:xfrm>
            <a:prstGeom prst="rect">
              <a:avLst/>
            </a:prstGeom>
            <a:noFill/>
            <a:ln w="9525">
              <a:noFill/>
              <a:miter lim="800000"/>
            </a:ln>
          </p:spPr>
          <p:txBody>
            <a:bodyPr wrap="none">
              <a:spAutoFit/>
            </a:bodyPr>
            <a:lstStyle/>
            <a:p>
              <a:pPr algn="r"/>
              <a:r>
                <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rPr>
                <a:t>大数据</a:t>
              </a: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“第三只眼</a:t>
              </a:r>
              <a:r>
                <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KSO_Shape"/>
            <p:cNvSpPr/>
            <p:nvPr/>
          </p:nvSpPr>
          <p:spPr>
            <a:xfrm rot="5400000">
              <a:off x="8558122" y="1951625"/>
              <a:ext cx="370388" cy="183342"/>
            </a:xfrm>
            <a:prstGeom prst="stripedRightArrow">
              <a:avLst/>
            </a:prstGeom>
            <a:gradFill>
              <a:gsLst>
                <a:gs pos="0">
                  <a:schemeClr val="accent1">
                    <a:lumMod val="89000"/>
                  </a:schemeClr>
                </a:gs>
                <a:gs pos="62000">
                  <a:schemeClr val="accent1">
                    <a:lumMod val="89000"/>
                  </a:schemeClr>
                </a:gs>
                <a:gs pos="69000">
                  <a:schemeClr val="accent1">
                    <a:lumMod val="75000"/>
                  </a:schemeClr>
                </a:gs>
                <a:gs pos="97000">
                  <a:schemeClr val="accent1">
                    <a:lumMod val="7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3979" name="矩形 4"/>
            <p:cNvSpPr>
              <a:spLocks noChangeArrowheads="1"/>
            </p:cNvSpPr>
            <p:nvPr/>
          </p:nvSpPr>
          <p:spPr bwMode="auto">
            <a:xfrm>
              <a:off x="6562570" y="2254531"/>
              <a:ext cx="4566075" cy="430788"/>
            </a:xfrm>
            <a:prstGeom prst="rect">
              <a:avLst/>
            </a:prstGeom>
            <a:noFill/>
            <a:ln w="9525">
              <a:noFill/>
              <a:miter lim="800000"/>
            </a:ln>
          </p:spPr>
          <p:txBody>
            <a:bodyPr wrap="none">
              <a:spAutoFit/>
            </a:bodyPr>
            <a:lstStyle/>
            <a:p>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使政府治理更加透明化，打造阳光政府</a:t>
              </a:r>
              <a:endPar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7" name="KSO_Shape"/>
            <p:cNvSpPr/>
            <p:nvPr/>
          </p:nvSpPr>
          <p:spPr>
            <a:xfrm rot="5400000">
              <a:off x="8572275" y="2774205"/>
              <a:ext cx="370388" cy="183342"/>
            </a:xfrm>
            <a:prstGeom prst="stripedRightArrow">
              <a:avLst/>
            </a:prstGeom>
            <a:gradFill>
              <a:gsLst>
                <a:gs pos="0">
                  <a:schemeClr val="accent1">
                    <a:lumMod val="89000"/>
                  </a:schemeClr>
                </a:gs>
                <a:gs pos="62000">
                  <a:schemeClr val="accent1">
                    <a:lumMod val="89000"/>
                  </a:schemeClr>
                </a:gs>
                <a:gs pos="69000">
                  <a:schemeClr val="accent1">
                    <a:lumMod val="75000"/>
                  </a:schemeClr>
                </a:gs>
                <a:gs pos="97000">
                  <a:schemeClr val="accent1">
                    <a:lumMod val="7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3983" name="矩形 5"/>
            <p:cNvSpPr>
              <a:spLocks noChangeArrowheads="1"/>
            </p:cNvSpPr>
            <p:nvPr/>
          </p:nvSpPr>
          <p:spPr bwMode="auto">
            <a:xfrm>
              <a:off x="8023948" y="3071566"/>
              <a:ext cx="1472873" cy="492330"/>
            </a:xfrm>
            <a:prstGeom prst="rect">
              <a:avLst/>
            </a:prstGeom>
            <a:noFill/>
            <a:ln w="9525">
              <a:noFill/>
              <a:miter lim="800000"/>
            </a:ln>
          </p:spPr>
          <p:txBody>
            <a:bodyPr wrap="none">
              <a:spAutoFit/>
            </a:bodyPr>
            <a:lstStyle/>
            <a:p>
              <a:r>
                <a:rPr lang="zh-CN" altLang="en-US" b="1">
                  <a:solidFill>
                    <a:srgbClr val="C00000"/>
                  </a:solidFill>
                  <a:latin typeface="黑体" panose="02010609060101010101" pitchFamily="49" charset="-122"/>
                  <a:ea typeface="黑体" panose="02010609060101010101" pitchFamily="49" charset="-122"/>
                  <a:cs typeface="Times New Roman" panose="02020603050405020304" pitchFamily="18" charset="0"/>
                </a:rPr>
                <a:t>反腐倡廉</a:t>
              </a:r>
            </a:p>
          </p:txBody>
        </p:sp>
        <p:sp>
          <p:nvSpPr>
            <p:cNvPr id="28" name="KSO_Shape"/>
            <p:cNvSpPr/>
            <p:nvPr/>
          </p:nvSpPr>
          <p:spPr>
            <a:xfrm rot="16200000" flipV="1">
              <a:off x="8572275" y="3628009"/>
              <a:ext cx="370388" cy="183342"/>
            </a:xfrm>
            <a:prstGeom prst="stripedRightArrow">
              <a:avLst/>
            </a:prstGeom>
            <a:gradFill>
              <a:gsLst>
                <a:gs pos="0">
                  <a:schemeClr val="accent1">
                    <a:lumMod val="89000"/>
                  </a:schemeClr>
                </a:gs>
                <a:gs pos="62000">
                  <a:schemeClr val="accent1">
                    <a:lumMod val="89000"/>
                  </a:schemeClr>
                </a:gs>
                <a:gs pos="69000">
                  <a:schemeClr val="accent1">
                    <a:lumMod val="75000"/>
                  </a:schemeClr>
                </a:gs>
                <a:gs pos="97000">
                  <a:schemeClr val="accent1">
                    <a:lumMod val="7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3987" name="矩形 7"/>
            <p:cNvSpPr>
              <a:spLocks noChangeArrowheads="1"/>
            </p:cNvSpPr>
            <p:nvPr/>
          </p:nvSpPr>
          <p:spPr bwMode="auto">
            <a:xfrm>
              <a:off x="6464116" y="3950156"/>
              <a:ext cx="4974018" cy="738495"/>
            </a:xfrm>
            <a:prstGeom prst="rect">
              <a:avLst/>
            </a:prstGeom>
            <a:noFill/>
            <a:ln w="9525">
              <a:noFill/>
              <a:miter lim="800000"/>
            </a:ln>
          </p:spPr>
          <p:txBody>
            <a:bodyPr>
              <a:spAutoFit/>
            </a:bodyPr>
            <a:lstStyle/>
            <a:p>
              <a:pPr algn="ctr"/>
              <a:r>
                <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rPr>
                <a:t>反应</a:t>
              </a: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各地区的腐败轻重程度、廉洁指数、</a:t>
              </a:r>
              <a:endPar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algn="ct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市民抱怨度、市民对政府的满意度等</a:t>
              </a:r>
              <a:endPar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9" name="KSO_Shape"/>
            <p:cNvSpPr/>
            <p:nvPr/>
          </p:nvSpPr>
          <p:spPr>
            <a:xfrm rot="16200000" flipV="1">
              <a:off x="8572275" y="4804600"/>
              <a:ext cx="370388" cy="183342"/>
            </a:xfrm>
            <a:prstGeom prst="stripedRightArrow">
              <a:avLst/>
            </a:prstGeom>
            <a:gradFill>
              <a:gsLst>
                <a:gs pos="0">
                  <a:schemeClr val="accent1">
                    <a:lumMod val="89000"/>
                  </a:schemeClr>
                </a:gs>
                <a:gs pos="62000">
                  <a:schemeClr val="accent1">
                    <a:lumMod val="89000"/>
                  </a:schemeClr>
                </a:gs>
                <a:gs pos="69000">
                  <a:schemeClr val="accent1">
                    <a:lumMod val="75000"/>
                  </a:schemeClr>
                </a:gs>
                <a:gs pos="97000">
                  <a:schemeClr val="accent1">
                    <a:lumMod val="70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3991" name="矩形 29"/>
            <p:cNvSpPr>
              <a:spLocks noChangeArrowheads="1"/>
            </p:cNvSpPr>
            <p:nvPr/>
          </p:nvSpPr>
          <p:spPr bwMode="auto">
            <a:xfrm>
              <a:off x="7510974" y="5072358"/>
              <a:ext cx="2532188" cy="430788"/>
            </a:xfrm>
            <a:prstGeom prst="rect">
              <a:avLst/>
            </a:prstGeom>
            <a:noFill/>
            <a:ln w="9525">
              <a:noFill/>
              <a:miter lim="800000"/>
            </a:ln>
          </p:spPr>
          <p:txBody>
            <a:bodyPr wrap="none">
              <a:spAutoFit/>
            </a:bodyPr>
            <a:lstStyle/>
            <a:p>
              <a:r>
                <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rPr>
                <a:t>网民搜索反腐关键词</a:t>
              </a:r>
            </a:p>
          </p:txBody>
        </p:sp>
        <p:sp>
          <p:nvSpPr>
            <p:cNvPr id="31" name="KSO_Shape"/>
            <p:cNvSpPr/>
            <p:nvPr/>
          </p:nvSpPr>
          <p:spPr bwMode="auto">
            <a:xfrm>
              <a:off x="8575236" y="5410242"/>
              <a:ext cx="519502" cy="847014"/>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gradFill>
              <a:gsLst>
                <a:gs pos="0">
                  <a:schemeClr val="accent1">
                    <a:lumMod val="89000"/>
                  </a:schemeClr>
                </a:gs>
                <a:gs pos="62000">
                  <a:schemeClr val="accent1">
                    <a:lumMod val="89000"/>
                  </a:schemeClr>
                </a:gs>
                <a:gs pos="69000">
                  <a:schemeClr val="accent1">
                    <a:lumMod val="75000"/>
                  </a:schemeClr>
                </a:gs>
                <a:gs pos="97000">
                  <a:schemeClr val="accent1">
                    <a:lumMod val="70000"/>
                  </a:schemeClr>
                </a:gs>
              </a:gsLst>
              <a:path path="circle">
                <a:fillToRect t="100000" r="100000"/>
              </a:path>
            </a:gra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pic>
          <p:nvPicPr>
            <p:cNvPr id="83995" name="图片 12"/>
            <p:cNvPicPr>
              <a:picLocks noChangeAspect="1"/>
            </p:cNvPicPr>
            <p:nvPr/>
          </p:nvPicPr>
          <p:blipFill>
            <a:blip r:embed="rId3"/>
            <a:srcRect/>
            <a:stretch>
              <a:fillRect/>
            </a:stretch>
          </p:blipFill>
          <p:spPr bwMode="auto">
            <a:xfrm>
              <a:off x="9446132" y="2714510"/>
              <a:ext cx="1992002" cy="1314721"/>
            </a:xfrm>
            <a:prstGeom prst="rect">
              <a:avLst/>
            </a:prstGeom>
            <a:noFill/>
            <a:ln w="9525">
              <a:noFill/>
              <a:miter lim="800000"/>
              <a:headEnd/>
              <a:tailEnd/>
            </a:ln>
          </p:spPr>
        </p:pic>
      </p:grpSp>
      <p:sp>
        <p:nvSpPr>
          <p:cNvPr id="18"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2344068328"/>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矩形 1"/>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2.</a:t>
            </a:r>
            <a:r>
              <a:rPr lang="zh-CN" altLang="zh-CN" sz="2100" b="1">
                <a:solidFill>
                  <a:srgbClr val="000000"/>
                </a:solidFill>
                <a:latin typeface="黑体" panose="02010609060101010101" pitchFamily="49" charset="-122"/>
                <a:ea typeface="黑体" panose="02010609060101010101" pitchFamily="49" charset="-122"/>
              </a:rPr>
              <a:t>大数据让经济治理更有效</a:t>
            </a:r>
            <a:endParaRPr lang="en-US" altLang="zh-CN" sz="2100" b="1">
              <a:solidFill>
                <a:srgbClr val="000000"/>
              </a:solidFill>
              <a:latin typeface="黑体" panose="02010609060101010101" pitchFamily="49" charset="-122"/>
              <a:ea typeface="黑体" panose="02010609060101010101" pitchFamily="49" charset="-122"/>
            </a:endParaRPr>
          </a:p>
        </p:txBody>
      </p:sp>
      <p:grpSp>
        <p:nvGrpSpPr>
          <p:cNvPr id="84994" name="组合 15"/>
          <p:cNvGrpSpPr/>
          <p:nvPr/>
        </p:nvGrpSpPr>
        <p:grpSpPr bwMode="auto">
          <a:xfrm>
            <a:off x="4302919" y="1938338"/>
            <a:ext cx="4751785" cy="3169444"/>
            <a:chOff x="3260725" y="1614488"/>
            <a:chExt cx="6334687" cy="4225922"/>
          </a:xfrm>
        </p:grpSpPr>
        <p:cxnSp>
          <p:nvCxnSpPr>
            <p:cNvPr id="18" name="直接连接符 17"/>
            <p:cNvCxnSpPr/>
            <p:nvPr/>
          </p:nvCxnSpPr>
          <p:spPr>
            <a:xfrm>
              <a:off x="3260725" y="2557462"/>
              <a:ext cx="5723598"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998" name="组合 40"/>
            <p:cNvGrpSpPr/>
            <p:nvPr/>
          </p:nvGrpSpPr>
          <p:grpSpPr bwMode="auto">
            <a:xfrm>
              <a:off x="3260725" y="2782888"/>
              <a:ext cx="6334685" cy="719138"/>
              <a:chOff x="1736271" y="2315415"/>
              <a:chExt cx="6335861" cy="718458"/>
            </a:xfrm>
          </p:grpSpPr>
          <p:sp>
            <p:nvSpPr>
              <p:cNvPr id="43" name="椭圆 42"/>
              <p:cNvSpPr/>
              <p:nvPr/>
            </p:nvSpPr>
            <p:spPr>
              <a:xfrm>
                <a:off x="1736271" y="2315416"/>
                <a:ext cx="718457" cy="718457"/>
              </a:xfrm>
              <a:prstGeom prst="ellipse">
                <a:avLst/>
              </a:prstGeom>
              <a:solidFill>
                <a:srgbClr val="FFFFFF"/>
              </a:solidFill>
              <a:ln>
                <a:noFill/>
              </a:ln>
              <a:effectLst>
                <a:innerShdw blurRad="203200">
                  <a:schemeClr val="accent1">
                    <a:lumMod val="75000"/>
                    <a:alpha val="7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endParaRPr lang="zh-CN" altLang="en-US" sz="1050">
                  <a:solidFill>
                    <a:srgbClr val="5B9BD5">
                      <a:lumMod val="75000"/>
                    </a:srgbClr>
                  </a:solidFill>
                  <a:ea typeface="黑体" panose="02010609060101010101" pitchFamily="49" charset="-122"/>
                </a:endParaRPr>
              </a:p>
            </p:txBody>
          </p:sp>
          <p:sp>
            <p:nvSpPr>
              <p:cNvPr id="44" name="文本框 10"/>
              <p:cNvSpPr txBox="1">
                <a:spLocks noChangeArrowheads="1"/>
              </p:cNvSpPr>
              <p:nvPr/>
            </p:nvSpPr>
            <p:spPr bwMode="auto">
              <a:xfrm>
                <a:off x="2499896" y="2315415"/>
                <a:ext cx="1288213" cy="718457"/>
              </a:xfrm>
              <a:prstGeom prst="rect">
                <a:avLst/>
              </a:prstGeom>
              <a:no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en-US"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降低银行</a:t>
                </a:r>
                <a:endParaRPr lang="en-US"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en-US"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坏账率</a:t>
                </a:r>
                <a:endParaRPr lang="en-US"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endParaRPr>
              </a:p>
            </p:txBody>
          </p:sp>
          <p:sp>
            <p:nvSpPr>
              <p:cNvPr id="45" name="文本框 44"/>
              <p:cNvSpPr txBox="1"/>
              <p:nvPr/>
            </p:nvSpPr>
            <p:spPr>
              <a:xfrm>
                <a:off x="3909961" y="2315416"/>
                <a:ext cx="4162171" cy="718457"/>
              </a:xfrm>
              <a:prstGeom prst="rect">
                <a:avLst/>
              </a:prstGeom>
              <a:noFill/>
            </p:spPr>
            <p:txBody>
              <a:bodyPr lIns="0" tIns="0" rIns="0" bIns="0" anchor="ctr"/>
              <a:lstStyle/>
              <a:p>
                <a:pPr fontAlgn="auto">
                  <a:lnSpc>
                    <a:spcPct val="110000"/>
                  </a:lnSpc>
                  <a:spcBef>
                    <a:spcPts val="0"/>
                  </a:spcBef>
                  <a:spcAft>
                    <a:spcPts val="0"/>
                  </a:spcAft>
                  <a:defRPr/>
                </a:pPr>
                <a:r>
                  <a:rPr lang="zh-CN"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银行通过贷款对象的大数据特征可以推测</a:t>
                </a:r>
                <a:r>
                  <a:rPr lang="zh-CN" altLang="en-US"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出</a:t>
                </a:r>
                <a:r>
                  <a:rPr lang="zh-CN"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对方违约的可能性，从而减少可能的损失</a:t>
                </a:r>
                <a:r>
                  <a:rPr lang="zh-CN" altLang="en-US"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a:t>
                </a:r>
                <a:endParaRPr lang="da-DK"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endParaRPr>
              </a:p>
            </p:txBody>
          </p:sp>
          <p:sp>
            <p:nvSpPr>
              <p:cNvPr id="46" name="KSO_Shape"/>
              <p:cNvSpPr/>
              <p:nvPr/>
            </p:nvSpPr>
            <p:spPr bwMode="auto">
              <a:xfrm>
                <a:off x="1971227" y="2535868"/>
                <a:ext cx="249244" cy="277549"/>
              </a:xfrm>
              <a:custGeom>
                <a:avLst/>
                <a:gdLst>
                  <a:gd name="T0" fmla="*/ 527033 w 2960688"/>
                  <a:gd name="T1" fmla="*/ 1877159 h 3298826"/>
                  <a:gd name="T2" fmla="*/ 409443 w 2960688"/>
                  <a:gd name="T3" fmla="*/ 2000501 h 3298826"/>
                  <a:gd name="T4" fmla="*/ 411355 w 2960688"/>
                  <a:gd name="T5" fmla="*/ 2233197 h 3298826"/>
                  <a:gd name="T6" fmla="*/ 351125 w 2960688"/>
                  <a:gd name="T7" fmla="*/ 2312034 h 3298826"/>
                  <a:gd name="T8" fmla="*/ 273369 w 2960688"/>
                  <a:gd name="T9" fmla="*/ 2124161 h 3298826"/>
                  <a:gd name="T10" fmla="*/ 346027 w 2960688"/>
                  <a:gd name="T11" fmla="*/ 1891464 h 3298826"/>
                  <a:gd name="T12" fmla="*/ 896304 w 2960688"/>
                  <a:gd name="T13" fmla="*/ 1785321 h 3298826"/>
                  <a:gd name="T14" fmla="*/ 1068706 w 2960688"/>
                  <a:gd name="T15" fmla="*/ 2016555 h 3298826"/>
                  <a:gd name="T16" fmla="*/ 1068071 w 2960688"/>
                  <a:gd name="T17" fmla="*/ 2228732 h 3298826"/>
                  <a:gd name="T18" fmla="*/ 959169 w 2960688"/>
                  <a:gd name="T19" fmla="*/ 2409781 h 3298826"/>
                  <a:gd name="T20" fmla="*/ 713741 w 2960688"/>
                  <a:gd name="T21" fmla="*/ 2518728 h 3298826"/>
                  <a:gd name="T22" fmla="*/ 693421 w 2960688"/>
                  <a:gd name="T23" fmla="*/ 1957476 h 3298826"/>
                  <a:gd name="T24" fmla="*/ 640080 w 2960688"/>
                  <a:gd name="T25" fmla="*/ 1634173 h 3298826"/>
                  <a:gd name="T26" fmla="*/ 392430 w 2960688"/>
                  <a:gd name="T27" fmla="*/ 1729423 h 3298826"/>
                  <a:gd name="T28" fmla="*/ 232092 w 2960688"/>
                  <a:gd name="T29" fmla="*/ 1935163 h 3298826"/>
                  <a:gd name="T30" fmla="*/ 200025 w 2960688"/>
                  <a:gd name="T31" fmla="*/ 2188846 h 3298826"/>
                  <a:gd name="T32" fmla="*/ 307658 w 2960688"/>
                  <a:gd name="T33" fmla="*/ 2432368 h 3298826"/>
                  <a:gd name="T34" fmla="*/ 520065 w 2960688"/>
                  <a:gd name="T35" fmla="*/ 2581276 h 3298826"/>
                  <a:gd name="T36" fmla="*/ 775335 w 2960688"/>
                  <a:gd name="T37" fmla="*/ 2601279 h 3298826"/>
                  <a:gd name="T38" fmla="*/ 1014095 w 2960688"/>
                  <a:gd name="T39" fmla="*/ 2481581 h 3298826"/>
                  <a:gd name="T40" fmla="*/ 1151890 w 2960688"/>
                  <a:gd name="T41" fmla="*/ 2263141 h 3298826"/>
                  <a:gd name="T42" fmla="*/ 1159510 w 2960688"/>
                  <a:gd name="T43" fmla="*/ 2006283 h 3298826"/>
                  <a:gd name="T44" fmla="*/ 1027748 w 2960688"/>
                  <a:gd name="T45" fmla="*/ 1773556 h 3298826"/>
                  <a:gd name="T46" fmla="*/ 803275 w 2960688"/>
                  <a:gd name="T47" fmla="*/ 1647190 h 3298826"/>
                  <a:gd name="T48" fmla="*/ 1574800 w 2960688"/>
                  <a:gd name="T49" fmla="*/ 2092842 h 3298826"/>
                  <a:gd name="T50" fmla="*/ 2153920 w 2960688"/>
                  <a:gd name="T51" fmla="*/ 1496357 h 3298826"/>
                  <a:gd name="T52" fmla="*/ 2773363 w 2960688"/>
                  <a:gd name="T53" fmla="*/ 1705761 h 3298826"/>
                  <a:gd name="T54" fmla="*/ 2930208 w 2960688"/>
                  <a:gd name="T55" fmla="*/ 2034463 h 3298826"/>
                  <a:gd name="T56" fmla="*/ 2534285 w 2960688"/>
                  <a:gd name="T57" fmla="*/ 2333022 h 3298826"/>
                  <a:gd name="T58" fmla="*/ 2062798 w 2960688"/>
                  <a:gd name="T59" fmla="*/ 2832102 h 3298826"/>
                  <a:gd name="T60" fmla="*/ 1393825 w 2960688"/>
                  <a:gd name="T61" fmla="*/ 2435503 h 3298826"/>
                  <a:gd name="T62" fmla="*/ 1449705 w 2960688"/>
                  <a:gd name="T63" fmla="*/ 1990995 h 3298826"/>
                  <a:gd name="T64" fmla="*/ 1293813 w 2960688"/>
                  <a:gd name="T65" fmla="*/ 1642623 h 3298826"/>
                  <a:gd name="T66" fmla="*/ 818833 w 2960688"/>
                  <a:gd name="T67" fmla="*/ 1450340 h 3298826"/>
                  <a:gd name="T68" fmla="*/ 1141095 w 2960688"/>
                  <a:gd name="T69" fmla="*/ 1611630 h 3298826"/>
                  <a:gd name="T70" fmla="*/ 1340803 w 2960688"/>
                  <a:gd name="T71" fmla="*/ 1927861 h 3298826"/>
                  <a:gd name="T72" fmla="*/ 1348423 w 2960688"/>
                  <a:gd name="T73" fmla="*/ 2284731 h 3298826"/>
                  <a:gd name="T74" fmla="*/ 1223010 w 2960688"/>
                  <a:gd name="T75" fmla="*/ 2541906 h 3298826"/>
                  <a:gd name="T76" fmla="*/ 1473200 w 2960688"/>
                  <a:gd name="T77" fmla="*/ 3188336 h 3298826"/>
                  <a:gd name="T78" fmla="*/ 1409700 w 2960688"/>
                  <a:gd name="T79" fmla="*/ 3287079 h 3298826"/>
                  <a:gd name="T80" fmla="*/ 1293813 w 2960688"/>
                  <a:gd name="T81" fmla="*/ 3278189 h 3298826"/>
                  <a:gd name="T82" fmla="*/ 780415 w 2960688"/>
                  <a:gd name="T83" fmla="*/ 2798129 h 3298826"/>
                  <a:gd name="T84" fmla="*/ 485775 w 2960688"/>
                  <a:gd name="T85" fmla="*/ 2775904 h 3298826"/>
                  <a:gd name="T86" fmla="*/ 179387 w 2960688"/>
                  <a:gd name="T87" fmla="*/ 2582863 h 3298826"/>
                  <a:gd name="T88" fmla="*/ 11747 w 2960688"/>
                  <a:gd name="T89" fmla="*/ 2248853 h 3298826"/>
                  <a:gd name="T90" fmla="*/ 39687 w 2960688"/>
                  <a:gd name="T91" fmla="*/ 1891666 h 3298826"/>
                  <a:gd name="T92" fmla="*/ 248285 w 2960688"/>
                  <a:gd name="T93" fmla="*/ 1593533 h 3298826"/>
                  <a:gd name="T94" fmla="*/ 589598 w 2960688"/>
                  <a:gd name="T95" fmla="*/ 1443356 h 3298826"/>
                  <a:gd name="T96" fmla="*/ 2009571 w 2960688"/>
                  <a:gd name="T97" fmla="*/ 44471 h 3298826"/>
                  <a:gd name="T98" fmla="*/ 2211293 w 2960688"/>
                  <a:gd name="T99" fmla="*/ 227752 h 3298826"/>
                  <a:gd name="T100" fmla="*/ 2308501 w 2960688"/>
                  <a:gd name="T101" fmla="*/ 511410 h 3298826"/>
                  <a:gd name="T102" fmla="*/ 2385695 w 2960688"/>
                  <a:gd name="T103" fmla="*/ 681985 h 3298826"/>
                  <a:gd name="T104" fmla="*/ 2326608 w 2960688"/>
                  <a:gd name="T105" fmla="*/ 854149 h 3298826"/>
                  <a:gd name="T106" fmla="*/ 2142358 w 2960688"/>
                  <a:gd name="T107" fmla="*/ 1198477 h 3298826"/>
                  <a:gd name="T108" fmla="*/ 1940000 w 2960688"/>
                  <a:gd name="T109" fmla="*/ 1360477 h 3298826"/>
                  <a:gd name="T110" fmla="*/ 1698569 w 2960688"/>
                  <a:gd name="T111" fmla="*/ 1367782 h 3298826"/>
                  <a:gd name="T112" fmla="*/ 1505106 w 2960688"/>
                  <a:gd name="T113" fmla="*/ 1235642 h 3298826"/>
                  <a:gd name="T114" fmla="*/ 1298619 w 2960688"/>
                  <a:gd name="T115" fmla="*/ 873208 h 3298826"/>
                  <a:gd name="T116" fmla="*/ 1219200 w 2960688"/>
                  <a:gd name="T117" fmla="*/ 700409 h 3298826"/>
                  <a:gd name="T118" fmla="*/ 1306560 w 2960688"/>
                  <a:gd name="T119" fmla="*/ 536504 h 3298826"/>
                  <a:gd name="T120" fmla="*/ 1394873 w 2960688"/>
                  <a:gd name="T121" fmla="*/ 248081 h 3298826"/>
                  <a:gd name="T122" fmla="*/ 1587383 w 2960688"/>
                  <a:gd name="T123" fmla="*/ 54953 h 3298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0688" h="3298826">
                    <a:moveTo>
                      <a:pt x="472859" y="1797050"/>
                    </a:moveTo>
                    <a:lnTo>
                      <a:pt x="478276" y="1797050"/>
                    </a:lnTo>
                    <a:lnTo>
                      <a:pt x="483375" y="1797686"/>
                    </a:lnTo>
                    <a:lnTo>
                      <a:pt x="488792" y="1798640"/>
                    </a:lnTo>
                    <a:lnTo>
                      <a:pt x="493891" y="1800229"/>
                    </a:lnTo>
                    <a:lnTo>
                      <a:pt x="499309" y="1802454"/>
                    </a:lnTo>
                    <a:lnTo>
                      <a:pt x="503770" y="1804679"/>
                    </a:lnTo>
                    <a:lnTo>
                      <a:pt x="508550" y="1807858"/>
                    </a:lnTo>
                    <a:lnTo>
                      <a:pt x="512693" y="1811355"/>
                    </a:lnTo>
                    <a:lnTo>
                      <a:pt x="516836" y="1815170"/>
                    </a:lnTo>
                    <a:lnTo>
                      <a:pt x="520341" y="1819302"/>
                    </a:lnTo>
                    <a:lnTo>
                      <a:pt x="523846" y="1824071"/>
                    </a:lnTo>
                    <a:lnTo>
                      <a:pt x="526396" y="1829157"/>
                    </a:lnTo>
                    <a:lnTo>
                      <a:pt x="528945" y="1834561"/>
                    </a:lnTo>
                    <a:lnTo>
                      <a:pt x="530220" y="1839648"/>
                    </a:lnTo>
                    <a:lnTo>
                      <a:pt x="531495" y="1845370"/>
                    </a:lnTo>
                    <a:lnTo>
                      <a:pt x="531813" y="1850774"/>
                    </a:lnTo>
                    <a:lnTo>
                      <a:pt x="531813" y="1855860"/>
                    </a:lnTo>
                    <a:lnTo>
                      <a:pt x="531495" y="1861264"/>
                    </a:lnTo>
                    <a:lnTo>
                      <a:pt x="530220" y="1866668"/>
                    </a:lnTo>
                    <a:lnTo>
                      <a:pt x="528945" y="1871755"/>
                    </a:lnTo>
                    <a:lnTo>
                      <a:pt x="527033" y="1877159"/>
                    </a:lnTo>
                    <a:lnTo>
                      <a:pt x="524165" y="1881609"/>
                    </a:lnTo>
                    <a:lnTo>
                      <a:pt x="520978" y="1886378"/>
                    </a:lnTo>
                    <a:lnTo>
                      <a:pt x="517792" y="1890510"/>
                    </a:lnTo>
                    <a:lnTo>
                      <a:pt x="513968" y="1894643"/>
                    </a:lnTo>
                    <a:lnTo>
                      <a:pt x="509506" y="1898140"/>
                    </a:lnTo>
                    <a:lnTo>
                      <a:pt x="504726" y="1901636"/>
                    </a:lnTo>
                    <a:lnTo>
                      <a:pt x="495803" y="1907358"/>
                    </a:lnTo>
                    <a:lnTo>
                      <a:pt x="486880" y="1913080"/>
                    </a:lnTo>
                    <a:lnTo>
                      <a:pt x="478913" y="1918803"/>
                    </a:lnTo>
                    <a:lnTo>
                      <a:pt x="471265" y="1924842"/>
                    </a:lnTo>
                    <a:lnTo>
                      <a:pt x="463936" y="1931200"/>
                    </a:lnTo>
                    <a:lnTo>
                      <a:pt x="457244" y="1937240"/>
                    </a:lnTo>
                    <a:lnTo>
                      <a:pt x="450870" y="1943280"/>
                    </a:lnTo>
                    <a:lnTo>
                      <a:pt x="444815" y="1949320"/>
                    </a:lnTo>
                    <a:lnTo>
                      <a:pt x="439398" y="1955678"/>
                    </a:lnTo>
                    <a:lnTo>
                      <a:pt x="433980" y="1962036"/>
                    </a:lnTo>
                    <a:lnTo>
                      <a:pt x="429519" y="1968076"/>
                    </a:lnTo>
                    <a:lnTo>
                      <a:pt x="424739" y="1974751"/>
                    </a:lnTo>
                    <a:lnTo>
                      <a:pt x="420596" y="1980791"/>
                    </a:lnTo>
                    <a:lnTo>
                      <a:pt x="416453" y="1987467"/>
                    </a:lnTo>
                    <a:lnTo>
                      <a:pt x="412948" y="1993825"/>
                    </a:lnTo>
                    <a:lnTo>
                      <a:pt x="409443" y="2000501"/>
                    </a:lnTo>
                    <a:lnTo>
                      <a:pt x="406256" y="2006858"/>
                    </a:lnTo>
                    <a:lnTo>
                      <a:pt x="403388" y="2013534"/>
                    </a:lnTo>
                    <a:lnTo>
                      <a:pt x="400838" y="2019892"/>
                    </a:lnTo>
                    <a:lnTo>
                      <a:pt x="398608" y="2026886"/>
                    </a:lnTo>
                    <a:lnTo>
                      <a:pt x="394465" y="2039919"/>
                    </a:lnTo>
                    <a:lnTo>
                      <a:pt x="391278" y="2053271"/>
                    </a:lnTo>
                    <a:lnTo>
                      <a:pt x="388729" y="2066622"/>
                    </a:lnTo>
                    <a:lnTo>
                      <a:pt x="387135" y="2079974"/>
                    </a:lnTo>
                    <a:lnTo>
                      <a:pt x="386498" y="2093007"/>
                    </a:lnTo>
                    <a:lnTo>
                      <a:pt x="385861" y="2106041"/>
                    </a:lnTo>
                    <a:lnTo>
                      <a:pt x="385861" y="2118439"/>
                    </a:lnTo>
                    <a:lnTo>
                      <a:pt x="386817" y="2130518"/>
                    </a:lnTo>
                    <a:lnTo>
                      <a:pt x="387773" y="2141962"/>
                    </a:lnTo>
                    <a:lnTo>
                      <a:pt x="389366" y="2153724"/>
                    </a:lnTo>
                    <a:lnTo>
                      <a:pt x="391278" y="2164215"/>
                    </a:lnTo>
                    <a:lnTo>
                      <a:pt x="393190" y="2174705"/>
                    </a:lnTo>
                    <a:lnTo>
                      <a:pt x="395421" y="2184242"/>
                    </a:lnTo>
                    <a:lnTo>
                      <a:pt x="397970" y="2193461"/>
                    </a:lnTo>
                    <a:lnTo>
                      <a:pt x="402432" y="2209038"/>
                    </a:lnTo>
                    <a:lnTo>
                      <a:pt x="406574" y="2221435"/>
                    </a:lnTo>
                    <a:lnTo>
                      <a:pt x="409761" y="2229383"/>
                    </a:lnTo>
                    <a:lnTo>
                      <a:pt x="411355" y="2233197"/>
                    </a:lnTo>
                    <a:lnTo>
                      <a:pt x="413585" y="2238602"/>
                    </a:lnTo>
                    <a:lnTo>
                      <a:pt x="415179" y="2244006"/>
                    </a:lnTo>
                    <a:lnTo>
                      <a:pt x="416453" y="2249728"/>
                    </a:lnTo>
                    <a:lnTo>
                      <a:pt x="416772" y="2255132"/>
                    </a:lnTo>
                    <a:lnTo>
                      <a:pt x="416772" y="2260536"/>
                    </a:lnTo>
                    <a:lnTo>
                      <a:pt x="415816" y="2265940"/>
                    </a:lnTo>
                    <a:lnTo>
                      <a:pt x="414860" y="2271026"/>
                    </a:lnTo>
                    <a:lnTo>
                      <a:pt x="413267" y="2276113"/>
                    </a:lnTo>
                    <a:lnTo>
                      <a:pt x="411036" y="2281199"/>
                    </a:lnTo>
                    <a:lnTo>
                      <a:pt x="408168" y="2285967"/>
                    </a:lnTo>
                    <a:lnTo>
                      <a:pt x="405300" y="2290736"/>
                    </a:lnTo>
                    <a:lnTo>
                      <a:pt x="401794" y="2294868"/>
                    </a:lnTo>
                    <a:lnTo>
                      <a:pt x="397970" y="2298683"/>
                    </a:lnTo>
                    <a:lnTo>
                      <a:pt x="393509" y="2302180"/>
                    </a:lnTo>
                    <a:lnTo>
                      <a:pt x="389047" y="2305359"/>
                    </a:lnTo>
                    <a:lnTo>
                      <a:pt x="383630" y="2307902"/>
                    </a:lnTo>
                    <a:lnTo>
                      <a:pt x="378213" y="2309809"/>
                    </a:lnTo>
                    <a:lnTo>
                      <a:pt x="372795" y="2311717"/>
                    </a:lnTo>
                    <a:lnTo>
                      <a:pt x="367696" y="2312670"/>
                    </a:lnTo>
                    <a:lnTo>
                      <a:pt x="361642" y="2312988"/>
                    </a:lnTo>
                    <a:lnTo>
                      <a:pt x="356543" y="2312988"/>
                    </a:lnTo>
                    <a:lnTo>
                      <a:pt x="351125" y="2312034"/>
                    </a:lnTo>
                    <a:lnTo>
                      <a:pt x="345708" y="2311081"/>
                    </a:lnTo>
                    <a:lnTo>
                      <a:pt x="340609" y="2309491"/>
                    </a:lnTo>
                    <a:lnTo>
                      <a:pt x="335829" y="2307584"/>
                    </a:lnTo>
                    <a:lnTo>
                      <a:pt x="330730" y="2304723"/>
                    </a:lnTo>
                    <a:lnTo>
                      <a:pt x="326587" y="2301862"/>
                    </a:lnTo>
                    <a:lnTo>
                      <a:pt x="322126" y="2298365"/>
                    </a:lnTo>
                    <a:lnTo>
                      <a:pt x="318302" y="2294550"/>
                    </a:lnTo>
                    <a:lnTo>
                      <a:pt x="314478" y="2289782"/>
                    </a:lnTo>
                    <a:lnTo>
                      <a:pt x="311610" y="2285332"/>
                    </a:lnTo>
                    <a:lnTo>
                      <a:pt x="308742" y="2280245"/>
                    </a:lnTo>
                    <a:lnTo>
                      <a:pt x="306830" y="2275795"/>
                    </a:lnTo>
                    <a:lnTo>
                      <a:pt x="302687" y="2264987"/>
                    </a:lnTo>
                    <a:lnTo>
                      <a:pt x="296951" y="2249092"/>
                    </a:lnTo>
                    <a:lnTo>
                      <a:pt x="293764" y="2239237"/>
                    </a:lnTo>
                    <a:lnTo>
                      <a:pt x="290259" y="2228111"/>
                    </a:lnTo>
                    <a:lnTo>
                      <a:pt x="287391" y="2216349"/>
                    </a:lnTo>
                    <a:lnTo>
                      <a:pt x="284204" y="2202998"/>
                    </a:lnTo>
                    <a:lnTo>
                      <a:pt x="281017" y="2189328"/>
                    </a:lnTo>
                    <a:lnTo>
                      <a:pt x="278468" y="2173752"/>
                    </a:lnTo>
                    <a:lnTo>
                      <a:pt x="276556" y="2158175"/>
                    </a:lnTo>
                    <a:lnTo>
                      <a:pt x="274644" y="2141645"/>
                    </a:lnTo>
                    <a:lnTo>
                      <a:pt x="273369" y="2124161"/>
                    </a:lnTo>
                    <a:lnTo>
                      <a:pt x="273050" y="2106041"/>
                    </a:lnTo>
                    <a:lnTo>
                      <a:pt x="273369" y="2088239"/>
                    </a:lnTo>
                    <a:lnTo>
                      <a:pt x="274325" y="2078384"/>
                    </a:lnTo>
                    <a:lnTo>
                      <a:pt x="274962" y="2069483"/>
                    </a:lnTo>
                    <a:lnTo>
                      <a:pt x="275918" y="2059629"/>
                    </a:lnTo>
                    <a:lnTo>
                      <a:pt x="277193" y="2049774"/>
                    </a:lnTo>
                    <a:lnTo>
                      <a:pt x="278786" y="2040237"/>
                    </a:lnTo>
                    <a:lnTo>
                      <a:pt x="280698" y="2030382"/>
                    </a:lnTo>
                    <a:lnTo>
                      <a:pt x="282929" y="2020846"/>
                    </a:lnTo>
                    <a:lnTo>
                      <a:pt x="285479" y="2010673"/>
                    </a:lnTo>
                    <a:lnTo>
                      <a:pt x="288347" y="2000819"/>
                    </a:lnTo>
                    <a:lnTo>
                      <a:pt x="291533" y="1990328"/>
                    </a:lnTo>
                    <a:lnTo>
                      <a:pt x="295039" y="1980473"/>
                    </a:lnTo>
                    <a:lnTo>
                      <a:pt x="299181" y="1970619"/>
                    </a:lnTo>
                    <a:lnTo>
                      <a:pt x="303324" y="1960446"/>
                    </a:lnTo>
                    <a:lnTo>
                      <a:pt x="308423" y="1950274"/>
                    </a:lnTo>
                    <a:lnTo>
                      <a:pt x="313522" y="1940419"/>
                    </a:lnTo>
                    <a:lnTo>
                      <a:pt x="319258" y="1930247"/>
                    </a:lnTo>
                    <a:lnTo>
                      <a:pt x="325313" y="1920710"/>
                    </a:lnTo>
                    <a:lnTo>
                      <a:pt x="331368" y="1910855"/>
                    </a:lnTo>
                    <a:lnTo>
                      <a:pt x="338697" y="1901318"/>
                    </a:lnTo>
                    <a:lnTo>
                      <a:pt x="346027" y="1891464"/>
                    </a:lnTo>
                    <a:lnTo>
                      <a:pt x="353675" y="1881927"/>
                    </a:lnTo>
                    <a:lnTo>
                      <a:pt x="362279" y="1872708"/>
                    </a:lnTo>
                    <a:lnTo>
                      <a:pt x="370883" y="1863807"/>
                    </a:lnTo>
                    <a:lnTo>
                      <a:pt x="380125" y="1854906"/>
                    </a:lnTo>
                    <a:lnTo>
                      <a:pt x="389685" y="1846005"/>
                    </a:lnTo>
                    <a:lnTo>
                      <a:pt x="400201" y="1837740"/>
                    </a:lnTo>
                    <a:lnTo>
                      <a:pt x="411036" y="1829157"/>
                    </a:lnTo>
                    <a:lnTo>
                      <a:pt x="422190" y="1820892"/>
                    </a:lnTo>
                    <a:lnTo>
                      <a:pt x="433980" y="1813263"/>
                    </a:lnTo>
                    <a:lnTo>
                      <a:pt x="446409" y="1805315"/>
                    </a:lnTo>
                    <a:lnTo>
                      <a:pt x="451189" y="1802772"/>
                    </a:lnTo>
                    <a:lnTo>
                      <a:pt x="456606" y="1800547"/>
                    </a:lnTo>
                    <a:lnTo>
                      <a:pt x="461705" y="1798957"/>
                    </a:lnTo>
                    <a:lnTo>
                      <a:pt x="467441" y="1797686"/>
                    </a:lnTo>
                    <a:lnTo>
                      <a:pt x="472859" y="1797050"/>
                    </a:lnTo>
                    <a:close/>
                    <a:moveTo>
                      <a:pt x="799783" y="1741488"/>
                    </a:moveTo>
                    <a:lnTo>
                      <a:pt x="816611" y="1747205"/>
                    </a:lnTo>
                    <a:lnTo>
                      <a:pt x="833438" y="1753558"/>
                    </a:lnTo>
                    <a:lnTo>
                      <a:pt x="849631" y="1760228"/>
                    </a:lnTo>
                    <a:lnTo>
                      <a:pt x="865506" y="1767851"/>
                    </a:lnTo>
                    <a:lnTo>
                      <a:pt x="881064" y="1776427"/>
                    </a:lnTo>
                    <a:lnTo>
                      <a:pt x="896304" y="1785321"/>
                    </a:lnTo>
                    <a:lnTo>
                      <a:pt x="910909" y="1795167"/>
                    </a:lnTo>
                    <a:lnTo>
                      <a:pt x="925514" y="1805332"/>
                    </a:lnTo>
                    <a:lnTo>
                      <a:pt x="939166" y="1816131"/>
                    </a:lnTo>
                    <a:lnTo>
                      <a:pt x="952819" y="1827566"/>
                    </a:lnTo>
                    <a:lnTo>
                      <a:pt x="965201" y="1839953"/>
                    </a:lnTo>
                    <a:lnTo>
                      <a:pt x="977584" y="1852976"/>
                    </a:lnTo>
                    <a:lnTo>
                      <a:pt x="989331" y="1866317"/>
                    </a:lnTo>
                    <a:lnTo>
                      <a:pt x="1000444" y="1879975"/>
                    </a:lnTo>
                    <a:lnTo>
                      <a:pt x="1011239" y="1894586"/>
                    </a:lnTo>
                    <a:lnTo>
                      <a:pt x="1021081" y="1909514"/>
                    </a:lnTo>
                    <a:lnTo>
                      <a:pt x="1026479" y="1918090"/>
                    </a:lnTo>
                    <a:lnTo>
                      <a:pt x="1031559" y="1926666"/>
                    </a:lnTo>
                    <a:lnTo>
                      <a:pt x="1036004" y="1935242"/>
                    </a:lnTo>
                    <a:lnTo>
                      <a:pt x="1040766" y="1944136"/>
                    </a:lnTo>
                    <a:lnTo>
                      <a:pt x="1044894" y="1952712"/>
                    </a:lnTo>
                    <a:lnTo>
                      <a:pt x="1049021" y="1961605"/>
                    </a:lnTo>
                    <a:lnTo>
                      <a:pt x="1052831" y="1970817"/>
                    </a:lnTo>
                    <a:lnTo>
                      <a:pt x="1056324" y="1979710"/>
                    </a:lnTo>
                    <a:lnTo>
                      <a:pt x="1059816" y="1988922"/>
                    </a:lnTo>
                    <a:lnTo>
                      <a:pt x="1062991" y="1997815"/>
                    </a:lnTo>
                    <a:lnTo>
                      <a:pt x="1065849" y="2007026"/>
                    </a:lnTo>
                    <a:lnTo>
                      <a:pt x="1068706" y="2016555"/>
                    </a:lnTo>
                    <a:lnTo>
                      <a:pt x="1070929" y="2025767"/>
                    </a:lnTo>
                    <a:lnTo>
                      <a:pt x="1073151" y="2035295"/>
                    </a:lnTo>
                    <a:lnTo>
                      <a:pt x="1075056" y="2044507"/>
                    </a:lnTo>
                    <a:lnTo>
                      <a:pt x="1076961" y="2054353"/>
                    </a:lnTo>
                    <a:lnTo>
                      <a:pt x="1078549" y="2063882"/>
                    </a:lnTo>
                    <a:lnTo>
                      <a:pt x="1079819" y="2073411"/>
                    </a:lnTo>
                    <a:lnTo>
                      <a:pt x="1080771" y="2082940"/>
                    </a:lnTo>
                    <a:lnTo>
                      <a:pt x="1081724" y="2092786"/>
                    </a:lnTo>
                    <a:lnTo>
                      <a:pt x="1082359" y="2102315"/>
                    </a:lnTo>
                    <a:lnTo>
                      <a:pt x="1082676" y="2111844"/>
                    </a:lnTo>
                    <a:lnTo>
                      <a:pt x="1082676" y="2122008"/>
                    </a:lnTo>
                    <a:lnTo>
                      <a:pt x="1082676" y="2131537"/>
                    </a:lnTo>
                    <a:lnTo>
                      <a:pt x="1082359" y="2141066"/>
                    </a:lnTo>
                    <a:lnTo>
                      <a:pt x="1081724" y="2150913"/>
                    </a:lnTo>
                    <a:lnTo>
                      <a:pt x="1080771" y="2160442"/>
                    </a:lnTo>
                    <a:lnTo>
                      <a:pt x="1079819" y="2170606"/>
                    </a:lnTo>
                    <a:lnTo>
                      <a:pt x="1078231" y="2180135"/>
                    </a:lnTo>
                    <a:lnTo>
                      <a:pt x="1076644" y="2189981"/>
                    </a:lnTo>
                    <a:lnTo>
                      <a:pt x="1075056" y="2199510"/>
                    </a:lnTo>
                    <a:lnTo>
                      <a:pt x="1072834" y="2209674"/>
                    </a:lnTo>
                    <a:lnTo>
                      <a:pt x="1070611" y="2219203"/>
                    </a:lnTo>
                    <a:lnTo>
                      <a:pt x="1068071" y="2228732"/>
                    </a:lnTo>
                    <a:lnTo>
                      <a:pt x="1065214" y="2238261"/>
                    </a:lnTo>
                    <a:lnTo>
                      <a:pt x="1062356" y="2247472"/>
                    </a:lnTo>
                    <a:lnTo>
                      <a:pt x="1058864" y="2257001"/>
                    </a:lnTo>
                    <a:lnTo>
                      <a:pt x="1055689" y="2266212"/>
                    </a:lnTo>
                    <a:lnTo>
                      <a:pt x="1052196" y="2275106"/>
                    </a:lnTo>
                    <a:lnTo>
                      <a:pt x="1048386" y="2284317"/>
                    </a:lnTo>
                    <a:lnTo>
                      <a:pt x="1044259" y="2292893"/>
                    </a:lnTo>
                    <a:lnTo>
                      <a:pt x="1039814" y="2301787"/>
                    </a:lnTo>
                    <a:lnTo>
                      <a:pt x="1035369" y="2310045"/>
                    </a:lnTo>
                    <a:lnTo>
                      <a:pt x="1030606" y="2318621"/>
                    </a:lnTo>
                    <a:lnTo>
                      <a:pt x="1025844" y="2327197"/>
                    </a:lnTo>
                    <a:lnTo>
                      <a:pt x="1020764" y="2335456"/>
                    </a:lnTo>
                    <a:lnTo>
                      <a:pt x="1015366" y="2343396"/>
                    </a:lnTo>
                    <a:lnTo>
                      <a:pt x="1009969" y="2351655"/>
                    </a:lnTo>
                    <a:lnTo>
                      <a:pt x="1004254" y="2359278"/>
                    </a:lnTo>
                    <a:lnTo>
                      <a:pt x="998539" y="2366901"/>
                    </a:lnTo>
                    <a:lnTo>
                      <a:pt x="992506" y="2374524"/>
                    </a:lnTo>
                    <a:lnTo>
                      <a:pt x="985839" y="2381830"/>
                    </a:lnTo>
                    <a:lnTo>
                      <a:pt x="979806" y="2389135"/>
                    </a:lnTo>
                    <a:lnTo>
                      <a:pt x="972821" y="2396440"/>
                    </a:lnTo>
                    <a:lnTo>
                      <a:pt x="966471" y="2403111"/>
                    </a:lnTo>
                    <a:lnTo>
                      <a:pt x="959169" y="2409781"/>
                    </a:lnTo>
                    <a:lnTo>
                      <a:pt x="952184" y="2416451"/>
                    </a:lnTo>
                    <a:lnTo>
                      <a:pt x="944564" y="2423121"/>
                    </a:lnTo>
                    <a:lnTo>
                      <a:pt x="937261" y="2429156"/>
                    </a:lnTo>
                    <a:lnTo>
                      <a:pt x="929641" y="2435191"/>
                    </a:lnTo>
                    <a:lnTo>
                      <a:pt x="921704" y="2441544"/>
                    </a:lnTo>
                    <a:lnTo>
                      <a:pt x="913766" y="2447261"/>
                    </a:lnTo>
                    <a:lnTo>
                      <a:pt x="905511" y="2452661"/>
                    </a:lnTo>
                    <a:lnTo>
                      <a:pt x="897256" y="2458061"/>
                    </a:lnTo>
                    <a:lnTo>
                      <a:pt x="884874" y="2465684"/>
                    </a:lnTo>
                    <a:lnTo>
                      <a:pt x="872809" y="2472354"/>
                    </a:lnTo>
                    <a:lnTo>
                      <a:pt x="860426" y="2478707"/>
                    </a:lnTo>
                    <a:lnTo>
                      <a:pt x="847726" y="2484742"/>
                    </a:lnTo>
                    <a:lnTo>
                      <a:pt x="834708" y="2490141"/>
                    </a:lnTo>
                    <a:lnTo>
                      <a:pt x="821691" y="2495541"/>
                    </a:lnTo>
                    <a:lnTo>
                      <a:pt x="808991" y="2499988"/>
                    </a:lnTo>
                    <a:lnTo>
                      <a:pt x="795338" y="2503799"/>
                    </a:lnTo>
                    <a:lnTo>
                      <a:pt x="782003" y="2507611"/>
                    </a:lnTo>
                    <a:lnTo>
                      <a:pt x="768668" y="2510787"/>
                    </a:lnTo>
                    <a:lnTo>
                      <a:pt x="755016" y="2513328"/>
                    </a:lnTo>
                    <a:lnTo>
                      <a:pt x="741046" y="2515552"/>
                    </a:lnTo>
                    <a:lnTo>
                      <a:pt x="727393" y="2517140"/>
                    </a:lnTo>
                    <a:lnTo>
                      <a:pt x="713741" y="2518728"/>
                    </a:lnTo>
                    <a:lnTo>
                      <a:pt x="699771" y="2519363"/>
                    </a:lnTo>
                    <a:lnTo>
                      <a:pt x="685801" y="2519363"/>
                    </a:lnTo>
                    <a:lnTo>
                      <a:pt x="675958" y="2519363"/>
                    </a:lnTo>
                    <a:lnTo>
                      <a:pt x="666116" y="2519046"/>
                    </a:lnTo>
                    <a:lnTo>
                      <a:pt x="646113" y="2517140"/>
                    </a:lnTo>
                    <a:lnTo>
                      <a:pt x="647701" y="2406922"/>
                    </a:lnTo>
                    <a:lnTo>
                      <a:pt x="648971" y="2312586"/>
                    </a:lnTo>
                    <a:lnTo>
                      <a:pt x="650241" y="2242708"/>
                    </a:lnTo>
                    <a:lnTo>
                      <a:pt x="650876" y="2220156"/>
                    </a:lnTo>
                    <a:lnTo>
                      <a:pt x="651193" y="2207133"/>
                    </a:lnTo>
                    <a:lnTo>
                      <a:pt x="653416" y="2182040"/>
                    </a:lnTo>
                    <a:lnTo>
                      <a:pt x="656273" y="2157583"/>
                    </a:lnTo>
                    <a:lnTo>
                      <a:pt x="658813" y="2134078"/>
                    </a:lnTo>
                    <a:lnTo>
                      <a:pt x="661988" y="2111209"/>
                    </a:lnTo>
                    <a:lnTo>
                      <a:pt x="665481" y="2089293"/>
                    </a:lnTo>
                    <a:lnTo>
                      <a:pt x="668973" y="2068329"/>
                    </a:lnTo>
                    <a:lnTo>
                      <a:pt x="672148" y="2048001"/>
                    </a:lnTo>
                    <a:lnTo>
                      <a:pt x="675958" y="2028625"/>
                    </a:lnTo>
                    <a:lnTo>
                      <a:pt x="680403" y="2009885"/>
                    </a:lnTo>
                    <a:lnTo>
                      <a:pt x="684531" y="1991463"/>
                    </a:lnTo>
                    <a:lnTo>
                      <a:pt x="688658" y="1974311"/>
                    </a:lnTo>
                    <a:lnTo>
                      <a:pt x="693421" y="1957476"/>
                    </a:lnTo>
                    <a:lnTo>
                      <a:pt x="697866" y="1941595"/>
                    </a:lnTo>
                    <a:lnTo>
                      <a:pt x="702946" y="1926031"/>
                    </a:lnTo>
                    <a:lnTo>
                      <a:pt x="707708" y="1911420"/>
                    </a:lnTo>
                    <a:lnTo>
                      <a:pt x="712788" y="1897444"/>
                    </a:lnTo>
                    <a:lnTo>
                      <a:pt x="717868" y="1883786"/>
                    </a:lnTo>
                    <a:lnTo>
                      <a:pt x="723266" y="1870763"/>
                    </a:lnTo>
                    <a:lnTo>
                      <a:pt x="728663" y="1858693"/>
                    </a:lnTo>
                    <a:lnTo>
                      <a:pt x="733743" y="1846941"/>
                    </a:lnTo>
                    <a:lnTo>
                      <a:pt x="739141" y="1835824"/>
                    </a:lnTo>
                    <a:lnTo>
                      <a:pt x="744538" y="1825025"/>
                    </a:lnTo>
                    <a:lnTo>
                      <a:pt x="750253" y="1814543"/>
                    </a:lnTo>
                    <a:lnTo>
                      <a:pt x="755651" y="1804696"/>
                    </a:lnTo>
                    <a:lnTo>
                      <a:pt x="761366" y="1795485"/>
                    </a:lnTo>
                    <a:lnTo>
                      <a:pt x="766763" y="1786591"/>
                    </a:lnTo>
                    <a:lnTo>
                      <a:pt x="777876" y="1770392"/>
                    </a:lnTo>
                    <a:lnTo>
                      <a:pt x="788988" y="1755464"/>
                    </a:lnTo>
                    <a:lnTo>
                      <a:pt x="799783" y="1741488"/>
                    </a:lnTo>
                    <a:close/>
                    <a:moveTo>
                      <a:pt x="687070" y="1632268"/>
                    </a:moveTo>
                    <a:lnTo>
                      <a:pt x="675640" y="1632585"/>
                    </a:lnTo>
                    <a:lnTo>
                      <a:pt x="663575" y="1632585"/>
                    </a:lnTo>
                    <a:lnTo>
                      <a:pt x="651828" y="1633538"/>
                    </a:lnTo>
                    <a:lnTo>
                      <a:pt x="640080" y="1634173"/>
                    </a:lnTo>
                    <a:lnTo>
                      <a:pt x="628015" y="1635760"/>
                    </a:lnTo>
                    <a:lnTo>
                      <a:pt x="616585" y="1637348"/>
                    </a:lnTo>
                    <a:lnTo>
                      <a:pt x="604838" y="1638935"/>
                    </a:lnTo>
                    <a:lnTo>
                      <a:pt x="592773" y="1641158"/>
                    </a:lnTo>
                    <a:lnTo>
                      <a:pt x="581343" y="1643381"/>
                    </a:lnTo>
                    <a:lnTo>
                      <a:pt x="569595" y="1645920"/>
                    </a:lnTo>
                    <a:lnTo>
                      <a:pt x="558165" y="1649095"/>
                    </a:lnTo>
                    <a:lnTo>
                      <a:pt x="546735" y="1652270"/>
                    </a:lnTo>
                    <a:lnTo>
                      <a:pt x="534670" y="1655763"/>
                    </a:lnTo>
                    <a:lnTo>
                      <a:pt x="523240" y="1659573"/>
                    </a:lnTo>
                    <a:lnTo>
                      <a:pt x="512128" y="1663700"/>
                    </a:lnTo>
                    <a:lnTo>
                      <a:pt x="500698" y="1668145"/>
                    </a:lnTo>
                    <a:lnTo>
                      <a:pt x="489268" y="1672908"/>
                    </a:lnTo>
                    <a:lnTo>
                      <a:pt x="478155" y="1678305"/>
                    </a:lnTo>
                    <a:lnTo>
                      <a:pt x="467043" y="1683703"/>
                    </a:lnTo>
                    <a:lnTo>
                      <a:pt x="455930" y="1689418"/>
                    </a:lnTo>
                    <a:lnTo>
                      <a:pt x="444818" y="1695133"/>
                    </a:lnTo>
                    <a:lnTo>
                      <a:pt x="434023" y="1701483"/>
                    </a:lnTo>
                    <a:lnTo>
                      <a:pt x="423545" y="1708150"/>
                    </a:lnTo>
                    <a:lnTo>
                      <a:pt x="412750" y="1714818"/>
                    </a:lnTo>
                    <a:lnTo>
                      <a:pt x="402273" y="1721803"/>
                    </a:lnTo>
                    <a:lnTo>
                      <a:pt x="392430" y="1729423"/>
                    </a:lnTo>
                    <a:lnTo>
                      <a:pt x="382588" y="1736726"/>
                    </a:lnTo>
                    <a:lnTo>
                      <a:pt x="373063" y="1744663"/>
                    </a:lnTo>
                    <a:lnTo>
                      <a:pt x="363220" y="1752283"/>
                    </a:lnTo>
                    <a:lnTo>
                      <a:pt x="354330" y="1760856"/>
                    </a:lnTo>
                    <a:lnTo>
                      <a:pt x="345440" y="1768793"/>
                    </a:lnTo>
                    <a:lnTo>
                      <a:pt x="336550" y="1777683"/>
                    </a:lnTo>
                    <a:lnTo>
                      <a:pt x="328295" y="1785938"/>
                    </a:lnTo>
                    <a:lnTo>
                      <a:pt x="320040" y="1795146"/>
                    </a:lnTo>
                    <a:lnTo>
                      <a:pt x="312103" y="1804036"/>
                    </a:lnTo>
                    <a:lnTo>
                      <a:pt x="304483" y="1813243"/>
                    </a:lnTo>
                    <a:lnTo>
                      <a:pt x="297180" y="1822768"/>
                    </a:lnTo>
                    <a:lnTo>
                      <a:pt x="289878" y="1832293"/>
                    </a:lnTo>
                    <a:lnTo>
                      <a:pt x="282893" y="1841818"/>
                    </a:lnTo>
                    <a:lnTo>
                      <a:pt x="276225" y="1851978"/>
                    </a:lnTo>
                    <a:lnTo>
                      <a:pt x="269875" y="1861821"/>
                    </a:lnTo>
                    <a:lnTo>
                      <a:pt x="263842" y="1871663"/>
                    </a:lnTo>
                    <a:lnTo>
                      <a:pt x="257810" y="1882141"/>
                    </a:lnTo>
                    <a:lnTo>
                      <a:pt x="252095" y="1892301"/>
                    </a:lnTo>
                    <a:lnTo>
                      <a:pt x="246697" y="1903096"/>
                    </a:lnTo>
                    <a:lnTo>
                      <a:pt x="241617" y="1913573"/>
                    </a:lnTo>
                    <a:lnTo>
                      <a:pt x="236855" y="1924051"/>
                    </a:lnTo>
                    <a:lnTo>
                      <a:pt x="232092" y="1935163"/>
                    </a:lnTo>
                    <a:lnTo>
                      <a:pt x="227965" y="1945958"/>
                    </a:lnTo>
                    <a:lnTo>
                      <a:pt x="223837" y="1957071"/>
                    </a:lnTo>
                    <a:lnTo>
                      <a:pt x="220027" y="1968183"/>
                    </a:lnTo>
                    <a:lnTo>
                      <a:pt x="216535" y="1979296"/>
                    </a:lnTo>
                    <a:lnTo>
                      <a:pt x="213360" y="1990726"/>
                    </a:lnTo>
                    <a:lnTo>
                      <a:pt x="210502" y="2001838"/>
                    </a:lnTo>
                    <a:lnTo>
                      <a:pt x="207645" y="2013268"/>
                    </a:lnTo>
                    <a:lnTo>
                      <a:pt x="205105" y="2024698"/>
                    </a:lnTo>
                    <a:lnTo>
                      <a:pt x="203200" y="2036763"/>
                    </a:lnTo>
                    <a:lnTo>
                      <a:pt x="201295" y="2048193"/>
                    </a:lnTo>
                    <a:lnTo>
                      <a:pt x="199390" y="2059623"/>
                    </a:lnTo>
                    <a:lnTo>
                      <a:pt x="198120" y="2071371"/>
                    </a:lnTo>
                    <a:lnTo>
                      <a:pt x="196850" y="2082801"/>
                    </a:lnTo>
                    <a:lnTo>
                      <a:pt x="196215" y="2094866"/>
                    </a:lnTo>
                    <a:lnTo>
                      <a:pt x="195897" y="2106613"/>
                    </a:lnTo>
                    <a:lnTo>
                      <a:pt x="195580" y="2118043"/>
                    </a:lnTo>
                    <a:lnTo>
                      <a:pt x="195580" y="2129791"/>
                    </a:lnTo>
                    <a:lnTo>
                      <a:pt x="195897" y="2141856"/>
                    </a:lnTo>
                    <a:lnTo>
                      <a:pt x="196532" y="2153603"/>
                    </a:lnTo>
                    <a:lnTo>
                      <a:pt x="197485" y="2165668"/>
                    </a:lnTo>
                    <a:lnTo>
                      <a:pt x="198437" y="2177098"/>
                    </a:lnTo>
                    <a:lnTo>
                      <a:pt x="200025" y="2188846"/>
                    </a:lnTo>
                    <a:lnTo>
                      <a:pt x="201930" y="2200593"/>
                    </a:lnTo>
                    <a:lnTo>
                      <a:pt x="203835" y="2212023"/>
                    </a:lnTo>
                    <a:lnTo>
                      <a:pt x="206057" y="2224088"/>
                    </a:lnTo>
                    <a:lnTo>
                      <a:pt x="208915" y="2235518"/>
                    </a:lnTo>
                    <a:lnTo>
                      <a:pt x="211772" y="2247266"/>
                    </a:lnTo>
                    <a:lnTo>
                      <a:pt x="215265" y="2258696"/>
                    </a:lnTo>
                    <a:lnTo>
                      <a:pt x="218757" y="2270443"/>
                    </a:lnTo>
                    <a:lnTo>
                      <a:pt x="222567" y="2281873"/>
                    </a:lnTo>
                    <a:lnTo>
                      <a:pt x="226695" y="2293303"/>
                    </a:lnTo>
                    <a:lnTo>
                      <a:pt x="231140" y="2304733"/>
                    </a:lnTo>
                    <a:lnTo>
                      <a:pt x="235902" y="2315846"/>
                    </a:lnTo>
                    <a:lnTo>
                      <a:pt x="240982" y="2327276"/>
                    </a:lnTo>
                    <a:lnTo>
                      <a:pt x="246380" y="2338388"/>
                    </a:lnTo>
                    <a:lnTo>
                      <a:pt x="252095" y="2349501"/>
                    </a:lnTo>
                    <a:lnTo>
                      <a:pt x="257810" y="2360296"/>
                    </a:lnTo>
                    <a:lnTo>
                      <a:pt x="264160" y="2371408"/>
                    </a:lnTo>
                    <a:lnTo>
                      <a:pt x="270827" y="2381886"/>
                    </a:lnTo>
                    <a:lnTo>
                      <a:pt x="277813" y="2392681"/>
                    </a:lnTo>
                    <a:lnTo>
                      <a:pt x="284798" y="2403158"/>
                    </a:lnTo>
                    <a:lnTo>
                      <a:pt x="292100" y="2413001"/>
                    </a:lnTo>
                    <a:lnTo>
                      <a:pt x="299720" y="2422843"/>
                    </a:lnTo>
                    <a:lnTo>
                      <a:pt x="307658" y="2432368"/>
                    </a:lnTo>
                    <a:lnTo>
                      <a:pt x="315595" y="2442211"/>
                    </a:lnTo>
                    <a:lnTo>
                      <a:pt x="323533" y="2451101"/>
                    </a:lnTo>
                    <a:lnTo>
                      <a:pt x="332105" y="2459991"/>
                    </a:lnTo>
                    <a:lnTo>
                      <a:pt x="340360" y="2468881"/>
                    </a:lnTo>
                    <a:lnTo>
                      <a:pt x="349250" y="2477136"/>
                    </a:lnTo>
                    <a:lnTo>
                      <a:pt x="358140" y="2485391"/>
                    </a:lnTo>
                    <a:lnTo>
                      <a:pt x="367348" y="2493328"/>
                    </a:lnTo>
                    <a:lnTo>
                      <a:pt x="376238" y="2500948"/>
                    </a:lnTo>
                    <a:lnTo>
                      <a:pt x="385445" y="2508251"/>
                    </a:lnTo>
                    <a:lnTo>
                      <a:pt x="394970" y="2515553"/>
                    </a:lnTo>
                    <a:lnTo>
                      <a:pt x="405130" y="2522538"/>
                    </a:lnTo>
                    <a:lnTo>
                      <a:pt x="414655" y="2528888"/>
                    </a:lnTo>
                    <a:lnTo>
                      <a:pt x="424498" y="2535556"/>
                    </a:lnTo>
                    <a:lnTo>
                      <a:pt x="434975" y="2541588"/>
                    </a:lnTo>
                    <a:lnTo>
                      <a:pt x="445135" y="2547621"/>
                    </a:lnTo>
                    <a:lnTo>
                      <a:pt x="455613" y="2553018"/>
                    </a:lnTo>
                    <a:lnTo>
                      <a:pt x="465773" y="2558416"/>
                    </a:lnTo>
                    <a:lnTo>
                      <a:pt x="476568" y="2563813"/>
                    </a:lnTo>
                    <a:lnTo>
                      <a:pt x="487363" y="2568258"/>
                    </a:lnTo>
                    <a:lnTo>
                      <a:pt x="498158" y="2573021"/>
                    </a:lnTo>
                    <a:lnTo>
                      <a:pt x="509270" y="2577466"/>
                    </a:lnTo>
                    <a:lnTo>
                      <a:pt x="520065" y="2581276"/>
                    </a:lnTo>
                    <a:lnTo>
                      <a:pt x="531178" y="2585086"/>
                    </a:lnTo>
                    <a:lnTo>
                      <a:pt x="542290" y="2588896"/>
                    </a:lnTo>
                    <a:lnTo>
                      <a:pt x="553720" y="2592071"/>
                    </a:lnTo>
                    <a:lnTo>
                      <a:pt x="564833" y="2594928"/>
                    </a:lnTo>
                    <a:lnTo>
                      <a:pt x="576580" y="2597786"/>
                    </a:lnTo>
                    <a:lnTo>
                      <a:pt x="588010" y="2600326"/>
                    </a:lnTo>
                    <a:lnTo>
                      <a:pt x="599440" y="2602231"/>
                    </a:lnTo>
                    <a:lnTo>
                      <a:pt x="611188" y="2604136"/>
                    </a:lnTo>
                    <a:lnTo>
                      <a:pt x="622618" y="2605724"/>
                    </a:lnTo>
                    <a:lnTo>
                      <a:pt x="634683" y="2607311"/>
                    </a:lnTo>
                    <a:lnTo>
                      <a:pt x="646113" y="2608581"/>
                    </a:lnTo>
                    <a:lnTo>
                      <a:pt x="657860" y="2609216"/>
                    </a:lnTo>
                    <a:lnTo>
                      <a:pt x="669925" y="2609534"/>
                    </a:lnTo>
                    <a:lnTo>
                      <a:pt x="681355" y="2609851"/>
                    </a:lnTo>
                    <a:lnTo>
                      <a:pt x="693103" y="2609851"/>
                    </a:lnTo>
                    <a:lnTo>
                      <a:pt x="704850" y="2609534"/>
                    </a:lnTo>
                    <a:lnTo>
                      <a:pt x="716915" y="2608899"/>
                    </a:lnTo>
                    <a:lnTo>
                      <a:pt x="728345" y="2607946"/>
                    </a:lnTo>
                    <a:lnTo>
                      <a:pt x="740093" y="2606676"/>
                    </a:lnTo>
                    <a:lnTo>
                      <a:pt x="752158" y="2605406"/>
                    </a:lnTo>
                    <a:lnTo>
                      <a:pt x="763905" y="2603501"/>
                    </a:lnTo>
                    <a:lnTo>
                      <a:pt x="775335" y="2601279"/>
                    </a:lnTo>
                    <a:lnTo>
                      <a:pt x="787083" y="2598738"/>
                    </a:lnTo>
                    <a:lnTo>
                      <a:pt x="798830" y="2596198"/>
                    </a:lnTo>
                    <a:lnTo>
                      <a:pt x="810578" y="2593658"/>
                    </a:lnTo>
                    <a:lnTo>
                      <a:pt x="822008" y="2590166"/>
                    </a:lnTo>
                    <a:lnTo>
                      <a:pt x="833438" y="2586673"/>
                    </a:lnTo>
                    <a:lnTo>
                      <a:pt x="844868" y="2582863"/>
                    </a:lnTo>
                    <a:lnTo>
                      <a:pt x="856615" y="2578736"/>
                    </a:lnTo>
                    <a:lnTo>
                      <a:pt x="867410" y="2573973"/>
                    </a:lnTo>
                    <a:lnTo>
                      <a:pt x="879158" y="2569528"/>
                    </a:lnTo>
                    <a:lnTo>
                      <a:pt x="890270" y="2564131"/>
                    </a:lnTo>
                    <a:lnTo>
                      <a:pt x="901383" y="2558733"/>
                    </a:lnTo>
                    <a:lnTo>
                      <a:pt x="912178" y="2553336"/>
                    </a:lnTo>
                    <a:lnTo>
                      <a:pt x="923290" y="2547303"/>
                    </a:lnTo>
                    <a:lnTo>
                      <a:pt x="934085" y="2540636"/>
                    </a:lnTo>
                    <a:lnTo>
                      <a:pt x="944880" y="2534286"/>
                    </a:lnTo>
                    <a:lnTo>
                      <a:pt x="955675" y="2527301"/>
                    </a:lnTo>
                    <a:lnTo>
                      <a:pt x="965835" y="2520633"/>
                    </a:lnTo>
                    <a:lnTo>
                      <a:pt x="976313" y="2512696"/>
                    </a:lnTo>
                    <a:lnTo>
                      <a:pt x="986155" y="2505711"/>
                    </a:lnTo>
                    <a:lnTo>
                      <a:pt x="995680" y="2497456"/>
                    </a:lnTo>
                    <a:lnTo>
                      <a:pt x="1005205" y="2489836"/>
                    </a:lnTo>
                    <a:lnTo>
                      <a:pt x="1014095" y="2481581"/>
                    </a:lnTo>
                    <a:lnTo>
                      <a:pt x="1023303" y="2473326"/>
                    </a:lnTo>
                    <a:lnTo>
                      <a:pt x="1031558" y="2464753"/>
                    </a:lnTo>
                    <a:lnTo>
                      <a:pt x="1040130" y="2456181"/>
                    </a:lnTo>
                    <a:lnTo>
                      <a:pt x="1048385" y="2446973"/>
                    </a:lnTo>
                    <a:lnTo>
                      <a:pt x="1056640" y="2438083"/>
                    </a:lnTo>
                    <a:lnTo>
                      <a:pt x="1064260" y="2429193"/>
                    </a:lnTo>
                    <a:lnTo>
                      <a:pt x="1071563" y="2419351"/>
                    </a:lnTo>
                    <a:lnTo>
                      <a:pt x="1078865" y="2409826"/>
                    </a:lnTo>
                    <a:lnTo>
                      <a:pt x="1085533" y="2400301"/>
                    </a:lnTo>
                    <a:lnTo>
                      <a:pt x="1092200" y="2390458"/>
                    </a:lnTo>
                    <a:lnTo>
                      <a:pt x="1098550" y="2380616"/>
                    </a:lnTo>
                    <a:lnTo>
                      <a:pt x="1104583" y="2370456"/>
                    </a:lnTo>
                    <a:lnTo>
                      <a:pt x="1110933" y="2360296"/>
                    </a:lnTo>
                    <a:lnTo>
                      <a:pt x="1116330" y="2349818"/>
                    </a:lnTo>
                    <a:lnTo>
                      <a:pt x="1121728" y="2339023"/>
                    </a:lnTo>
                    <a:lnTo>
                      <a:pt x="1126808" y="2328863"/>
                    </a:lnTo>
                    <a:lnTo>
                      <a:pt x="1131570" y="2318068"/>
                    </a:lnTo>
                    <a:lnTo>
                      <a:pt x="1136015" y="2306956"/>
                    </a:lnTo>
                    <a:lnTo>
                      <a:pt x="1140778" y="2296478"/>
                    </a:lnTo>
                    <a:lnTo>
                      <a:pt x="1144588" y="2285366"/>
                    </a:lnTo>
                    <a:lnTo>
                      <a:pt x="1148398" y="2274253"/>
                    </a:lnTo>
                    <a:lnTo>
                      <a:pt x="1151890" y="2263141"/>
                    </a:lnTo>
                    <a:lnTo>
                      <a:pt x="1155383" y="2251711"/>
                    </a:lnTo>
                    <a:lnTo>
                      <a:pt x="1158240" y="2240598"/>
                    </a:lnTo>
                    <a:lnTo>
                      <a:pt x="1161098" y="2228851"/>
                    </a:lnTo>
                    <a:lnTo>
                      <a:pt x="1163320" y="2217421"/>
                    </a:lnTo>
                    <a:lnTo>
                      <a:pt x="1165543" y="2205673"/>
                    </a:lnTo>
                    <a:lnTo>
                      <a:pt x="1167448" y="2194243"/>
                    </a:lnTo>
                    <a:lnTo>
                      <a:pt x="1169035" y="2182813"/>
                    </a:lnTo>
                    <a:lnTo>
                      <a:pt x="1170305" y="2170748"/>
                    </a:lnTo>
                    <a:lnTo>
                      <a:pt x="1171258" y="2159318"/>
                    </a:lnTo>
                    <a:lnTo>
                      <a:pt x="1172210" y="2147571"/>
                    </a:lnTo>
                    <a:lnTo>
                      <a:pt x="1172845" y="2135823"/>
                    </a:lnTo>
                    <a:lnTo>
                      <a:pt x="1172845" y="2123758"/>
                    </a:lnTo>
                    <a:lnTo>
                      <a:pt x="1172845" y="2112328"/>
                    </a:lnTo>
                    <a:lnTo>
                      <a:pt x="1172528" y="2100581"/>
                    </a:lnTo>
                    <a:lnTo>
                      <a:pt x="1172210" y="2088516"/>
                    </a:lnTo>
                    <a:lnTo>
                      <a:pt x="1170940" y="2076768"/>
                    </a:lnTo>
                    <a:lnTo>
                      <a:pt x="1169670" y="2065021"/>
                    </a:lnTo>
                    <a:lnTo>
                      <a:pt x="1168083" y="2053591"/>
                    </a:lnTo>
                    <a:lnTo>
                      <a:pt x="1166813" y="2041526"/>
                    </a:lnTo>
                    <a:lnTo>
                      <a:pt x="1164273" y="2029778"/>
                    </a:lnTo>
                    <a:lnTo>
                      <a:pt x="1162050" y="2018348"/>
                    </a:lnTo>
                    <a:lnTo>
                      <a:pt x="1159510" y="2006283"/>
                    </a:lnTo>
                    <a:lnTo>
                      <a:pt x="1156335" y="1994853"/>
                    </a:lnTo>
                    <a:lnTo>
                      <a:pt x="1153478" y="1983423"/>
                    </a:lnTo>
                    <a:lnTo>
                      <a:pt x="1149985" y="1971993"/>
                    </a:lnTo>
                    <a:lnTo>
                      <a:pt x="1145540" y="1960563"/>
                    </a:lnTo>
                    <a:lnTo>
                      <a:pt x="1141730" y="1949133"/>
                    </a:lnTo>
                    <a:lnTo>
                      <a:pt x="1137285" y="1937386"/>
                    </a:lnTo>
                    <a:lnTo>
                      <a:pt x="1132205" y="1926591"/>
                    </a:lnTo>
                    <a:lnTo>
                      <a:pt x="1127443" y="1914843"/>
                    </a:lnTo>
                    <a:lnTo>
                      <a:pt x="1122045" y="1903731"/>
                    </a:lnTo>
                    <a:lnTo>
                      <a:pt x="1116330" y="1892936"/>
                    </a:lnTo>
                    <a:lnTo>
                      <a:pt x="1110615" y="1882141"/>
                    </a:lnTo>
                    <a:lnTo>
                      <a:pt x="1103948" y="1871028"/>
                    </a:lnTo>
                    <a:lnTo>
                      <a:pt x="1097598" y="1860233"/>
                    </a:lnTo>
                    <a:lnTo>
                      <a:pt x="1090613" y="1849438"/>
                    </a:lnTo>
                    <a:lnTo>
                      <a:pt x="1083310" y="1839278"/>
                    </a:lnTo>
                    <a:lnTo>
                      <a:pt x="1076008" y="1829436"/>
                    </a:lnTo>
                    <a:lnTo>
                      <a:pt x="1068388" y="1819276"/>
                    </a:lnTo>
                    <a:lnTo>
                      <a:pt x="1060768" y="1809751"/>
                    </a:lnTo>
                    <a:lnTo>
                      <a:pt x="1053148" y="1800226"/>
                    </a:lnTo>
                    <a:lnTo>
                      <a:pt x="1044575" y="1791018"/>
                    </a:lnTo>
                    <a:lnTo>
                      <a:pt x="1036320" y="1782128"/>
                    </a:lnTo>
                    <a:lnTo>
                      <a:pt x="1027748" y="1773556"/>
                    </a:lnTo>
                    <a:lnTo>
                      <a:pt x="1019175" y="1764983"/>
                    </a:lnTo>
                    <a:lnTo>
                      <a:pt x="1010285" y="1757046"/>
                    </a:lnTo>
                    <a:lnTo>
                      <a:pt x="1001395" y="1749108"/>
                    </a:lnTo>
                    <a:lnTo>
                      <a:pt x="992188" y="1741171"/>
                    </a:lnTo>
                    <a:lnTo>
                      <a:pt x="982663" y="1734186"/>
                    </a:lnTo>
                    <a:lnTo>
                      <a:pt x="973138" y="1726883"/>
                    </a:lnTo>
                    <a:lnTo>
                      <a:pt x="963613" y="1719898"/>
                    </a:lnTo>
                    <a:lnTo>
                      <a:pt x="953770" y="1713230"/>
                    </a:lnTo>
                    <a:lnTo>
                      <a:pt x="943610" y="1706880"/>
                    </a:lnTo>
                    <a:lnTo>
                      <a:pt x="933768" y="1700848"/>
                    </a:lnTo>
                    <a:lnTo>
                      <a:pt x="923290" y="1695133"/>
                    </a:lnTo>
                    <a:lnTo>
                      <a:pt x="913130" y="1689418"/>
                    </a:lnTo>
                    <a:lnTo>
                      <a:pt x="902335" y="1684020"/>
                    </a:lnTo>
                    <a:lnTo>
                      <a:pt x="892175" y="1678623"/>
                    </a:lnTo>
                    <a:lnTo>
                      <a:pt x="881380" y="1673860"/>
                    </a:lnTo>
                    <a:lnTo>
                      <a:pt x="870268" y="1669415"/>
                    </a:lnTo>
                    <a:lnTo>
                      <a:pt x="859473" y="1664653"/>
                    </a:lnTo>
                    <a:lnTo>
                      <a:pt x="848360" y="1660843"/>
                    </a:lnTo>
                    <a:lnTo>
                      <a:pt x="837248" y="1657033"/>
                    </a:lnTo>
                    <a:lnTo>
                      <a:pt x="825818" y="1653858"/>
                    </a:lnTo>
                    <a:lnTo>
                      <a:pt x="814705" y="1650365"/>
                    </a:lnTo>
                    <a:lnTo>
                      <a:pt x="803275" y="1647190"/>
                    </a:lnTo>
                    <a:lnTo>
                      <a:pt x="791845" y="1644651"/>
                    </a:lnTo>
                    <a:lnTo>
                      <a:pt x="780415" y="1642111"/>
                    </a:lnTo>
                    <a:lnTo>
                      <a:pt x="768985" y="1639888"/>
                    </a:lnTo>
                    <a:lnTo>
                      <a:pt x="757238" y="1637983"/>
                    </a:lnTo>
                    <a:lnTo>
                      <a:pt x="745490" y="1636395"/>
                    </a:lnTo>
                    <a:lnTo>
                      <a:pt x="734060" y="1635125"/>
                    </a:lnTo>
                    <a:lnTo>
                      <a:pt x="722313" y="1633855"/>
                    </a:lnTo>
                    <a:lnTo>
                      <a:pt x="710565" y="1632903"/>
                    </a:lnTo>
                    <a:lnTo>
                      <a:pt x="698818" y="1632585"/>
                    </a:lnTo>
                    <a:lnTo>
                      <a:pt x="687070" y="1632268"/>
                    </a:lnTo>
                    <a:close/>
                    <a:moveTo>
                      <a:pt x="1446848" y="1466850"/>
                    </a:moveTo>
                    <a:lnTo>
                      <a:pt x="1448435" y="1479858"/>
                    </a:lnTo>
                    <a:lnTo>
                      <a:pt x="1450658" y="1496357"/>
                    </a:lnTo>
                    <a:lnTo>
                      <a:pt x="1453833" y="1515711"/>
                    </a:lnTo>
                    <a:lnTo>
                      <a:pt x="1457960" y="1538238"/>
                    </a:lnTo>
                    <a:lnTo>
                      <a:pt x="1468120" y="1591541"/>
                    </a:lnTo>
                    <a:lnTo>
                      <a:pt x="1480185" y="1653093"/>
                    </a:lnTo>
                    <a:lnTo>
                      <a:pt x="1494155" y="1721308"/>
                    </a:lnTo>
                    <a:lnTo>
                      <a:pt x="1509713" y="1794282"/>
                    </a:lnTo>
                    <a:lnTo>
                      <a:pt x="1525905" y="1870112"/>
                    </a:lnTo>
                    <a:lnTo>
                      <a:pt x="1542098" y="1946576"/>
                    </a:lnTo>
                    <a:lnTo>
                      <a:pt x="1574800" y="2092842"/>
                    </a:lnTo>
                    <a:lnTo>
                      <a:pt x="1602740" y="2217533"/>
                    </a:lnTo>
                    <a:lnTo>
                      <a:pt x="1629410" y="2336830"/>
                    </a:lnTo>
                    <a:lnTo>
                      <a:pt x="1730693" y="1746690"/>
                    </a:lnTo>
                    <a:lnTo>
                      <a:pt x="1671003" y="1606453"/>
                    </a:lnTo>
                    <a:lnTo>
                      <a:pt x="1768475" y="1514442"/>
                    </a:lnTo>
                    <a:lnTo>
                      <a:pt x="1798955" y="1514442"/>
                    </a:lnTo>
                    <a:lnTo>
                      <a:pt x="1806258" y="1514442"/>
                    </a:lnTo>
                    <a:lnTo>
                      <a:pt x="1836420" y="1514442"/>
                    </a:lnTo>
                    <a:lnTo>
                      <a:pt x="1933575" y="1606453"/>
                    </a:lnTo>
                    <a:lnTo>
                      <a:pt x="1873885" y="1746690"/>
                    </a:lnTo>
                    <a:lnTo>
                      <a:pt x="1975168" y="2336830"/>
                    </a:lnTo>
                    <a:lnTo>
                      <a:pt x="2002155" y="2217533"/>
                    </a:lnTo>
                    <a:lnTo>
                      <a:pt x="2030095" y="2092842"/>
                    </a:lnTo>
                    <a:lnTo>
                      <a:pt x="2062480" y="1946576"/>
                    </a:lnTo>
                    <a:lnTo>
                      <a:pt x="2078990" y="1870112"/>
                    </a:lnTo>
                    <a:lnTo>
                      <a:pt x="2094865" y="1794282"/>
                    </a:lnTo>
                    <a:lnTo>
                      <a:pt x="2110740" y="1721308"/>
                    </a:lnTo>
                    <a:lnTo>
                      <a:pt x="2124393" y="1653093"/>
                    </a:lnTo>
                    <a:lnTo>
                      <a:pt x="2136775" y="1591541"/>
                    </a:lnTo>
                    <a:lnTo>
                      <a:pt x="2146618" y="1538238"/>
                    </a:lnTo>
                    <a:lnTo>
                      <a:pt x="2150428" y="1515711"/>
                    </a:lnTo>
                    <a:lnTo>
                      <a:pt x="2153920" y="1496357"/>
                    </a:lnTo>
                    <a:lnTo>
                      <a:pt x="2156143" y="1479858"/>
                    </a:lnTo>
                    <a:lnTo>
                      <a:pt x="2157730" y="1466850"/>
                    </a:lnTo>
                    <a:lnTo>
                      <a:pt x="2164398" y="1469071"/>
                    </a:lnTo>
                    <a:lnTo>
                      <a:pt x="2173923" y="1471609"/>
                    </a:lnTo>
                    <a:lnTo>
                      <a:pt x="2226628" y="1488108"/>
                    </a:lnTo>
                    <a:lnTo>
                      <a:pt x="2293620" y="1509683"/>
                    </a:lnTo>
                    <a:lnTo>
                      <a:pt x="2331085" y="1522374"/>
                    </a:lnTo>
                    <a:lnTo>
                      <a:pt x="2370455" y="1535700"/>
                    </a:lnTo>
                    <a:lnTo>
                      <a:pt x="2411730" y="1549660"/>
                    </a:lnTo>
                    <a:lnTo>
                      <a:pt x="2453323" y="1564255"/>
                    </a:lnTo>
                    <a:lnTo>
                      <a:pt x="2495868" y="1579801"/>
                    </a:lnTo>
                    <a:lnTo>
                      <a:pt x="2538413" y="1595665"/>
                    </a:lnTo>
                    <a:lnTo>
                      <a:pt x="2580005" y="1612164"/>
                    </a:lnTo>
                    <a:lnTo>
                      <a:pt x="2620645" y="1628345"/>
                    </a:lnTo>
                    <a:lnTo>
                      <a:pt x="2659698" y="1644844"/>
                    </a:lnTo>
                    <a:lnTo>
                      <a:pt x="2678430" y="1653410"/>
                    </a:lnTo>
                    <a:lnTo>
                      <a:pt x="2696210" y="1661342"/>
                    </a:lnTo>
                    <a:lnTo>
                      <a:pt x="2713990" y="1669909"/>
                    </a:lnTo>
                    <a:lnTo>
                      <a:pt x="2730818" y="1678158"/>
                    </a:lnTo>
                    <a:lnTo>
                      <a:pt x="2747010" y="1686090"/>
                    </a:lnTo>
                    <a:lnTo>
                      <a:pt x="2761933" y="1694339"/>
                    </a:lnTo>
                    <a:lnTo>
                      <a:pt x="2773363" y="1705761"/>
                    </a:lnTo>
                    <a:lnTo>
                      <a:pt x="2785110" y="1718770"/>
                    </a:lnTo>
                    <a:lnTo>
                      <a:pt x="2798128" y="1733364"/>
                    </a:lnTo>
                    <a:lnTo>
                      <a:pt x="2805113" y="1741296"/>
                    </a:lnTo>
                    <a:lnTo>
                      <a:pt x="2811780" y="1749546"/>
                    </a:lnTo>
                    <a:lnTo>
                      <a:pt x="2818766" y="1758747"/>
                    </a:lnTo>
                    <a:lnTo>
                      <a:pt x="2825750" y="1768265"/>
                    </a:lnTo>
                    <a:lnTo>
                      <a:pt x="2833053" y="1778735"/>
                    </a:lnTo>
                    <a:lnTo>
                      <a:pt x="2839720" y="1789840"/>
                    </a:lnTo>
                    <a:lnTo>
                      <a:pt x="2847023" y="1801262"/>
                    </a:lnTo>
                    <a:lnTo>
                      <a:pt x="2854326" y="1813636"/>
                    </a:lnTo>
                    <a:lnTo>
                      <a:pt x="2861310" y="1826962"/>
                    </a:lnTo>
                    <a:lnTo>
                      <a:pt x="2867978" y="1840922"/>
                    </a:lnTo>
                    <a:lnTo>
                      <a:pt x="2874963" y="1855517"/>
                    </a:lnTo>
                    <a:lnTo>
                      <a:pt x="2881948" y="1871698"/>
                    </a:lnTo>
                    <a:lnTo>
                      <a:pt x="2888933" y="1887880"/>
                    </a:lnTo>
                    <a:lnTo>
                      <a:pt x="2895283" y="1905964"/>
                    </a:lnTo>
                    <a:lnTo>
                      <a:pt x="2901316" y="1924367"/>
                    </a:lnTo>
                    <a:lnTo>
                      <a:pt x="2907666" y="1944355"/>
                    </a:lnTo>
                    <a:lnTo>
                      <a:pt x="2913698" y="1964978"/>
                    </a:lnTo>
                    <a:lnTo>
                      <a:pt x="2919413" y="1986871"/>
                    </a:lnTo>
                    <a:lnTo>
                      <a:pt x="2924810" y="2010032"/>
                    </a:lnTo>
                    <a:lnTo>
                      <a:pt x="2930208" y="2034463"/>
                    </a:lnTo>
                    <a:lnTo>
                      <a:pt x="2934653" y="2059528"/>
                    </a:lnTo>
                    <a:lnTo>
                      <a:pt x="2939416" y="2086496"/>
                    </a:lnTo>
                    <a:lnTo>
                      <a:pt x="2943543" y="2114734"/>
                    </a:lnTo>
                    <a:lnTo>
                      <a:pt x="2947353" y="2144241"/>
                    </a:lnTo>
                    <a:lnTo>
                      <a:pt x="2950846" y="2175017"/>
                    </a:lnTo>
                    <a:lnTo>
                      <a:pt x="2953703" y="2207062"/>
                    </a:lnTo>
                    <a:lnTo>
                      <a:pt x="2954338" y="2215946"/>
                    </a:lnTo>
                    <a:lnTo>
                      <a:pt x="2954656" y="2230858"/>
                    </a:lnTo>
                    <a:lnTo>
                      <a:pt x="2955608" y="2275595"/>
                    </a:lnTo>
                    <a:lnTo>
                      <a:pt x="2957196" y="2411390"/>
                    </a:lnTo>
                    <a:lnTo>
                      <a:pt x="2959100" y="2583673"/>
                    </a:lnTo>
                    <a:lnTo>
                      <a:pt x="2960688" y="2760715"/>
                    </a:lnTo>
                    <a:lnTo>
                      <a:pt x="2908936" y="2767695"/>
                    </a:lnTo>
                    <a:lnTo>
                      <a:pt x="2857818" y="2773723"/>
                    </a:lnTo>
                    <a:lnTo>
                      <a:pt x="2806383" y="2779434"/>
                    </a:lnTo>
                    <a:lnTo>
                      <a:pt x="2755266" y="2784511"/>
                    </a:lnTo>
                    <a:lnTo>
                      <a:pt x="2702878" y="2788952"/>
                    </a:lnTo>
                    <a:lnTo>
                      <a:pt x="2649220" y="2793712"/>
                    </a:lnTo>
                    <a:lnTo>
                      <a:pt x="2536825" y="2802278"/>
                    </a:lnTo>
                    <a:lnTo>
                      <a:pt x="2535555" y="2668704"/>
                    </a:lnTo>
                    <a:lnTo>
                      <a:pt x="2534920" y="2527832"/>
                    </a:lnTo>
                    <a:lnTo>
                      <a:pt x="2534285" y="2333022"/>
                    </a:lnTo>
                    <a:lnTo>
                      <a:pt x="2534285" y="2318745"/>
                    </a:lnTo>
                    <a:lnTo>
                      <a:pt x="2533333" y="2305102"/>
                    </a:lnTo>
                    <a:lnTo>
                      <a:pt x="2531745" y="2291776"/>
                    </a:lnTo>
                    <a:lnTo>
                      <a:pt x="2530475" y="2279085"/>
                    </a:lnTo>
                    <a:lnTo>
                      <a:pt x="2527935" y="2266711"/>
                    </a:lnTo>
                    <a:lnTo>
                      <a:pt x="2525713" y="2254654"/>
                    </a:lnTo>
                    <a:lnTo>
                      <a:pt x="2522538" y="2243232"/>
                    </a:lnTo>
                    <a:lnTo>
                      <a:pt x="2519680" y="2232127"/>
                    </a:lnTo>
                    <a:lnTo>
                      <a:pt x="2515870" y="2221340"/>
                    </a:lnTo>
                    <a:lnTo>
                      <a:pt x="2512060" y="2210870"/>
                    </a:lnTo>
                    <a:lnTo>
                      <a:pt x="2508250" y="2200717"/>
                    </a:lnTo>
                    <a:lnTo>
                      <a:pt x="2503488" y="2191198"/>
                    </a:lnTo>
                    <a:lnTo>
                      <a:pt x="2499360" y="2181680"/>
                    </a:lnTo>
                    <a:lnTo>
                      <a:pt x="2494280" y="2172796"/>
                    </a:lnTo>
                    <a:lnTo>
                      <a:pt x="2489835" y="2163912"/>
                    </a:lnTo>
                    <a:lnTo>
                      <a:pt x="2484755" y="2155346"/>
                    </a:lnTo>
                    <a:lnTo>
                      <a:pt x="2484755" y="2813383"/>
                    </a:lnTo>
                    <a:lnTo>
                      <a:pt x="2405698" y="2818459"/>
                    </a:lnTo>
                    <a:lnTo>
                      <a:pt x="2323148" y="2822584"/>
                    </a:lnTo>
                    <a:lnTo>
                      <a:pt x="2238058" y="2826391"/>
                    </a:lnTo>
                    <a:lnTo>
                      <a:pt x="2150745" y="2829881"/>
                    </a:lnTo>
                    <a:lnTo>
                      <a:pt x="2062798" y="2832102"/>
                    </a:lnTo>
                    <a:lnTo>
                      <a:pt x="1974850" y="2834006"/>
                    </a:lnTo>
                    <a:lnTo>
                      <a:pt x="1887538" y="2835275"/>
                    </a:lnTo>
                    <a:lnTo>
                      <a:pt x="1802448" y="2835275"/>
                    </a:lnTo>
                    <a:lnTo>
                      <a:pt x="1750378" y="2835275"/>
                    </a:lnTo>
                    <a:lnTo>
                      <a:pt x="1697673" y="2834958"/>
                    </a:lnTo>
                    <a:lnTo>
                      <a:pt x="1644333" y="2834006"/>
                    </a:lnTo>
                    <a:lnTo>
                      <a:pt x="1590358" y="2833372"/>
                    </a:lnTo>
                    <a:lnTo>
                      <a:pt x="1536065" y="2832102"/>
                    </a:lnTo>
                    <a:lnTo>
                      <a:pt x="1482090" y="2830516"/>
                    </a:lnTo>
                    <a:lnTo>
                      <a:pt x="1427798" y="2829247"/>
                    </a:lnTo>
                    <a:lnTo>
                      <a:pt x="1374775" y="2826709"/>
                    </a:lnTo>
                    <a:lnTo>
                      <a:pt x="1257300" y="2643639"/>
                    </a:lnTo>
                    <a:lnTo>
                      <a:pt x="1274128" y="2624919"/>
                    </a:lnTo>
                    <a:lnTo>
                      <a:pt x="1290003" y="2605882"/>
                    </a:lnTo>
                    <a:lnTo>
                      <a:pt x="1305560" y="2585894"/>
                    </a:lnTo>
                    <a:lnTo>
                      <a:pt x="1319848" y="2565588"/>
                    </a:lnTo>
                    <a:lnTo>
                      <a:pt x="1334135" y="2544965"/>
                    </a:lnTo>
                    <a:lnTo>
                      <a:pt x="1347470" y="2524024"/>
                    </a:lnTo>
                    <a:lnTo>
                      <a:pt x="1360170" y="2502132"/>
                    </a:lnTo>
                    <a:lnTo>
                      <a:pt x="1371918" y="2480557"/>
                    </a:lnTo>
                    <a:lnTo>
                      <a:pt x="1383348" y="2458348"/>
                    </a:lnTo>
                    <a:lnTo>
                      <a:pt x="1393825" y="2435503"/>
                    </a:lnTo>
                    <a:lnTo>
                      <a:pt x="1403668" y="2412342"/>
                    </a:lnTo>
                    <a:lnTo>
                      <a:pt x="1412558" y="2389181"/>
                    </a:lnTo>
                    <a:lnTo>
                      <a:pt x="1420813" y="2365385"/>
                    </a:lnTo>
                    <a:lnTo>
                      <a:pt x="1428115" y="2341589"/>
                    </a:lnTo>
                    <a:lnTo>
                      <a:pt x="1435100" y="2317158"/>
                    </a:lnTo>
                    <a:lnTo>
                      <a:pt x="1441133" y="2293045"/>
                    </a:lnTo>
                    <a:lnTo>
                      <a:pt x="1444943" y="2274008"/>
                    </a:lnTo>
                    <a:lnTo>
                      <a:pt x="1448753" y="2254972"/>
                    </a:lnTo>
                    <a:lnTo>
                      <a:pt x="1451928" y="2236252"/>
                    </a:lnTo>
                    <a:lnTo>
                      <a:pt x="1454785" y="2217215"/>
                    </a:lnTo>
                    <a:lnTo>
                      <a:pt x="1456690" y="2198179"/>
                    </a:lnTo>
                    <a:lnTo>
                      <a:pt x="1458595" y="2179142"/>
                    </a:lnTo>
                    <a:lnTo>
                      <a:pt x="1459548" y="2160105"/>
                    </a:lnTo>
                    <a:lnTo>
                      <a:pt x="1460500" y="2141068"/>
                    </a:lnTo>
                    <a:lnTo>
                      <a:pt x="1460818" y="2122349"/>
                    </a:lnTo>
                    <a:lnTo>
                      <a:pt x="1460500" y="2103312"/>
                    </a:lnTo>
                    <a:lnTo>
                      <a:pt x="1459548" y="2084593"/>
                    </a:lnTo>
                    <a:lnTo>
                      <a:pt x="1458913" y="2065873"/>
                    </a:lnTo>
                    <a:lnTo>
                      <a:pt x="1457008" y="2046519"/>
                    </a:lnTo>
                    <a:lnTo>
                      <a:pt x="1455103" y="2027800"/>
                    </a:lnTo>
                    <a:lnTo>
                      <a:pt x="1452880" y="2009715"/>
                    </a:lnTo>
                    <a:lnTo>
                      <a:pt x="1449705" y="1990995"/>
                    </a:lnTo>
                    <a:lnTo>
                      <a:pt x="1446213" y="1971958"/>
                    </a:lnTo>
                    <a:lnTo>
                      <a:pt x="1442403" y="1953874"/>
                    </a:lnTo>
                    <a:lnTo>
                      <a:pt x="1437958" y="1935471"/>
                    </a:lnTo>
                    <a:lnTo>
                      <a:pt x="1433195" y="1917069"/>
                    </a:lnTo>
                    <a:lnTo>
                      <a:pt x="1427798" y="1898984"/>
                    </a:lnTo>
                    <a:lnTo>
                      <a:pt x="1422083" y="1881217"/>
                    </a:lnTo>
                    <a:lnTo>
                      <a:pt x="1416050" y="1863132"/>
                    </a:lnTo>
                    <a:lnTo>
                      <a:pt x="1409383" y="1845364"/>
                    </a:lnTo>
                    <a:lnTo>
                      <a:pt x="1402715" y="1827596"/>
                    </a:lnTo>
                    <a:lnTo>
                      <a:pt x="1395095" y="1810146"/>
                    </a:lnTo>
                    <a:lnTo>
                      <a:pt x="1386840" y="1792696"/>
                    </a:lnTo>
                    <a:lnTo>
                      <a:pt x="1378585" y="1775563"/>
                    </a:lnTo>
                    <a:lnTo>
                      <a:pt x="1369695" y="1758429"/>
                    </a:lnTo>
                    <a:lnTo>
                      <a:pt x="1360488" y="1741614"/>
                    </a:lnTo>
                    <a:lnTo>
                      <a:pt x="1350963" y="1724798"/>
                    </a:lnTo>
                    <a:lnTo>
                      <a:pt x="1340485" y="1708299"/>
                    </a:lnTo>
                    <a:lnTo>
                      <a:pt x="1333500" y="1696877"/>
                    </a:lnTo>
                    <a:lnTo>
                      <a:pt x="1325563" y="1685773"/>
                    </a:lnTo>
                    <a:lnTo>
                      <a:pt x="1317943" y="1674668"/>
                    </a:lnTo>
                    <a:lnTo>
                      <a:pt x="1310323" y="1663563"/>
                    </a:lnTo>
                    <a:lnTo>
                      <a:pt x="1302385" y="1653093"/>
                    </a:lnTo>
                    <a:lnTo>
                      <a:pt x="1293813" y="1642623"/>
                    </a:lnTo>
                    <a:lnTo>
                      <a:pt x="1285558" y="1632152"/>
                    </a:lnTo>
                    <a:lnTo>
                      <a:pt x="1276985" y="1621999"/>
                    </a:lnTo>
                    <a:lnTo>
                      <a:pt x="1259523" y="1602011"/>
                    </a:lnTo>
                    <a:lnTo>
                      <a:pt x="1241425" y="1582657"/>
                    </a:lnTo>
                    <a:lnTo>
                      <a:pt x="1222693" y="1564255"/>
                    </a:lnTo>
                    <a:lnTo>
                      <a:pt x="1203325" y="1546170"/>
                    </a:lnTo>
                    <a:lnTo>
                      <a:pt x="1270953" y="1523008"/>
                    </a:lnTo>
                    <a:lnTo>
                      <a:pt x="1332865" y="1502702"/>
                    </a:lnTo>
                    <a:lnTo>
                      <a:pt x="1386840" y="1485569"/>
                    </a:lnTo>
                    <a:lnTo>
                      <a:pt x="1430655" y="1471609"/>
                    </a:lnTo>
                    <a:lnTo>
                      <a:pt x="1440815" y="1468754"/>
                    </a:lnTo>
                    <a:lnTo>
                      <a:pt x="1446848" y="1466850"/>
                    </a:lnTo>
                    <a:close/>
                    <a:moveTo>
                      <a:pt x="671830" y="1436688"/>
                    </a:moveTo>
                    <a:lnTo>
                      <a:pt x="688658" y="1436688"/>
                    </a:lnTo>
                    <a:lnTo>
                      <a:pt x="704850" y="1437323"/>
                    </a:lnTo>
                    <a:lnTo>
                      <a:pt x="721360" y="1437958"/>
                    </a:lnTo>
                    <a:lnTo>
                      <a:pt x="737870" y="1439228"/>
                    </a:lnTo>
                    <a:lnTo>
                      <a:pt x="754380" y="1440816"/>
                    </a:lnTo>
                    <a:lnTo>
                      <a:pt x="770255" y="1442721"/>
                    </a:lnTo>
                    <a:lnTo>
                      <a:pt x="786765" y="1444943"/>
                    </a:lnTo>
                    <a:lnTo>
                      <a:pt x="802958" y="1447483"/>
                    </a:lnTo>
                    <a:lnTo>
                      <a:pt x="818833" y="1450340"/>
                    </a:lnTo>
                    <a:lnTo>
                      <a:pt x="835025" y="1453515"/>
                    </a:lnTo>
                    <a:lnTo>
                      <a:pt x="851218" y="1457643"/>
                    </a:lnTo>
                    <a:lnTo>
                      <a:pt x="866775" y="1461771"/>
                    </a:lnTo>
                    <a:lnTo>
                      <a:pt x="882333" y="1466215"/>
                    </a:lnTo>
                    <a:lnTo>
                      <a:pt x="898208" y="1471295"/>
                    </a:lnTo>
                    <a:lnTo>
                      <a:pt x="913765" y="1476693"/>
                    </a:lnTo>
                    <a:lnTo>
                      <a:pt x="929005" y="1482408"/>
                    </a:lnTo>
                    <a:lnTo>
                      <a:pt x="944563" y="1488440"/>
                    </a:lnTo>
                    <a:lnTo>
                      <a:pt x="959803" y="1495108"/>
                    </a:lnTo>
                    <a:lnTo>
                      <a:pt x="974725" y="1501458"/>
                    </a:lnTo>
                    <a:lnTo>
                      <a:pt x="989648" y="1508760"/>
                    </a:lnTo>
                    <a:lnTo>
                      <a:pt x="1004253" y="1516380"/>
                    </a:lnTo>
                    <a:lnTo>
                      <a:pt x="1018540" y="1524318"/>
                    </a:lnTo>
                    <a:lnTo>
                      <a:pt x="1033145" y="1532573"/>
                    </a:lnTo>
                    <a:lnTo>
                      <a:pt x="1047433" y="1541146"/>
                    </a:lnTo>
                    <a:lnTo>
                      <a:pt x="1061085" y="1550035"/>
                    </a:lnTo>
                    <a:lnTo>
                      <a:pt x="1075373" y="1559560"/>
                    </a:lnTo>
                    <a:lnTo>
                      <a:pt x="1088708" y="1569085"/>
                    </a:lnTo>
                    <a:lnTo>
                      <a:pt x="1102043" y="1579245"/>
                    </a:lnTo>
                    <a:lnTo>
                      <a:pt x="1115378" y="1589723"/>
                    </a:lnTo>
                    <a:lnTo>
                      <a:pt x="1128078" y="1600518"/>
                    </a:lnTo>
                    <a:lnTo>
                      <a:pt x="1141095" y="1611630"/>
                    </a:lnTo>
                    <a:lnTo>
                      <a:pt x="1153478" y="1623061"/>
                    </a:lnTo>
                    <a:lnTo>
                      <a:pt x="1165543" y="1634490"/>
                    </a:lnTo>
                    <a:lnTo>
                      <a:pt x="1177290" y="1646873"/>
                    </a:lnTo>
                    <a:lnTo>
                      <a:pt x="1189355" y="1659573"/>
                    </a:lnTo>
                    <a:lnTo>
                      <a:pt x="1200785" y="1671955"/>
                    </a:lnTo>
                    <a:lnTo>
                      <a:pt x="1211898" y="1685608"/>
                    </a:lnTo>
                    <a:lnTo>
                      <a:pt x="1222693" y="1698943"/>
                    </a:lnTo>
                    <a:lnTo>
                      <a:pt x="1233170" y="1712595"/>
                    </a:lnTo>
                    <a:lnTo>
                      <a:pt x="1243330" y="1726883"/>
                    </a:lnTo>
                    <a:lnTo>
                      <a:pt x="1253173" y="1741171"/>
                    </a:lnTo>
                    <a:lnTo>
                      <a:pt x="1262698" y="1755776"/>
                    </a:lnTo>
                    <a:lnTo>
                      <a:pt x="1272223" y="1771016"/>
                    </a:lnTo>
                    <a:lnTo>
                      <a:pt x="1280795" y="1785938"/>
                    </a:lnTo>
                    <a:lnTo>
                      <a:pt x="1289050" y="1801496"/>
                    </a:lnTo>
                    <a:lnTo>
                      <a:pt x="1297305" y="1817053"/>
                    </a:lnTo>
                    <a:lnTo>
                      <a:pt x="1304925" y="1832293"/>
                    </a:lnTo>
                    <a:lnTo>
                      <a:pt x="1311593" y="1848168"/>
                    </a:lnTo>
                    <a:lnTo>
                      <a:pt x="1318578" y="1864043"/>
                    </a:lnTo>
                    <a:lnTo>
                      <a:pt x="1324610" y="1879918"/>
                    </a:lnTo>
                    <a:lnTo>
                      <a:pt x="1330325" y="1895793"/>
                    </a:lnTo>
                    <a:lnTo>
                      <a:pt x="1335723" y="1911986"/>
                    </a:lnTo>
                    <a:lnTo>
                      <a:pt x="1340803" y="1927861"/>
                    </a:lnTo>
                    <a:lnTo>
                      <a:pt x="1345248" y="1944371"/>
                    </a:lnTo>
                    <a:lnTo>
                      <a:pt x="1349693" y="1960881"/>
                    </a:lnTo>
                    <a:lnTo>
                      <a:pt x="1353503" y="1977073"/>
                    </a:lnTo>
                    <a:lnTo>
                      <a:pt x="1356360" y="1993266"/>
                    </a:lnTo>
                    <a:lnTo>
                      <a:pt x="1359535" y="2009776"/>
                    </a:lnTo>
                    <a:lnTo>
                      <a:pt x="1361758" y="2026286"/>
                    </a:lnTo>
                    <a:lnTo>
                      <a:pt x="1363980" y="2042796"/>
                    </a:lnTo>
                    <a:lnTo>
                      <a:pt x="1365568" y="2059623"/>
                    </a:lnTo>
                    <a:lnTo>
                      <a:pt x="1367155" y="2076133"/>
                    </a:lnTo>
                    <a:lnTo>
                      <a:pt x="1367790" y="2092326"/>
                    </a:lnTo>
                    <a:lnTo>
                      <a:pt x="1368425" y="2108836"/>
                    </a:lnTo>
                    <a:lnTo>
                      <a:pt x="1368425" y="2125346"/>
                    </a:lnTo>
                    <a:lnTo>
                      <a:pt x="1368425" y="2141856"/>
                    </a:lnTo>
                    <a:lnTo>
                      <a:pt x="1367473" y="2158366"/>
                    </a:lnTo>
                    <a:lnTo>
                      <a:pt x="1366520" y="2174558"/>
                    </a:lnTo>
                    <a:lnTo>
                      <a:pt x="1364933" y="2191068"/>
                    </a:lnTo>
                    <a:lnTo>
                      <a:pt x="1363028" y="2207578"/>
                    </a:lnTo>
                    <a:lnTo>
                      <a:pt x="1360805" y="2223771"/>
                    </a:lnTo>
                    <a:lnTo>
                      <a:pt x="1357948" y="2239963"/>
                    </a:lnTo>
                    <a:lnTo>
                      <a:pt x="1354773" y="2256156"/>
                    </a:lnTo>
                    <a:lnTo>
                      <a:pt x="1351598" y="2272348"/>
                    </a:lnTo>
                    <a:lnTo>
                      <a:pt x="1348423" y="2284731"/>
                    </a:lnTo>
                    <a:lnTo>
                      <a:pt x="1345248" y="2297431"/>
                    </a:lnTo>
                    <a:lnTo>
                      <a:pt x="1342073" y="2309813"/>
                    </a:lnTo>
                    <a:lnTo>
                      <a:pt x="1337945" y="2322196"/>
                    </a:lnTo>
                    <a:lnTo>
                      <a:pt x="1334135" y="2334578"/>
                    </a:lnTo>
                    <a:lnTo>
                      <a:pt x="1330008" y="2347278"/>
                    </a:lnTo>
                    <a:lnTo>
                      <a:pt x="1325563" y="2359343"/>
                    </a:lnTo>
                    <a:lnTo>
                      <a:pt x="1320800" y="2371408"/>
                    </a:lnTo>
                    <a:lnTo>
                      <a:pt x="1316038" y="2383473"/>
                    </a:lnTo>
                    <a:lnTo>
                      <a:pt x="1310958" y="2395538"/>
                    </a:lnTo>
                    <a:lnTo>
                      <a:pt x="1305560" y="2407286"/>
                    </a:lnTo>
                    <a:lnTo>
                      <a:pt x="1299845" y="2419033"/>
                    </a:lnTo>
                    <a:lnTo>
                      <a:pt x="1294130" y="2431098"/>
                    </a:lnTo>
                    <a:lnTo>
                      <a:pt x="1288098" y="2442528"/>
                    </a:lnTo>
                    <a:lnTo>
                      <a:pt x="1281430" y="2453958"/>
                    </a:lnTo>
                    <a:lnTo>
                      <a:pt x="1275080" y="2465388"/>
                    </a:lnTo>
                    <a:lnTo>
                      <a:pt x="1268413" y="2476818"/>
                    </a:lnTo>
                    <a:lnTo>
                      <a:pt x="1261110" y="2487931"/>
                    </a:lnTo>
                    <a:lnTo>
                      <a:pt x="1253808" y="2499043"/>
                    </a:lnTo>
                    <a:lnTo>
                      <a:pt x="1246505" y="2509838"/>
                    </a:lnTo>
                    <a:lnTo>
                      <a:pt x="1238885" y="2520951"/>
                    </a:lnTo>
                    <a:lnTo>
                      <a:pt x="1230948" y="2531428"/>
                    </a:lnTo>
                    <a:lnTo>
                      <a:pt x="1223010" y="2541906"/>
                    </a:lnTo>
                    <a:lnTo>
                      <a:pt x="1214438" y="2552383"/>
                    </a:lnTo>
                    <a:lnTo>
                      <a:pt x="1206183" y="2562543"/>
                    </a:lnTo>
                    <a:lnTo>
                      <a:pt x="1197293" y="2573021"/>
                    </a:lnTo>
                    <a:lnTo>
                      <a:pt x="1188403" y="2582863"/>
                    </a:lnTo>
                    <a:lnTo>
                      <a:pt x="1179195" y="2592388"/>
                    </a:lnTo>
                    <a:lnTo>
                      <a:pt x="1169670" y="2602231"/>
                    </a:lnTo>
                    <a:lnTo>
                      <a:pt x="1160145" y="2611439"/>
                    </a:lnTo>
                    <a:lnTo>
                      <a:pt x="1150303" y="2620964"/>
                    </a:lnTo>
                    <a:lnTo>
                      <a:pt x="1140460" y="2630171"/>
                    </a:lnTo>
                    <a:lnTo>
                      <a:pt x="1455420" y="3124201"/>
                    </a:lnTo>
                    <a:lnTo>
                      <a:pt x="1458595" y="3128964"/>
                    </a:lnTo>
                    <a:lnTo>
                      <a:pt x="1461135" y="3134044"/>
                    </a:lnTo>
                    <a:lnTo>
                      <a:pt x="1463675" y="3139441"/>
                    </a:lnTo>
                    <a:lnTo>
                      <a:pt x="1465898" y="3144839"/>
                    </a:lnTo>
                    <a:lnTo>
                      <a:pt x="1467803" y="3150236"/>
                    </a:lnTo>
                    <a:lnTo>
                      <a:pt x="1469390" y="3155316"/>
                    </a:lnTo>
                    <a:lnTo>
                      <a:pt x="1470343" y="3160714"/>
                    </a:lnTo>
                    <a:lnTo>
                      <a:pt x="1471613" y="3166111"/>
                    </a:lnTo>
                    <a:lnTo>
                      <a:pt x="1472248" y="3171826"/>
                    </a:lnTo>
                    <a:lnTo>
                      <a:pt x="1472883" y="3177224"/>
                    </a:lnTo>
                    <a:lnTo>
                      <a:pt x="1473200" y="3182621"/>
                    </a:lnTo>
                    <a:lnTo>
                      <a:pt x="1473200" y="3188336"/>
                    </a:lnTo>
                    <a:lnTo>
                      <a:pt x="1472883" y="3193734"/>
                    </a:lnTo>
                    <a:lnTo>
                      <a:pt x="1471930" y="3199131"/>
                    </a:lnTo>
                    <a:lnTo>
                      <a:pt x="1471295" y="3204529"/>
                    </a:lnTo>
                    <a:lnTo>
                      <a:pt x="1470025" y="3209609"/>
                    </a:lnTo>
                    <a:lnTo>
                      <a:pt x="1469073" y="3215006"/>
                    </a:lnTo>
                    <a:lnTo>
                      <a:pt x="1467485" y="3220404"/>
                    </a:lnTo>
                    <a:lnTo>
                      <a:pt x="1465580" y="3225484"/>
                    </a:lnTo>
                    <a:lnTo>
                      <a:pt x="1463675" y="3230881"/>
                    </a:lnTo>
                    <a:lnTo>
                      <a:pt x="1461135" y="3235644"/>
                    </a:lnTo>
                    <a:lnTo>
                      <a:pt x="1458595" y="3240406"/>
                    </a:lnTo>
                    <a:lnTo>
                      <a:pt x="1455420" y="3245486"/>
                    </a:lnTo>
                    <a:lnTo>
                      <a:pt x="1452563" y="3249931"/>
                    </a:lnTo>
                    <a:lnTo>
                      <a:pt x="1449388" y="3254376"/>
                    </a:lnTo>
                    <a:lnTo>
                      <a:pt x="1445895" y="3258821"/>
                    </a:lnTo>
                    <a:lnTo>
                      <a:pt x="1442085" y="3262949"/>
                    </a:lnTo>
                    <a:lnTo>
                      <a:pt x="1437958" y="3266759"/>
                    </a:lnTo>
                    <a:lnTo>
                      <a:pt x="1433830" y="3270886"/>
                    </a:lnTo>
                    <a:lnTo>
                      <a:pt x="1429385" y="3274379"/>
                    </a:lnTo>
                    <a:lnTo>
                      <a:pt x="1424940" y="3277871"/>
                    </a:lnTo>
                    <a:lnTo>
                      <a:pt x="1419860" y="3281364"/>
                    </a:lnTo>
                    <a:lnTo>
                      <a:pt x="1415098" y="3283904"/>
                    </a:lnTo>
                    <a:lnTo>
                      <a:pt x="1409700" y="3287079"/>
                    </a:lnTo>
                    <a:lnTo>
                      <a:pt x="1404620" y="3289301"/>
                    </a:lnTo>
                    <a:lnTo>
                      <a:pt x="1399223" y="3291524"/>
                    </a:lnTo>
                    <a:lnTo>
                      <a:pt x="1393825" y="3293429"/>
                    </a:lnTo>
                    <a:lnTo>
                      <a:pt x="1388428" y="3295016"/>
                    </a:lnTo>
                    <a:lnTo>
                      <a:pt x="1382713" y="3296286"/>
                    </a:lnTo>
                    <a:lnTo>
                      <a:pt x="1377633" y="3297239"/>
                    </a:lnTo>
                    <a:lnTo>
                      <a:pt x="1372235" y="3298191"/>
                    </a:lnTo>
                    <a:lnTo>
                      <a:pt x="1366520" y="3298509"/>
                    </a:lnTo>
                    <a:lnTo>
                      <a:pt x="1361123" y="3298826"/>
                    </a:lnTo>
                    <a:lnTo>
                      <a:pt x="1355725" y="3298826"/>
                    </a:lnTo>
                    <a:lnTo>
                      <a:pt x="1350010" y="3298509"/>
                    </a:lnTo>
                    <a:lnTo>
                      <a:pt x="1344613" y="3297874"/>
                    </a:lnTo>
                    <a:lnTo>
                      <a:pt x="1339215" y="3296921"/>
                    </a:lnTo>
                    <a:lnTo>
                      <a:pt x="1333818" y="3295969"/>
                    </a:lnTo>
                    <a:lnTo>
                      <a:pt x="1328420" y="3294699"/>
                    </a:lnTo>
                    <a:lnTo>
                      <a:pt x="1323658" y="3293111"/>
                    </a:lnTo>
                    <a:lnTo>
                      <a:pt x="1318260" y="3291206"/>
                    </a:lnTo>
                    <a:lnTo>
                      <a:pt x="1313180" y="3289301"/>
                    </a:lnTo>
                    <a:lnTo>
                      <a:pt x="1308100" y="3287079"/>
                    </a:lnTo>
                    <a:lnTo>
                      <a:pt x="1303338" y="3284221"/>
                    </a:lnTo>
                    <a:lnTo>
                      <a:pt x="1298575" y="3281364"/>
                    </a:lnTo>
                    <a:lnTo>
                      <a:pt x="1293813" y="3278189"/>
                    </a:lnTo>
                    <a:lnTo>
                      <a:pt x="1289368" y="3275014"/>
                    </a:lnTo>
                    <a:lnTo>
                      <a:pt x="1284923" y="3271839"/>
                    </a:lnTo>
                    <a:lnTo>
                      <a:pt x="1280795" y="3268029"/>
                    </a:lnTo>
                    <a:lnTo>
                      <a:pt x="1276985" y="3263584"/>
                    </a:lnTo>
                    <a:lnTo>
                      <a:pt x="1273175" y="3259456"/>
                    </a:lnTo>
                    <a:lnTo>
                      <a:pt x="1269365" y="3255329"/>
                    </a:lnTo>
                    <a:lnTo>
                      <a:pt x="1265873" y="3250249"/>
                    </a:lnTo>
                    <a:lnTo>
                      <a:pt x="1262698" y="3245804"/>
                    </a:lnTo>
                    <a:lnTo>
                      <a:pt x="947420" y="2751774"/>
                    </a:lnTo>
                    <a:lnTo>
                      <a:pt x="935038" y="2756854"/>
                    </a:lnTo>
                    <a:lnTo>
                      <a:pt x="922338" y="2761934"/>
                    </a:lnTo>
                    <a:lnTo>
                      <a:pt x="909638" y="2766379"/>
                    </a:lnTo>
                    <a:lnTo>
                      <a:pt x="896938" y="2770506"/>
                    </a:lnTo>
                    <a:lnTo>
                      <a:pt x="883920" y="2774951"/>
                    </a:lnTo>
                    <a:lnTo>
                      <a:pt x="871538" y="2778761"/>
                    </a:lnTo>
                    <a:lnTo>
                      <a:pt x="858520" y="2782254"/>
                    </a:lnTo>
                    <a:lnTo>
                      <a:pt x="845503" y="2785429"/>
                    </a:lnTo>
                    <a:lnTo>
                      <a:pt x="832485" y="2788604"/>
                    </a:lnTo>
                    <a:lnTo>
                      <a:pt x="819468" y="2791144"/>
                    </a:lnTo>
                    <a:lnTo>
                      <a:pt x="806450" y="2794001"/>
                    </a:lnTo>
                    <a:lnTo>
                      <a:pt x="793433" y="2796224"/>
                    </a:lnTo>
                    <a:lnTo>
                      <a:pt x="780415" y="2798129"/>
                    </a:lnTo>
                    <a:lnTo>
                      <a:pt x="767398" y="2799716"/>
                    </a:lnTo>
                    <a:lnTo>
                      <a:pt x="754063" y="2801304"/>
                    </a:lnTo>
                    <a:lnTo>
                      <a:pt x="741045" y="2802891"/>
                    </a:lnTo>
                    <a:lnTo>
                      <a:pt x="728028" y="2803526"/>
                    </a:lnTo>
                    <a:lnTo>
                      <a:pt x="715010" y="2804161"/>
                    </a:lnTo>
                    <a:lnTo>
                      <a:pt x="701675" y="2804796"/>
                    </a:lnTo>
                    <a:lnTo>
                      <a:pt x="688658" y="2805114"/>
                    </a:lnTo>
                    <a:lnTo>
                      <a:pt x="675640" y="2805114"/>
                    </a:lnTo>
                    <a:lnTo>
                      <a:pt x="662623" y="2804796"/>
                    </a:lnTo>
                    <a:lnTo>
                      <a:pt x="649605" y="2804161"/>
                    </a:lnTo>
                    <a:lnTo>
                      <a:pt x="636588" y="2803526"/>
                    </a:lnTo>
                    <a:lnTo>
                      <a:pt x="623570" y="2802256"/>
                    </a:lnTo>
                    <a:lnTo>
                      <a:pt x="610553" y="2801304"/>
                    </a:lnTo>
                    <a:lnTo>
                      <a:pt x="597535" y="2799716"/>
                    </a:lnTo>
                    <a:lnTo>
                      <a:pt x="584518" y="2797811"/>
                    </a:lnTo>
                    <a:lnTo>
                      <a:pt x="571818" y="2795906"/>
                    </a:lnTo>
                    <a:lnTo>
                      <a:pt x="558800" y="2793684"/>
                    </a:lnTo>
                    <a:lnTo>
                      <a:pt x="546100" y="2791144"/>
                    </a:lnTo>
                    <a:lnTo>
                      <a:pt x="533718" y="2788286"/>
                    </a:lnTo>
                    <a:lnTo>
                      <a:pt x="517525" y="2784794"/>
                    </a:lnTo>
                    <a:lnTo>
                      <a:pt x="501968" y="2780666"/>
                    </a:lnTo>
                    <a:lnTo>
                      <a:pt x="485775" y="2775904"/>
                    </a:lnTo>
                    <a:lnTo>
                      <a:pt x="470218" y="2771141"/>
                    </a:lnTo>
                    <a:lnTo>
                      <a:pt x="454660" y="2765744"/>
                    </a:lnTo>
                    <a:lnTo>
                      <a:pt x="439103" y="2760029"/>
                    </a:lnTo>
                    <a:lnTo>
                      <a:pt x="424180" y="2753679"/>
                    </a:lnTo>
                    <a:lnTo>
                      <a:pt x="408940" y="2747329"/>
                    </a:lnTo>
                    <a:lnTo>
                      <a:pt x="394018" y="2740661"/>
                    </a:lnTo>
                    <a:lnTo>
                      <a:pt x="379095" y="2733676"/>
                    </a:lnTo>
                    <a:lnTo>
                      <a:pt x="364173" y="2725739"/>
                    </a:lnTo>
                    <a:lnTo>
                      <a:pt x="349568" y="2717801"/>
                    </a:lnTo>
                    <a:lnTo>
                      <a:pt x="335598" y="2709864"/>
                    </a:lnTo>
                    <a:lnTo>
                      <a:pt x="321310" y="2700974"/>
                    </a:lnTo>
                    <a:lnTo>
                      <a:pt x="307023" y="2692084"/>
                    </a:lnTo>
                    <a:lnTo>
                      <a:pt x="293370" y="2682559"/>
                    </a:lnTo>
                    <a:lnTo>
                      <a:pt x="279718" y="2673034"/>
                    </a:lnTo>
                    <a:lnTo>
                      <a:pt x="266065" y="2663191"/>
                    </a:lnTo>
                    <a:lnTo>
                      <a:pt x="253047" y="2652396"/>
                    </a:lnTo>
                    <a:lnTo>
                      <a:pt x="240347" y="2641601"/>
                    </a:lnTo>
                    <a:lnTo>
                      <a:pt x="227647" y="2630489"/>
                    </a:lnTo>
                    <a:lnTo>
                      <a:pt x="214947" y="2619059"/>
                    </a:lnTo>
                    <a:lnTo>
                      <a:pt x="203200" y="2607629"/>
                    </a:lnTo>
                    <a:lnTo>
                      <a:pt x="190817" y="2595563"/>
                    </a:lnTo>
                    <a:lnTo>
                      <a:pt x="179387" y="2582863"/>
                    </a:lnTo>
                    <a:lnTo>
                      <a:pt x="167957" y="2570163"/>
                    </a:lnTo>
                    <a:lnTo>
                      <a:pt x="156845" y="2556828"/>
                    </a:lnTo>
                    <a:lnTo>
                      <a:pt x="146050" y="2543493"/>
                    </a:lnTo>
                    <a:lnTo>
                      <a:pt x="135255" y="2529523"/>
                    </a:lnTo>
                    <a:lnTo>
                      <a:pt x="125095" y="2515553"/>
                    </a:lnTo>
                    <a:lnTo>
                      <a:pt x="115252" y="2500948"/>
                    </a:lnTo>
                    <a:lnTo>
                      <a:pt x="105410" y="2486343"/>
                    </a:lnTo>
                    <a:lnTo>
                      <a:pt x="96202" y="2471103"/>
                    </a:lnTo>
                    <a:lnTo>
                      <a:pt x="87630" y="2456181"/>
                    </a:lnTo>
                    <a:lnTo>
                      <a:pt x="79057" y="2440941"/>
                    </a:lnTo>
                    <a:lnTo>
                      <a:pt x="71437" y="2425383"/>
                    </a:lnTo>
                    <a:lnTo>
                      <a:pt x="63817" y="2409826"/>
                    </a:lnTo>
                    <a:lnTo>
                      <a:pt x="56515" y="2394268"/>
                    </a:lnTo>
                    <a:lnTo>
                      <a:pt x="50165" y="2378076"/>
                    </a:lnTo>
                    <a:lnTo>
                      <a:pt x="43815" y="2362518"/>
                    </a:lnTo>
                    <a:lnTo>
                      <a:pt x="38100" y="2346326"/>
                    </a:lnTo>
                    <a:lnTo>
                      <a:pt x="32385" y="2330451"/>
                    </a:lnTo>
                    <a:lnTo>
                      <a:pt x="27622" y="2313941"/>
                    </a:lnTo>
                    <a:lnTo>
                      <a:pt x="23177" y="2297748"/>
                    </a:lnTo>
                    <a:lnTo>
                      <a:pt x="19050" y="2281556"/>
                    </a:lnTo>
                    <a:lnTo>
                      <a:pt x="15240" y="2265363"/>
                    </a:lnTo>
                    <a:lnTo>
                      <a:pt x="11747" y="2248853"/>
                    </a:lnTo>
                    <a:lnTo>
                      <a:pt x="9207" y="2232343"/>
                    </a:lnTo>
                    <a:lnTo>
                      <a:pt x="6350" y="2216151"/>
                    </a:lnTo>
                    <a:lnTo>
                      <a:pt x="4445" y="2199641"/>
                    </a:lnTo>
                    <a:lnTo>
                      <a:pt x="2540" y="2182813"/>
                    </a:lnTo>
                    <a:lnTo>
                      <a:pt x="1587" y="2166303"/>
                    </a:lnTo>
                    <a:lnTo>
                      <a:pt x="635" y="2149793"/>
                    </a:lnTo>
                    <a:lnTo>
                      <a:pt x="0" y="2133283"/>
                    </a:lnTo>
                    <a:lnTo>
                      <a:pt x="0" y="2117091"/>
                    </a:lnTo>
                    <a:lnTo>
                      <a:pt x="317" y="2100581"/>
                    </a:lnTo>
                    <a:lnTo>
                      <a:pt x="952" y="2084071"/>
                    </a:lnTo>
                    <a:lnTo>
                      <a:pt x="2222" y="2067561"/>
                    </a:lnTo>
                    <a:lnTo>
                      <a:pt x="3810" y="2051051"/>
                    </a:lnTo>
                    <a:lnTo>
                      <a:pt x="5715" y="2034541"/>
                    </a:lnTo>
                    <a:lnTo>
                      <a:pt x="7937" y="2018666"/>
                    </a:lnTo>
                    <a:lnTo>
                      <a:pt x="10795" y="2002473"/>
                    </a:lnTo>
                    <a:lnTo>
                      <a:pt x="13652" y="1986598"/>
                    </a:lnTo>
                    <a:lnTo>
                      <a:pt x="17145" y="1970406"/>
                    </a:lnTo>
                    <a:lnTo>
                      <a:pt x="20955" y="1954213"/>
                    </a:lnTo>
                    <a:lnTo>
                      <a:pt x="24765" y="1938656"/>
                    </a:lnTo>
                    <a:lnTo>
                      <a:pt x="29527" y="1922463"/>
                    </a:lnTo>
                    <a:lnTo>
                      <a:pt x="34290" y="1906906"/>
                    </a:lnTo>
                    <a:lnTo>
                      <a:pt x="39687" y="1891666"/>
                    </a:lnTo>
                    <a:lnTo>
                      <a:pt x="45402" y="1876426"/>
                    </a:lnTo>
                    <a:lnTo>
                      <a:pt x="51752" y="1861186"/>
                    </a:lnTo>
                    <a:lnTo>
                      <a:pt x="58102" y="1845628"/>
                    </a:lnTo>
                    <a:lnTo>
                      <a:pt x="64452" y="1830706"/>
                    </a:lnTo>
                    <a:lnTo>
                      <a:pt x="71755" y="1815783"/>
                    </a:lnTo>
                    <a:lnTo>
                      <a:pt x="79375" y="1800861"/>
                    </a:lnTo>
                    <a:lnTo>
                      <a:pt x="87630" y="1786573"/>
                    </a:lnTo>
                    <a:lnTo>
                      <a:pt x="95567" y="1772286"/>
                    </a:lnTo>
                    <a:lnTo>
                      <a:pt x="104457" y="1757998"/>
                    </a:lnTo>
                    <a:lnTo>
                      <a:pt x="113030" y="1744028"/>
                    </a:lnTo>
                    <a:lnTo>
                      <a:pt x="122872" y="1730376"/>
                    </a:lnTo>
                    <a:lnTo>
                      <a:pt x="132397" y="1716723"/>
                    </a:lnTo>
                    <a:lnTo>
                      <a:pt x="142240" y="1703388"/>
                    </a:lnTo>
                    <a:lnTo>
                      <a:pt x="152717" y="1690053"/>
                    </a:lnTo>
                    <a:lnTo>
                      <a:pt x="163195" y="1677353"/>
                    </a:lnTo>
                    <a:lnTo>
                      <a:pt x="174307" y="1664335"/>
                    </a:lnTo>
                    <a:lnTo>
                      <a:pt x="185737" y="1652270"/>
                    </a:lnTo>
                    <a:lnTo>
                      <a:pt x="197802" y="1639888"/>
                    </a:lnTo>
                    <a:lnTo>
                      <a:pt x="209867" y="1628140"/>
                    </a:lnTo>
                    <a:lnTo>
                      <a:pt x="222250" y="1616075"/>
                    </a:lnTo>
                    <a:lnTo>
                      <a:pt x="235267" y="1604646"/>
                    </a:lnTo>
                    <a:lnTo>
                      <a:pt x="248285" y="1593533"/>
                    </a:lnTo>
                    <a:lnTo>
                      <a:pt x="261937" y="1583056"/>
                    </a:lnTo>
                    <a:lnTo>
                      <a:pt x="275908" y="1572260"/>
                    </a:lnTo>
                    <a:lnTo>
                      <a:pt x="289878" y="1561783"/>
                    </a:lnTo>
                    <a:lnTo>
                      <a:pt x="304165" y="1552258"/>
                    </a:lnTo>
                    <a:lnTo>
                      <a:pt x="319088" y="1542416"/>
                    </a:lnTo>
                    <a:lnTo>
                      <a:pt x="334010" y="1533208"/>
                    </a:lnTo>
                    <a:lnTo>
                      <a:pt x="349250" y="1524318"/>
                    </a:lnTo>
                    <a:lnTo>
                      <a:pt x="364490" y="1516063"/>
                    </a:lnTo>
                    <a:lnTo>
                      <a:pt x="379730" y="1508443"/>
                    </a:lnTo>
                    <a:lnTo>
                      <a:pt x="395605" y="1500823"/>
                    </a:lnTo>
                    <a:lnTo>
                      <a:pt x="411163" y="1493838"/>
                    </a:lnTo>
                    <a:lnTo>
                      <a:pt x="426720" y="1486853"/>
                    </a:lnTo>
                    <a:lnTo>
                      <a:pt x="442913" y="1480821"/>
                    </a:lnTo>
                    <a:lnTo>
                      <a:pt x="459105" y="1475105"/>
                    </a:lnTo>
                    <a:lnTo>
                      <a:pt x="474980" y="1469708"/>
                    </a:lnTo>
                    <a:lnTo>
                      <a:pt x="491173" y="1464628"/>
                    </a:lnTo>
                    <a:lnTo>
                      <a:pt x="507365" y="1460183"/>
                    </a:lnTo>
                    <a:lnTo>
                      <a:pt x="523558" y="1456055"/>
                    </a:lnTo>
                    <a:lnTo>
                      <a:pt x="540068" y="1452245"/>
                    </a:lnTo>
                    <a:lnTo>
                      <a:pt x="556578" y="1449070"/>
                    </a:lnTo>
                    <a:lnTo>
                      <a:pt x="573088" y="1445895"/>
                    </a:lnTo>
                    <a:lnTo>
                      <a:pt x="589598" y="1443356"/>
                    </a:lnTo>
                    <a:lnTo>
                      <a:pt x="605790" y="1441451"/>
                    </a:lnTo>
                    <a:lnTo>
                      <a:pt x="622300" y="1439546"/>
                    </a:lnTo>
                    <a:lnTo>
                      <a:pt x="638810" y="1438275"/>
                    </a:lnTo>
                    <a:lnTo>
                      <a:pt x="655320" y="1437640"/>
                    </a:lnTo>
                    <a:lnTo>
                      <a:pt x="671830" y="1436688"/>
                    </a:lnTo>
                    <a:close/>
                    <a:moveTo>
                      <a:pt x="1808801" y="0"/>
                    </a:moveTo>
                    <a:lnTo>
                      <a:pt x="1822779" y="318"/>
                    </a:lnTo>
                    <a:lnTo>
                      <a:pt x="1836121" y="635"/>
                    </a:lnTo>
                    <a:lnTo>
                      <a:pt x="1849463" y="1588"/>
                    </a:lnTo>
                    <a:lnTo>
                      <a:pt x="1862806" y="3177"/>
                    </a:lnTo>
                    <a:lnTo>
                      <a:pt x="1875830" y="4447"/>
                    </a:lnTo>
                    <a:lnTo>
                      <a:pt x="1888855" y="6353"/>
                    </a:lnTo>
                    <a:lnTo>
                      <a:pt x="1901562" y="8894"/>
                    </a:lnTo>
                    <a:lnTo>
                      <a:pt x="1914269" y="11435"/>
                    </a:lnTo>
                    <a:lnTo>
                      <a:pt x="1926658" y="14612"/>
                    </a:lnTo>
                    <a:lnTo>
                      <a:pt x="1939047" y="17471"/>
                    </a:lnTo>
                    <a:lnTo>
                      <a:pt x="1951119" y="21282"/>
                    </a:lnTo>
                    <a:lnTo>
                      <a:pt x="1963190" y="25412"/>
                    </a:lnTo>
                    <a:lnTo>
                      <a:pt x="1974944" y="29859"/>
                    </a:lnTo>
                    <a:lnTo>
                      <a:pt x="1986698" y="34306"/>
                    </a:lnTo>
                    <a:lnTo>
                      <a:pt x="1998452" y="39071"/>
                    </a:lnTo>
                    <a:lnTo>
                      <a:pt x="2009571" y="44471"/>
                    </a:lnTo>
                    <a:lnTo>
                      <a:pt x="2020689" y="49870"/>
                    </a:lnTo>
                    <a:lnTo>
                      <a:pt x="2031490" y="55906"/>
                    </a:lnTo>
                    <a:lnTo>
                      <a:pt x="2042291" y="61941"/>
                    </a:lnTo>
                    <a:lnTo>
                      <a:pt x="2053092" y="67976"/>
                    </a:lnTo>
                    <a:lnTo>
                      <a:pt x="2063257" y="74964"/>
                    </a:lnTo>
                    <a:lnTo>
                      <a:pt x="2073741" y="81953"/>
                    </a:lnTo>
                    <a:lnTo>
                      <a:pt x="2083589" y="89259"/>
                    </a:lnTo>
                    <a:lnTo>
                      <a:pt x="2093754" y="96564"/>
                    </a:lnTo>
                    <a:lnTo>
                      <a:pt x="2103284" y="104506"/>
                    </a:lnTo>
                    <a:lnTo>
                      <a:pt x="2112814" y="112447"/>
                    </a:lnTo>
                    <a:lnTo>
                      <a:pt x="2122027" y="120388"/>
                    </a:lnTo>
                    <a:lnTo>
                      <a:pt x="2131239" y="129282"/>
                    </a:lnTo>
                    <a:lnTo>
                      <a:pt x="2139816" y="138176"/>
                    </a:lnTo>
                    <a:lnTo>
                      <a:pt x="2148711" y="147070"/>
                    </a:lnTo>
                    <a:lnTo>
                      <a:pt x="2157288" y="156282"/>
                    </a:lnTo>
                    <a:lnTo>
                      <a:pt x="2165548" y="165811"/>
                    </a:lnTo>
                    <a:lnTo>
                      <a:pt x="2173490" y="175658"/>
                    </a:lnTo>
                    <a:lnTo>
                      <a:pt x="2181749" y="185505"/>
                    </a:lnTo>
                    <a:lnTo>
                      <a:pt x="2189373" y="195987"/>
                    </a:lnTo>
                    <a:lnTo>
                      <a:pt x="2196680" y="206152"/>
                    </a:lnTo>
                    <a:lnTo>
                      <a:pt x="2203986" y="216952"/>
                    </a:lnTo>
                    <a:lnTo>
                      <a:pt x="2211293" y="227752"/>
                    </a:lnTo>
                    <a:lnTo>
                      <a:pt x="2217646" y="238870"/>
                    </a:lnTo>
                    <a:lnTo>
                      <a:pt x="2224635" y="249987"/>
                    </a:lnTo>
                    <a:lnTo>
                      <a:pt x="2230671" y="261423"/>
                    </a:lnTo>
                    <a:lnTo>
                      <a:pt x="2237024" y="273175"/>
                    </a:lnTo>
                    <a:lnTo>
                      <a:pt x="2243060" y="285246"/>
                    </a:lnTo>
                    <a:lnTo>
                      <a:pt x="2248778" y="296999"/>
                    </a:lnTo>
                    <a:lnTo>
                      <a:pt x="2253861" y="309069"/>
                    </a:lnTo>
                    <a:lnTo>
                      <a:pt x="2259261" y="321458"/>
                    </a:lnTo>
                    <a:lnTo>
                      <a:pt x="2264344" y="334163"/>
                    </a:lnTo>
                    <a:lnTo>
                      <a:pt x="2269427" y="347187"/>
                    </a:lnTo>
                    <a:lnTo>
                      <a:pt x="2273874" y="359575"/>
                    </a:lnTo>
                    <a:lnTo>
                      <a:pt x="2278004" y="372599"/>
                    </a:lnTo>
                    <a:lnTo>
                      <a:pt x="2282452" y="386257"/>
                    </a:lnTo>
                    <a:lnTo>
                      <a:pt x="2286264" y="399598"/>
                    </a:lnTo>
                    <a:lnTo>
                      <a:pt x="2290076" y="412939"/>
                    </a:lnTo>
                    <a:lnTo>
                      <a:pt x="2292935" y="426598"/>
                    </a:lnTo>
                    <a:lnTo>
                      <a:pt x="2296429" y="440575"/>
                    </a:lnTo>
                    <a:lnTo>
                      <a:pt x="2299288" y="454233"/>
                    </a:lnTo>
                    <a:lnTo>
                      <a:pt x="2301830" y="468527"/>
                    </a:lnTo>
                    <a:lnTo>
                      <a:pt x="2304053" y="482504"/>
                    </a:lnTo>
                    <a:lnTo>
                      <a:pt x="2306595" y="497116"/>
                    </a:lnTo>
                    <a:lnTo>
                      <a:pt x="2308501" y="511410"/>
                    </a:lnTo>
                    <a:lnTo>
                      <a:pt x="2309772" y="526339"/>
                    </a:lnTo>
                    <a:lnTo>
                      <a:pt x="2311360" y="540633"/>
                    </a:lnTo>
                    <a:lnTo>
                      <a:pt x="2312630" y="555245"/>
                    </a:lnTo>
                    <a:lnTo>
                      <a:pt x="2313266" y="570174"/>
                    </a:lnTo>
                    <a:lnTo>
                      <a:pt x="2320255" y="573033"/>
                    </a:lnTo>
                    <a:lnTo>
                      <a:pt x="2327244" y="576209"/>
                    </a:lnTo>
                    <a:lnTo>
                      <a:pt x="2333597" y="579704"/>
                    </a:lnTo>
                    <a:lnTo>
                      <a:pt x="2339633" y="583515"/>
                    </a:lnTo>
                    <a:lnTo>
                      <a:pt x="2345351" y="587645"/>
                    </a:lnTo>
                    <a:lnTo>
                      <a:pt x="2350751" y="592727"/>
                    </a:lnTo>
                    <a:lnTo>
                      <a:pt x="2356152" y="597809"/>
                    </a:lnTo>
                    <a:lnTo>
                      <a:pt x="2361234" y="603527"/>
                    </a:lnTo>
                    <a:lnTo>
                      <a:pt x="2365364" y="609562"/>
                    </a:lnTo>
                    <a:lnTo>
                      <a:pt x="2369494" y="616233"/>
                    </a:lnTo>
                    <a:lnTo>
                      <a:pt x="2372988" y="622903"/>
                    </a:lnTo>
                    <a:lnTo>
                      <a:pt x="2376483" y="630527"/>
                    </a:lnTo>
                    <a:lnTo>
                      <a:pt x="2379024" y="638786"/>
                    </a:lnTo>
                    <a:lnTo>
                      <a:pt x="2381566" y="647362"/>
                    </a:lnTo>
                    <a:lnTo>
                      <a:pt x="2383472" y="656574"/>
                    </a:lnTo>
                    <a:lnTo>
                      <a:pt x="2384425" y="666103"/>
                    </a:lnTo>
                    <a:lnTo>
                      <a:pt x="2385378" y="674362"/>
                    </a:lnTo>
                    <a:lnTo>
                      <a:pt x="2385695" y="681985"/>
                    </a:lnTo>
                    <a:lnTo>
                      <a:pt x="2386013" y="689927"/>
                    </a:lnTo>
                    <a:lnTo>
                      <a:pt x="2385695" y="698503"/>
                    </a:lnTo>
                    <a:lnTo>
                      <a:pt x="2385378" y="706444"/>
                    </a:lnTo>
                    <a:lnTo>
                      <a:pt x="2384425" y="714703"/>
                    </a:lnTo>
                    <a:lnTo>
                      <a:pt x="2383472" y="723279"/>
                    </a:lnTo>
                    <a:lnTo>
                      <a:pt x="2381883" y="731538"/>
                    </a:lnTo>
                    <a:lnTo>
                      <a:pt x="2380295" y="740115"/>
                    </a:lnTo>
                    <a:lnTo>
                      <a:pt x="2378389" y="748373"/>
                    </a:lnTo>
                    <a:lnTo>
                      <a:pt x="2376483" y="756950"/>
                    </a:lnTo>
                    <a:lnTo>
                      <a:pt x="2374259" y="765526"/>
                    </a:lnTo>
                    <a:lnTo>
                      <a:pt x="2371400" y="773467"/>
                    </a:lnTo>
                    <a:lnTo>
                      <a:pt x="2368541" y="781726"/>
                    </a:lnTo>
                    <a:lnTo>
                      <a:pt x="2365364" y="789985"/>
                    </a:lnTo>
                    <a:lnTo>
                      <a:pt x="2361870" y="797926"/>
                    </a:lnTo>
                    <a:lnTo>
                      <a:pt x="2358376" y="805550"/>
                    </a:lnTo>
                    <a:lnTo>
                      <a:pt x="2354563" y="813173"/>
                    </a:lnTo>
                    <a:lnTo>
                      <a:pt x="2350434" y="820479"/>
                    </a:lnTo>
                    <a:lnTo>
                      <a:pt x="2346304" y="827785"/>
                    </a:lnTo>
                    <a:lnTo>
                      <a:pt x="2341539" y="834773"/>
                    </a:lnTo>
                    <a:lnTo>
                      <a:pt x="2337091" y="841444"/>
                    </a:lnTo>
                    <a:lnTo>
                      <a:pt x="2332009" y="848114"/>
                    </a:lnTo>
                    <a:lnTo>
                      <a:pt x="2326608" y="854149"/>
                    </a:lnTo>
                    <a:lnTo>
                      <a:pt x="2321843" y="859867"/>
                    </a:lnTo>
                    <a:lnTo>
                      <a:pt x="2316125" y="865585"/>
                    </a:lnTo>
                    <a:lnTo>
                      <a:pt x="2310407" y="870667"/>
                    </a:lnTo>
                    <a:lnTo>
                      <a:pt x="2304689" y="875432"/>
                    </a:lnTo>
                    <a:lnTo>
                      <a:pt x="2298335" y="879879"/>
                    </a:lnTo>
                    <a:lnTo>
                      <a:pt x="2292300" y="884008"/>
                    </a:lnTo>
                    <a:lnTo>
                      <a:pt x="2285628" y="887502"/>
                    </a:lnTo>
                    <a:lnTo>
                      <a:pt x="2279275" y="890996"/>
                    </a:lnTo>
                    <a:lnTo>
                      <a:pt x="2273239" y="915137"/>
                    </a:lnTo>
                    <a:lnTo>
                      <a:pt x="2266250" y="938643"/>
                    </a:lnTo>
                    <a:lnTo>
                      <a:pt x="2258626" y="962467"/>
                    </a:lnTo>
                    <a:lnTo>
                      <a:pt x="2251002" y="986290"/>
                    </a:lnTo>
                    <a:lnTo>
                      <a:pt x="2242425" y="1009161"/>
                    </a:lnTo>
                    <a:lnTo>
                      <a:pt x="2233212" y="1032031"/>
                    </a:lnTo>
                    <a:lnTo>
                      <a:pt x="2223682" y="1054584"/>
                    </a:lnTo>
                    <a:lnTo>
                      <a:pt x="2213834" y="1076819"/>
                    </a:lnTo>
                    <a:lnTo>
                      <a:pt x="2203351" y="1098419"/>
                    </a:lnTo>
                    <a:lnTo>
                      <a:pt x="2192232" y="1119701"/>
                    </a:lnTo>
                    <a:lnTo>
                      <a:pt x="2180479" y="1140348"/>
                    </a:lnTo>
                    <a:lnTo>
                      <a:pt x="2168407" y="1160360"/>
                    </a:lnTo>
                    <a:lnTo>
                      <a:pt x="2155700" y="1179736"/>
                    </a:lnTo>
                    <a:lnTo>
                      <a:pt x="2142358" y="1198477"/>
                    </a:lnTo>
                    <a:lnTo>
                      <a:pt x="2128380" y="1216901"/>
                    </a:lnTo>
                    <a:lnTo>
                      <a:pt x="2114403" y="1234054"/>
                    </a:lnTo>
                    <a:lnTo>
                      <a:pt x="2106779" y="1242630"/>
                    </a:lnTo>
                    <a:lnTo>
                      <a:pt x="2099472" y="1250889"/>
                    </a:lnTo>
                    <a:lnTo>
                      <a:pt x="2091848" y="1259148"/>
                    </a:lnTo>
                    <a:lnTo>
                      <a:pt x="2083589" y="1266771"/>
                    </a:lnTo>
                    <a:lnTo>
                      <a:pt x="2075647" y="1274395"/>
                    </a:lnTo>
                    <a:lnTo>
                      <a:pt x="2067705" y="1282018"/>
                    </a:lnTo>
                    <a:lnTo>
                      <a:pt x="2059445" y="1289006"/>
                    </a:lnTo>
                    <a:lnTo>
                      <a:pt x="2051186" y="1295994"/>
                    </a:lnTo>
                    <a:lnTo>
                      <a:pt x="2042609" y="1302665"/>
                    </a:lnTo>
                    <a:lnTo>
                      <a:pt x="2034032" y="1309018"/>
                    </a:lnTo>
                    <a:lnTo>
                      <a:pt x="2025137" y="1315688"/>
                    </a:lnTo>
                    <a:lnTo>
                      <a:pt x="2016242" y="1321724"/>
                    </a:lnTo>
                    <a:lnTo>
                      <a:pt x="2007029" y="1327441"/>
                    </a:lnTo>
                    <a:lnTo>
                      <a:pt x="1997817" y="1332841"/>
                    </a:lnTo>
                    <a:lnTo>
                      <a:pt x="1988922" y="1338241"/>
                    </a:lnTo>
                    <a:lnTo>
                      <a:pt x="1979074" y="1343324"/>
                    </a:lnTo>
                    <a:lnTo>
                      <a:pt x="1969544" y="1348088"/>
                    </a:lnTo>
                    <a:lnTo>
                      <a:pt x="1960014" y="1352535"/>
                    </a:lnTo>
                    <a:lnTo>
                      <a:pt x="1950166" y="1356665"/>
                    </a:lnTo>
                    <a:lnTo>
                      <a:pt x="1940000" y="1360477"/>
                    </a:lnTo>
                    <a:lnTo>
                      <a:pt x="1929835" y="1364288"/>
                    </a:lnTo>
                    <a:lnTo>
                      <a:pt x="1919352" y="1367782"/>
                    </a:lnTo>
                    <a:lnTo>
                      <a:pt x="1909186" y="1370641"/>
                    </a:lnTo>
                    <a:lnTo>
                      <a:pt x="1898703" y="1373500"/>
                    </a:lnTo>
                    <a:lnTo>
                      <a:pt x="1888220" y="1375724"/>
                    </a:lnTo>
                    <a:lnTo>
                      <a:pt x="1877101" y="1377947"/>
                    </a:lnTo>
                    <a:lnTo>
                      <a:pt x="1865982" y="1379853"/>
                    </a:lnTo>
                    <a:lnTo>
                      <a:pt x="1854864" y="1381123"/>
                    </a:lnTo>
                    <a:lnTo>
                      <a:pt x="1843745" y="1382712"/>
                    </a:lnTo>
                    <a:lnTo>
                      <a:pt x="1832309" y="1383347"/>
                    </a:lnTo>
                    <a:lnTo>
                      <a:pt x="1820873" y="1383665"/>
                    </a:lnTo>
                    <a:lnTo>
                      <a:pt x="1808801" y="1384300"/>
                    </a:lnTo>
                    <a:lnTo>
                      <a:pt x="1797365" y="1383665"/>
                    </a:lnTo>
                    <a:lnTo>
                      <a:pt x="1785929" y="1383347"/>
                    </a:lnTo>
                    <a:lnTo>
                      <a:pt x="1774493" y="1382712"/>
                    </a:lnTo>
                    <a:lnTo>
                      <a:pt x="1763374" y="1381441"/>
                    </a:lnTo>
                    <a:lnTo>
                      <a:pt x="1752256" y="1379853"/>
                    </a:lnTo>
                    <a:lnTo>
                      <a:pt x="1741137" y="1377947"/>
                    </a:lnTo>
                    <a:lnTo>
                      <a:pt x="1730336" y="1375724"/>
                    </a:lnTo>
                    <a:lnTo>
                      <a:pt x="1719535" y="1373500"/>
                    </a:lnTo>
                    <a:lnTo>
                      <a:pt x="1709052" y="1370641"/>
                    </a:lnTo>
                    <a:lnTo>
                      <a:pt x="1698569" y="1367782"/>
                    </a:lnTo>
                    <a:lnTo>
                      <a:pt x="1688721" y="1364606"/>
                    </a:lnTo>
                    <a:lnTo>
                      <a:pt x="1678238" y="1360794"/>
                    </a:lnTo>
                    <a:lnTo>
                      <a:pt x="1668390" y="1356982"/>
                    </a:lnTo>
                    <a:lnTo>
                      <a:pt x="1658542" y="1352853"/>
                    </a:lnTo>
                    <a:lnTo>
                      <a:pt x="1649012" y="1348088"/>
                    </a:lnTo>
                    <a:lnTo>
                      <a:pt x="1639164" y="1343641"/>
                    </a:lnTo>
                    <a:lnTo>
                      <a:pt x="1630269" y="1338559"/>
                    </a:lnTo>
                    <a:lnTo>
                      <a:pt x="1620421" y="1333794"/>
                    </a:lnTo>
                    <a:lnTo>
                      <a:pt x="1611526" y="1327759"/>
                    </a:lnTo>
                    <a:lnTo>
                      <a:pt x="1602632" y="1322042"/>
                    </a:lnTo>
                    <a:lnTo>
                      <a:pt x="1593737" y="1316324"/>
                    </a:lnTo>
                    <a:lnTo>
                      <a:pt x="1584842" y="1309971"/>
                    </a:lnTo>
                    <a:lnTo>
                      <a:pt x="1576265" y="1303936"/>
                    </a:lnTo>
                    <a:lnTo>
                      <a:pt x="1567688" y="1296947"/>
                    </a:lnTo>
                    <a:lnTo>
                      <a:pt x="1559746" y="1289959"/>
                    </a:lnTo>
                    <a:lnTo>
                      <a:pt x="1551169" y="1282653"/>
                    </a:lnTo>
                    <a:lnTo>
                      <a:pt x="1543227" y="1275348"/>
                    </a:lnTo>
                    <a:lnTo>
                      <a:pt x="1535285" y="1267724"/>
                    </a:lnTo>
                    <a:lnTo>
                      <a:pt x="1527661" y="1260100"/>
                    </a:lnTo>
                    <a:lnTo>
                      <a:pt x="1520037" y="1252159"/>
                    </a:lnTo>
                    <a:lnTo>
                      <a:pt x="1512095" y="1244218"/>
                    </a:lnTo>
                    <a:lnTo>
                      <a:pt x="1505106" y="1235642"/>
                    </a:lnTo>
                    <a:lnTo>
                      <a:pt x="1490811" y="1218489"/>
                    </a:lnTo>
                    <a:lnTo>
                      <a:pt x="1477151" y="1200383"/>
                    </a:lnTo>
                    <a:lnTo>
                      <a:pt x="1463491" y="1181642"/>
                    </a:lnTo>
                    <a:lnTo>
                      <a:pt x="1451102" y="1162583"/>
                    </a:lnTo>
                    <a:lnTo>
                      <a:pt x="1438712" y="1142572"/>
                    </a:lnTo>
                    <a:lnTo>
                      <a:pt x="1426958" y="1121925"/>
                    </a:lnTo>
                    <a:lnTo>
                      <a:pt x="1415840" y="1101278"/>
                    </a:lnTo>
                    <a:lnTo>
                      <a:pt x="1405357" y="1079678"/>
                    </a:lnTo>
                    <a:lnTo>
                      <a:pt x="1395191" y="1057760"/>
                    </a:lnTo>
                    <a:lnTo>
                      <a:pt x="1385979" y="1035525"/>
                    </a:lnTo>
                    <a:lnTo>
                      <a:pt x="1376766" y="1012972"/>
                    </a:lnTo>
                    <a:lnTo>
                      <a:pt x="1368189" y="989467"/>
                    </a:lnTo>
                    <a:lnTo>
                      <a:pt x="1360247" y="966278"/>
                    </a:lnTo>
                    <a:lnTo>
                      <a:pt x="1352941" y="943090"/>
                    </a:lnTo>
                    <a:lnTo>
                      <a:pt x="1346269" y="919267"/>
                    </a:lnTo>
                    <a:lnTo>
                      <a:pt x="1339598" y="895126"/>
                    </a:lnTo>
                    <a:lnTo>
                      <a:pt x="1332292" y="892902"/>
                    </a:lnTo>
                    <a:lnTo>
                      <a:pt x="1324985" y="889726"/>
                    </a:lnTo>
                    <a:lnTo>
                      <a:pt x="1318314" y="886232"/>
                    </a:lnTo>
                    <a:lnTo>
                      <a:pt x="1311325" y="882420"/>
                    </a:lnTo>
                    <a:lnTo>
                      <a:pt x="1304654" y="878290"/>
                    </a:lnTo>
                    <a:lnTo>
                      <a:pt x="1298619" y="873208"/>
                    </a:lnTo>
                    <a:lnTo>
                      <a:pt x="1292265" y="867808"/>
                    </a:lnTo>
                    <a:lnTo>
                      <a:pt x="1286547" y="862726"/>
                    </a:lnTo>
                    <a:lnTo>
                      <a:pt x="1280829" y="856373"/>
                    </a:lnTo>
                    <a:lnTo>
                      <a:pt x="1274793" y="850020"/>
                    </a:lnTo>
                    <a:lnTo>
                      <a:pt x="1269710" y="843032"/>
                    </a:lnTo>
                    <a:lnTo>
                      <a:pt x="1264627" y="836044"/>
                    </a:lnTo>
                    <a:lnTo>
                      <a:pt x="1259545" y="828738"/>
                    </a:lnTo>
                    <a:lnTo>
                      <a:pt x="1255097" y="821114"/>
                    </a:lnTo>
                    <a:lnTo>
                      <a:pt x="1250968" y="813491"/>
                    </a:lnTo>
                    <a:lnTo>
                      <a:pt x="1246520" y="805550"/>
                    </a:lnTo>
                    <a:lnTo>
                      <a:pt x="1242708" y="796973"/>
                    </a:lnTo>
                    <a:lnTo>
                      <a:pt x="1239214" y="788714"/>
                    </a:lnTo>
                    <a:lnTo>
                      <a:pt x="1236037" y="780138"/>
                    </a:lnTo>
                    <a:lnTo>
                      <a:pt x="1232860" y="771562"/>
                    </a:lnTo>
                    <a:lnTo>
                      <a:pt x="1230001" y="762667"/>
                    </a:lnTo>
                    <a:lnTo>
                      <a:pt x="1227460" y="753773"/>
                    </a:lnTo>
                    <a:lnTo>
                      <a:pt x="1225554" y="745197"/>
                    </a:lnTo>
                    <a:lnTo>
                      <a:pt x="1223648" y="735985"/>
                    </a:lnTo>
                    <a:lnTo>
                      <a:pt x="1222059" y="727091"/>
                    </a:lnTo>
                    <a:lnTo>
                      <a:pt x="1220471" y="718197"/>
                    </a:lnTo>
                    <a:lnTo>
                      <a:pt x="1219836" y="708985"/>
                    </a:lnTo>
                    <a:lnTo>
                      <a:pt x="1219200" y="700409"/>
                    </a:lnTo>
                    <a:lnTo>
                      <a:pt x="1219200" y="691832"/>
                    </a:lnTo>
                    <a:lnTo>
                      <a:pt x="1219200" y="682938"/>
                    </a:lnTo>
                    <a:lnTo>
                      <a:pt x="1219518" y="674680"/>
                    </a:lnTo>
                    <a:lnTo>
                      <a:pt x="1220153" y="666103"/>
                    </a:lnTo>
                    <a:lnTo>
                      <a:pt x="1221742" y="655621"/>
                    </a:lnTo>
                    <a:lnTo>
                      <a:pt x="1223648" y="645456"/>
                    </a:lnTo>
                    <a:lnTo>
                      <a:pt x="1226824" y="635927"/>
                    </a:lnTo>
                    <a:lnTo>
                      <a:pt x="1229683" y="627350"/>
                    </a:lnTo>
                    <a:lnTo>
                      <a:pt x="1233496" y="618774"/>
                    </a:lnTo>
                    <a:lnTo>
                      <a:pt x="1237943" y="611468"/>
                    </a:lnTo>
                    <a:lnTo>
                      <a:pt x="1242708" y="604162"/>
                    </a:lnTo>
                    <a:lnTo>
                      <a:pt x="1248108" y="598127"/>
                    </a:lnTo>
                    <a:lnTo>
                      <a:pt x="1253827" y="592409"/>
                    </a:lnTo>
                    <a:lnTo>
                      <a:pt x="1259862" y="587009"/>
                    </a:lnTo>
                    <a:lnTo>
                      <a:pt x="1266534" y="581927"/>
                    </a:lnTo>
                    <a:lnTo>
                      <a:pt x="1273522" y="577798"/>
                    </a:lnTo>
                    <a:lnTo>
                      <a:pt x="1280829" y="574304"/>
                    </a:lnTo>
                    <a:lnTo>
                      <a:pt x="1288453" y="570809"/>
                    </a:lnTo>
                    <a:lnTo>
                      <a:pt x="1296395" y="568268"/>
                    </a:lnTo>
                    <a:lnTo>
                      <a:pt x="1304654" y="566045"/>
                    </a:lnTo>
                    <a:lnTo>
                      <a:pt x="1305607" y="551115"/>
                    </a:lnTo>
                    <a:lnTo>
                      <a:pt x="1306560" y="536504"/>
                    </a:lnTo>
                    <a:lnTo>
                      <a:pt x="1308149" y="521892"/>
                    </a:lnTo>
                    <a:lnTo>
                      <a:pt x="1310055" y="507598"/>
                    </a:lnTo>
                    <a:lnTo>
                      <a:pt x="1311961" y="493304"/>
                    </a:lnTo>
                    <a:lnTo>
                      <a:pt x="1314502" y="479010"/>
                    </a:lnTo>
                    <a:lnTo>
                      <a:pt x="1316726" y="465033"/>
                    </a:lnTo>
                    <a:lnTo>
                      <a:pt x="1319267" y="450739"/>
                    </a:lnTo>
                    <a:lnTo>
                      <a:pt x="1322444" y="437081"/>
                    </a:lnTo>
                    <a:lnTo>
                      <a:pt x="1325303" y="423104"/>
                    </a:lnTo>
                    <a:lnTo>
                      <a:pt x="1328797" y="409763"/>
                    </a:lnTo>
                    <a:lnTo>
                      <a:pt x="1332610" y="396422"/>
                    </a:lnTo>
                    <a:lnTo>
                      <a:pt x="1336422" y="383081"/>
                    </a:lnTo>
                    <a:lnTo>
                      <a:pt x="1340869" y="370057"/>
                    </a:lnTo>
                    <a:lnTo>
                      <a:pt x="1344999" y="357034"/>
                    </a:lnTo>
                    <a:lnTo>
                      <a:pt x="1349446" y="344010"/>
                    </a:lnTo>
                    <a:lnTo>
                      <a:pt x="1354529" y="331305"/>
                    </a:lnTo>
                    <a:lnTo>
                      <a:pt x="1359612" y="319234"/>
                    </a:lnTo>
                    <a:lnTo>
                      <a:pt x="1365012" y="306528"/>
                    </a:lnTo>
                    <a:lnTo>
                      <a:pt x="1370095" y="294775"/>
                    </a:lnTo>
                    <a:lnTo>
                      <a:pt x="1376131" y="282705"/>
                    </a:lnTo>
                    <a:lnTo>
                      <a:pt x="1382167" y="270952"/>
                    </a:lnTo>
                    <a:lnTo>
                      <a:pt x="1388202" y="259517"/>
                    </a:lnTo>
                    <a:lnTo>
                      <a:pt x="1394873" y="248081"/>
                    </a:lnTo>
                    <a:lnTo>
                      <a:pt x="1401227" y="236964"/>
                    </a:lnTo>
                    <a:lnTo>
                      <a:pt x="1408216" y="225846"/>
                    </a:lnTo>
                    <a:lnTo>
                      <a:pt x="1414887" y="215046"/>
                    </a:lnTo>
                    <a:lnTo>
                      <a:pt x="1422193" y="204246"/>
                    </a:lnTo>
                    <a:lnTo>
                      <a:pt x="1429817" y="194082"/>
                    </a:lnTo>
                    <a:lnTo>
                      <a:pt x="1437759" y="183917"/>
                    </a:lnTo>
                    <a:lnTo>
                      <a:pt x="1445701" y="174070"/>
                    </a:lnTo>
                    <a:lnTo>
                      <a:pt x="1453643" y="164541"/>
                    </a:lnTo>
                    <a:lnTo>
                      <a:pt x="1461585" y="155011"/>
                    </a:lnTo>
                    <a:lnTo>
                      <a:pt x="1470480" y="145799"/>
                    </a:lnTo>
                    <a:lnTo>
                      <a:pt x="1479057" y="136588"/>
                    </a:lnTo>
                    <a:lnTo>
                      <a:pt x="1488269" y="128329"/>
                    </a:lnTo>
                    <a:lnTo>
                      <a:pt x="1496846" y="119753"/>
                    </a:lnTo>
                    <a:lnTo>
                      <a:pt x="1506377" y="111494"/>
                    </a:lnTo>
                    <a:lnTo>
                      <a:pt x="1515589" y="103235"/>
                    </a:lnTo>
                    <a:lnTo>
                      <a:pt x="1525755" y="95611"/>
                    </a:lnTo>
                    <a:lnTo>
                      <a:pt x="1535285" y="88306"/>
                    </a:lnTo>
                    <a:lnTo>
                      <a:pt x="1545133" y="81000"/>
                    </a:lnTo>
                    <a:lnTo>
                      <a:pt x="1555616" y="74329"/>
                    </a:lnTo>
                    <a:lnTo>
                      <a:pt x="1565781" y="67659"/>
                    </a:lnTo>
                    <a:lnTo>
                      <a:pt x="1576582" y="61306"/>
                    </a:lnTo>
                    <a:lnTo>
                      <a:pt x="1587383" y="54953"/>
                    </a:lnTo>
                    <a:lnTo>
                      <a:pt x="1597866" y="49235"/>
                    </a:lnTo>
                    <a:lnTo>
                      <a:pt x="1608985" y="44153"/>
                    </a:lnTo>
                    <a:lnTo>
                      <a:pt x="1620421" y="38753"/>
                    </a:lnTo>
                    <a:lnTo>
                      <a:pt x="1632175" y="33988"/>
                    </a:lnTo>
                    <a:lnTo>
                      <a:pt x="1643611" y="29541"/>
                    </a:lnTo>
                    <a:lnTo>
                      <a:pt x="1655365" y="25412"/>
                    </a:lnTo>
                    <a:lnTo>
                      <a:pt x="1667119" y="20965"/>
                    </a:lnTo>
                    <a:lnTo>
                      <a:pt x="1679508" y="17471"/>
                    </a:lnTo>
                    <a:lnTo>
                      <a:pt x="1691898" y="14294"/>
                    </a:lnTo>
                    <a:lnTo>
                      <a:pt x="1703969" y="11435"/>
                    </a:lnTo>
                    <a:lnTo>
                      <a:pt x="1716676" y="8894"/>
                    </a:lnTo>
                    <a:lnTo>
                      <a:pt x="1729383" y="6353"/>
                    </a:lnTo>
                    <a:lnTo>
                      <a:pt x="1742408" y="4447"/>
                    </a:lnTo>
                    <a:lnTo>
                      <a:pt x="1755432" y="3177"/>
                    </a:lnTo>
                    <a:lnTo>
                      <a:pt x="1768457" y="1588"/>
                    </a:lnTo>
                    <a:lnTo>
                      <a:pt x="1781799" y="635"/>
                    </a:lnTo>
                    <a:lnTo>
                      <a:pt x="1795459" y="318"/>
                    </a:lnTo>
                    <a:lnTo>
                      <a:pt x="1808801"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grpSp>
        <p:cxnSp>
          <p:nvCxnSpPr>
            <p:cNvPr id="21" name="直接连接符 20"/>
            <p:cNvCxnSpPr/>
            <p:nvPr/>
          </p:nvCxnSpPr>
          <p:spPr>
            <a:xfrm>
              <a:off x="3260725" y="4897436"/>
              <a:ext cx="5723598"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5000" name="组合 41"/>
            <p:cNvGrpSpPr/>
            <p:nvPr/>
          </p:nvGrpSpPr>
          <p:grpSpPr bwMode="auto">
            <a:xfrm>
              <a:off x="3260725" y="1614488"/>
              <a:ext cx="6334687" cy="717550"/>
              <a:chOff x="1736271" y="1026883"/>
              <a:chExt cx="6335863" cy="718457"/>
            </a:xfrm>
          </p:grpSpPr>
          <p:sp>
            <p:nvSpPr>
              <p:cNvPr id="39" name="椭圆 38"/>
              <p:cNvSpPr/>
              <p:nvPr/>
            </p:nvSpPr>
            <p:spPr>
              <a:xfrm>
                <a:off x="1736271" y="1026883"/>
                <a:ext cx="718457" cy="718457"/>
              </a:xfrm>
              <a:prstGeom prst="ellipse">
                <a:avLst/>
              </a:prstGeom>
              <a:solidFill>
                <a:srgbClr val="FFFFFF"/>
              </a:solidFill>
              <a:ln>
                <a:noFill/>
              </a:ln>
              <a:effectLst>
                <a:innerShdw blurRad="203200">
                  <a:schemeClr val="accent1">
                    <a:lumMod val="75000"/>
                    <a:alpha val="7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endParaRPr lang="zh-CN" altLang="en-US" sz="1050">
                  <a:solidFill>
                    <a:srgbClr val="5B9BD5">
                      <a:lumMod val="75000"/>
                    </a:srgbClr>
                  </a:solidFill>
                  <a:ea typeface="黑体" panose="02010609060101010101" pitchFamily="49" charset="-122"/>
                </a:endParaRPr>
              </a:p>
            </p:txBody>
          </p:sp>
          <p:sp>
            <p:nvSpPr>
              <p:cNvPr id="40" name="文本框 17"/>
              <p:cNvSpPr txBox="1">
                <a:spLocks noChangeArrowheads="1"/>
              </p:cNvSpPr>
              <p:nvPr/>
            </p:nvSpPr>
            <p:spPr bwMode="auto">
              <a:xfrm>
                <a:off x="2621749" y="1026883"/>
                <a:ext cx="1044507" cy="718457"/>
              </a:xfrm>
              <a:prstGeom prst="rect">
                <a:avLst/>
              </a:prstGeom>
              <a:no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推导宏观大趋势</a:t>
                </a:r>
                <a:endParaRPr lang="en-US"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endParaRPr>
              </a:p>
            </p:txBody>
          </p:sp>
          <p:sp>
            <p:nvSpPr>
              <p:cNvPr id="41" name="文本框 40"/>
              <p:cNvSpPr txBox="1"/>
              <p:nvPr/>
            </p:nvSpPr>
            <p:spPr>
              <a:xfrm>
                <a:off x="3909962" y="1026883"/>
                <a:ext cx="4162172" cy="718457"/>
              </a:xfrm>
              <a:prstGeom prst="rect">
                <a:avLst/>
              </a:prstGeom>
              <a:noFill/>
            </p:spPr>
            <p:txBody>
              <a:bodyPr lIns="0" tIns="0" rIns="0" bIns="0" anchor="ctr"/>
              <a:lstStyle/>
              <a:p>
                <a:pPr fontAlgn="auto">
                  <a:lnSpc>
                    <a:spcPct val="110000"/>
                  </a:lnSpc>
                  <a:spcBef>
                    <a:spcPts val="0"/>
                  </a:spcBef>
                  <a:spcAft>
                    <a:spcPts val="0"/>
                  </a:spcAft>
                  <a:defRPr/>
                </a:pPr>
                <a:r>
                  <a:rPr lang="zh-CN"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判断经济形势可以通过把海量</a:t>
                </a:r>
                <a:r>
                  <a:rPr lang="zh-CN" altLang="en-US"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的</a:t>
                </a:r>
                <a:r>
                  <a:rPr lang="zh-CN"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微观主体的行为进行加总分析，从而推导出宏观大趋势的好坏</a:t>
                </a:r>
                <a:r>
                  <a:rPr lang="zh-CN" altLang="en-US"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a:t>
                </a:r>
                <a:endParaRPr lang="da-DK"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endParaRPr>
              </a:p>
            </p:txBody>
          </p:sp>
          <p:sp>
            <p:nvSpPr>
              <p:cNvPr id="42" name="KSO_Shape"/>
              <p:cNvSpPr/>
              <p:nvPr/>
            </p:nvSpPr>
            <p:spPr bwMode="auto">
              <a:xfrm>
                <a:off x="1980752" y="1249414"/>
                <a:ext cx="230193" cy="273395"/>
              </a:xfrm>
              <a:custGeom>
                <a:avLst/>
                <a:gdLst>
                  <a:gd name="T0" fmla="*/ 863428 w 1966913"/>
                  <a:gd name="T1" fmla="*/ 1097231 h 2327275"/>
                  <a:gd name="T2" fmla="*/ 770330 w 1966913"/>
                  <a:gd name="T3" fmla="*/ 995043 h 2327275"/>
                  <a:gd name="T4" fmla="*/ 745648 w 1966913"/>
                  <a:gd name="T5" fmla="*/ 1036395 h 2327275"/>
                  <a:gd name="T6" fmla="*/ 941803 w 1966913"/>
                  <a:gd name="T7" fmla="*/ 1041158 h 2327275"/>
                  <a:gd name="T8" fmla="*/ 925565 w 1966913"/>
                  <a:gd name="T9" fmla="*/ 995692 h 2327275"/>
                  <a:gd name="T10" fmla="*/ 742401 w 1966913"/>
                  <a:gd name="T11" fmla="*/ 955423 h 2327275"/>
                  <a:gd name="T12" fmla="*/ 933359 w 1966913"/>
                  <a:gd name="T13" fmla="*/ 977073 h 2327275"/>
                  <a:gd name="T14" fmla="*/ 935741 w 1966913"/>
                  <a:gd name="T15" fmla="*/ 929226 h 2327275"/>
                  <a:gd name="T16" fmla="*/ 1130380 w 1966913"/>
                  <a:gd name="T17" fmla="*/ 825521 h 2327275"/>
                  <a:gd name="T18" fmla="*/ 1164155 w 1966913"/>
                  <a:gd name="T19" fmla="*/ 788284 h 2327275"/>
                  <a:gd name="T20" fmla="*/ 528276 w 1966913"/>
                  <a:gd name="T21" fmla="*/ 810367 h 2327275"/>
                  <a:gd name="T22" fmla="*/ 619858 w 1966913"/>
                  <a:gd name="T23" fmla="*/ 753210 h 2327275"/>
                  <a:gd name="T24" fmla="*/ 1277172 w 1966913"/>
                  <a:gd name="T25" fmla="*/ 526532 h 2327275"/>
                  <a:gd name="T26" fmla="*/ 1265264 w 1966913"/>
                  <a:gd name="T27" fmla="*/ 477819 h 2327275"/>
                  <a:gd name="T28" fmla="*/ 404434 w 1966913"/>
                  <a:gd name="T29" fmla="*/ 505748 h 2327275"/>
                  <a:gd name="T30" fmla="*/ 536286 w 1966913"/>
                  <a:gd name="T31" fmla="*/ 497088 h 2327275"/>
                  <a:gd name="T32" fmla="*/ 858564 w 1966913"/>
                  <a:gd name="T33" fmla="*/ 336617 h 2327275"/>
                  <a:gd name="T34" fmla="*/ 795736 w 1966913"/>
                  <a:gd name="T35" fmla="*/ 369597 h 2327275"/>
                  <a:gd name="T36" fmla="*/ 713261 w 1966913"/>
                  <a:gd name="T37" fmla="*/ 442280 h 2327275"/>
                  <a:gd name="T38" fmla="*/ 683897 w 1966913"/>
                  <a:gd name="T39" fmla="*/ 539265 h 2327275"/>
                  <a:gd name="T40" fmla="*/ 636830 w 1966913"/>
                  <a:gd name="T41" fmla="*/ 517134 h 2327275"/>
                  <a:gd name="T42" fmla="*/ 684113 w 1966913"/>
                  <a:gd name="T43" fmla="*/ 373285 h 2327275"/>
                  <a:gd name="T44" fmla="*/ 827258 w 1966913"/>
                  <a:gd name="T45" fmla="*/ 304072 h 2327275"/>
                  <a:gd name="T46" fmla="*/ 691089 w 1966913"/>
                  <a:gd name="T47" fmla="*/ 297690 h 2327275"/>
                  <a:gd name="T48" fmla="*/ 580021 w 1966913"/>
                  <a:gd name="T49" fmla="*/ 473490 h 2327275"/>
                  <a:gd name="T50" fmla="*/ 598856 w 1966913"/>
                  <a:gd name="T51" fmla="*/ 635866 h 2327275"/>
                  <a:gd name="T52" fmla="*/ 697151 w 1966913"/>
                  <a:gd name="T53" fmla="*/ 768365 h 2327275"/>
                  <a:gd name="T54" fmla="*/ 708409 w 1966913"/>
                  <a:gd name="T55" fmla="*/ 863626 h 2327275"/>
                  <a:gd name="T56" fmla="*/ 756473 w 1966913"/>
                  <a:gd name="T57" fmla="*/ 905195 h 2327275"/>
                  <a:gd name="T58" fmla="*/ 966701 w 1966913"/>
                  <a:gd name="T59" fmla="*/ 887225 h 2327275"/>
                  <a:gd name="T60" fmla="*/ 985970 w 1966913"/>
                  <a:gd name="T61" fmla="*/ 829202 h 2327275"/>
                  <a:gd name="T62" fmla="*/ 1060665 w 1966913"/>
                  <a:gd name="T63" fmla="*/ 688043 h 2327275"/>
                  <a:gd name="T64" fmla="*/ 1113926 w 1966913"/>
                  <a:gd name="T65" fmla="*/ 528914 h 2327275"/>
                  <a:gd name="T66" fmla="*/ 1035334 w 1966913"/>
                  <a:gd name="T67" fmla="*/ 327784 h 2327275"/>
                  <a:gd name="T68" fmla="*/ 879666 w 1966913"/>
                  <a:gd name="T69" fmla="*/ 250926 h 2327275"/>
                  <a:gd name="T70" fmla="*/ 1047675 w 1966913"/>
                  <a:gd name="T71" fmla="*/ 272143 h 2327275"/>
                  <a:gd name="T72" fmla="*/ 1162207 w 1966913"/>
                  <a:gd name="T73" fmla="*/ 201347 h 2327275"/>
                  <a:gd name="T74" fmla="*/ 531523 w 1966913"/>
                  <a:gd name="T75" fmla="*/ 196584 h 2327275"/>
                  <a:gd name="T76" fmla="*/ 632199 w 1966913"/>
                  <a:gd name="T77" fmla="*/ 282318 h 2327275"/>
                  <a:gd name="T78" fmla="*/ 824240 w 1966913"/>
                  <a:gd name="T79" fmla="*/ 73827 h 2327275"/>
                  <a:gd name="T80" fmla="*/ 874470 w 1966913"/>
                  <a:gd name="T81" fmla="*/ 91581 h 2327275"/>
                  <a:gd name="T82" fmla="*/ 916689 w 1966913"/>
                  <a:gd name="T83" fmla="*/ 5412 h 2327275"/>
                  <a:gd name="T84" fmla="*/ 1319823 w 1966913"/>
                  <a:gd name="T85" fmla="*/ 138129 h 2327275"/>
                  <a:gd name="T86" fmla="*/ 1480255 w 1966913"/>
                  <a:gd name="T87" fmla="*/ 287732 h 2327275"/>
                  <a:gd name="T88" fmla="*/ 1575085 w 1966913"/>
                  <a:gd name="T89" fmla="*/ 471758 h 2327275"/>
                  <a:gd name="T90" fmla="*/ 1609725 w 1966913"/>
                  <a:gd name="T91" fmla="*/ 701466 h 2327275"/>
                  <a:gd name="T92" fmla="*/ 1577249 w 1966913"/>
                  <a:gd name="T93" fmla="*/ 943082 h 2327275"/>
                  <a:gd name="T94" fmla="*/ 1389538 w 1966913"/>
                  <a:gd name="T95" fmla="*/ 1273897 h 2327275"/>
                  <a:gd name="T96" fmla="*/ 574392 w 1966913"/>
                  <a:gd name="T97" fmla="*/ 1716860 h 2327275"/>
                  <a:gd name="T98" fmla="*/ 319997 w 1966913"/>
                  <a:gd name="T99" fmla="*/ 1770336 h 2327275"/>
                  <a:gd name="T100" fmla="*/ 227115 w 1966913"/>
                  <a:gd name="T101" fmla="*/ 1688498 h 2327275"/>
                  <a:gd name="T102" fmla="*/ 235343 w 1966913"/>
                  <a:gd name="T103" fmla="*/ 1565308 h 2327275"/>
                  <a:gd name="T104" fmla="*/ 148956 w 1966913"/>
                  <a:gd name="T105" fmla="*/ 1440603 h 2327275"/>
                  <a:gd name="T106" fmla="*/ 177535 w 1966913"/>
                  <a:gd name="T107" fmla="*/ 1387994 h 2327275"/>
                  <a:gd name="T108" fmla="*/ 89417 w 1966913"/>
                  <a:gd name="T109" fmla="*/ 1305723 h 2327275"/>
                  <a:gd name="T110" fmla="*/ 115398 w 1966913"/>
                  <a:gd name="T111" fmla="*/ 1257876 h 2327275"/>
                  <a:gd name="T112" fmla="*/ 45033 w 1966913"/>
                  <a:gd name="T113" fmla="*/ 1226483 h 2327275"/>
                  <a:gd name="T114" fmla="*/ 0 w 1966913"/>
                  <a:gd name="T115" fmla="*/ 1162615 h 2327275"/>
                  <a:gd name="T116" fmla="*/ 121460 w 1966913"/>
                  <a:gd name="T117" fmla="*/ 855183 h 2327275"/>
                  <a:gd name="T118" fmla="*/ 120811 w 1966913"/>
                  <a:gd name="T119" fmla="*/ 727879 h 2327275"/>
                  <a:gd name="T120" fmla="*/ 196371 w 1966913"/>
                  <a:gd name="T121" fmla="*/ 372816 h 2327275"/>
                  <a:gd name="T122" fmla="*/ 421754 w 1966913"/>
                  <a:gd name="T123" fmla="*/ 110849 h 2327275"/>
                  <a:gd name="T124" fmla="*/ 768598 w 1966913"/>
                  <a:gd name="T125" fmla="*/ 866 h 232727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966913" h="2327275">
                    <a:moveTo>
                      <a:pt x="954753" y="1302893"/>
                    </a:moveTo>
                    <a:lnTo>
                      <a:pt x="954489" y="1306067"/>
                    </a:lnTo>
                    <a:lnTo>
                      <a:pt x="954753" y="1309506"/>
                    </a:lnTo>
                    <a:lnTo>
                      <a:pt x="955547" y="1313209"/>
                    </a:lnTo>
                    <a:lnTo>
                      <a:pt x="957134" y="1316118"/>
                    </a:lnTo>
                    <a:lnTo>
                      <a:pt x="959251" y="1319292"/>
                    </a:lnTo>
                    <a:lnTo>
                      <a:pt x="961896" y="1322466"/>
                    </a:lnTo>
                    <a:lnTo>
                      <a:pt x="965071" y="1325111"/>
                    </a:lnTo>
                    <a:lnTo>
                      <a:pt x="968510" y="1328020"/>
                    </a:lnTo>
                    <a:lnTo>
                      <a:pt x="972478" y="1330136"/>
                    </a:lnTo>
                    <a:lnTo>
                      <a:pt x="976182" y="1332517"/>
                    </a:lnTo>
                    <a:lnTo>
                      <a:pt x="980679" y="1334368"/>
                    </a:lnTo>
                    <a:lnTo>
                      <a:pt x="985176" y="1336219"/>
                    </a:lnTo>
                    <a:lnTo>
                      <a:pt x="990467" y="1337542"/>
                    </a:lnTo>
                    <a:lnTo>
                      <a:pt x="995229" y="1338864"/>
                    </a:lnTo>
                    <a:lnTo>
                      <a:pt x="1000255" y="1339658"/>
                    </a:lnTo>
                    <a:lnTo>
                      <a:pt x="1005282" y="1339922"/>
                    </a:lnTo>
                    <a:lnTo>
                      <a:pt x="1010308" y="1340451"/>
                    </a:lnTo>
                    <a:lnTo>
                      <a:pt x="1015335" y="1340451"/>
                    </a:lnTo>
                    <a:lnTo>
                      <a:pt x="1050255" y="1340451"/>
                    </a:lnTo>
                    <a:lnTo>
                      <a:pt x="1055017" y="1340451"/>
                    </a:lnTo>
                    <a:lnTo>
                      <a:pt x="1060043" y="1339922"/>
                    </a:lnTo>
                    <a:lnTo>
                      <a:pt x="1065070" y="1339658"/>
                    </a:lnTo>
                    <a:lnTo>
                      <a:pt x="1070096" y="1338864"/>
                    </a:lnTo>
                    <a:lnTo>
                      <a:pt x="1075123" y="1337542"/>
                    </a:lnTo>
                    <a:lnTo>
                      <a:pt x="1079884" y="1336219"/>
                    </a:lnTo>
                    <a:lnTo>
                      <a:pt x="1084646" y="1334368"/>
                    </a:lnTo>
                    <a:lnTo>
                      <a:pt x="1088879" y="1332517"/>
                    </a:lnTo>
                    <a:lnTo>
                      <a:pt x="1093112" y="1330136"/>
                    </a:lnTo>
                    <a:lnTo>
                      <a:pt x="1097080" y="1328020"/>
                    </a:lnTo>
                    <a:lnTo>
                      <a:pt x="1100519" y="1325111"/>
                    </a:lnTo>
                    <a:lnTo>
                      <a:pt x="1103429" y="1322466"/>
                    </a:lnTo>
                    <a:lnTo>
                      <a:pt x="1106075" y="1319292"/>
                    </a:lnTo>
                    <a:lnTo>
                      <a:pt x="1108191" y="1316118"/>
                    </a:lnTo>
                    <a:lnTo>
                      <a:pt x="1109778" y="1313209"/>
                    </a:lnTo>
                    <a:lnTo>
                      <a:pt x="1110836" y="1309506"/>
                    </a:lnTo>
                    <a:lnTo>
                      <a:pt x="1111101" y="1306067"/>
                    </a:lnTo>
                    <a:lnTo>
                      <a:pt x="1110836" y="1302893"/>
                    </a:lnTo>
                    <a:lnTo>
                      <a:pt x="1048668" y="1302893"/>
                    </a:lnTo>
                    <a:lnTo>
                      <a:pt x="1016657" y="1302893"/>
                    </a:lnTo>
                    <a:lnTo>
                      <a:pt x="954753" y="1302893"/>
                    </a:lnTo>
                    <a:close/>
                    <a:moveTo>
                      <a:pt x="941261" y="1215611"/>
                    </a:moveTo>
                    <a:lnTo>
                      <a:pt x="937822" y="1215875"/>
                    </a:lnTo>
                    <a:lnTo>
                      <a:pt x="934383" y="1216404"/>
                    </a:lnTo>
                    <a:lnTo>
                      <a:pt x="931208" y="1217462"/>
                    </a:lnTo>
                    <a:lnTo>
                      <a:pt x="928034" y="1218520"/>
                    </a:lnTo>
                    <a:lnTo>
                      <a:pt x="924859" y="1219842"/>
                    </a:lnTo>
                    <a:lnTo>
                      <a:pt x="922214" y="1221694"/>
                    </a:lnTo>
                    <a:lnTo>
                      <a:pt x="919568" y="1223545"/>
                    </a:lnTo>
                    <a:lnTo>
                      <a:pt x="916923" y="1225661"/>
                    </a:lnTo>
                    <a:lnTo>
                      <a:pt x="914806" y="1228306"/>
                    </a:lnTo>
                    <a:lnTo>
                      <a:pt x="912955" y="1230951"/>
                    </a:lnTo>
                    <a:lnTo>
                      <a:pt x="911103" y="1233596"/>
                    </a:lnTo>
                    <a:lnTo>
                      <a:pt x="909780" y="1236770"/>
                    </a:lnTo>
                    <a:lnTo>
                      <a:pt x="908722" y="1239944"/>
                    </a:lnTo>
                    <a:lnTo>
                      <a:pt x="907664" y="1243118"/>
                    </a:lnTo>
                    <a:lnTo>
                      <a:pt x="907135" y="1246556"/>
                    </a:lnTo>
                    <a:lnTo>
                      <a:pt x="906870" y="1249995"/>
                    </a:lnTo>
                    <a:lnTo>
                      <a:pt x="907135" y="1253698"/>
                    </a:lnTo>
                    <a:lnTo>
                      <a:pt x="907664" y="1256872"/>
                    </a:lnTo>
                    <a:lnTo>
                      <a:pt x="908722" y="1260310"/>
                    </a:lnTo>
                    <a:lnTo>
                      <a:pt x="909780" y="1263484"/>
                    </a:lnTo>
                    <a:lnTo>
                      <a:pt x="911103" y="1266129"/>
                    </a:lnTo>
                    <a:lnTo>
                      <a:pt x="912955" y="1269303"/>
                    </a:lnTo>
                    <a:lnTo>
                      <a:pt x="914806" y="1271948"/>
                    </a:lnTo>
                    <a:lnTo>
                      <a:pt x="916923" y="1274328"/>
                    </a:lnTo>
                    <a:lnTo>
                      <a:pt x="919568" y="1276444"/>
                    </a:lnTo>
                    <a:lnTo>
                      <a:pt x="922214" y="1278560"/>
                    </a:lnTo>
                    <a:lnTo>
                      <a:pt x="924859" y="1280147"/>
                    </a:lnTo>
                    <a:lnTo>
                      <a:pt x="928034" y="1281734"/>
                    </a:lnTo>
                    <a:lnTo>
                      <a:pt x="931208" y="1282792"/>
                    </a:lnTo>
                    <a:lnTo>
                      <a:pt x="934383" y="1283585"/>
                    </a:lnTo>
                    <a:lnTo>
                      <a:pt x="937822" y="1284114"/>
                    </a:lnTo>
                    <a:lnTo>
                      <a:pt x="941261" y="1284114"/>
                    </a:lnTo>
                    <a:lnTo>
                      <a:pt x="1124064" y="1284114"/>
                    </a:lnTo>
                    <a:lnTo>
                      <a:pt x="1127768" y="1284114"/>
                    </a:lnTo>
                    <a:lnTo>
                      <a:pt x="1130942" y="1283585"/>
                    </a:lnTo>
                    <a:lnTo>
                      <a:pt x="1134381" y="1282792"/>
                    </a:lnTo>
                    <a:lnTo>
                      <a:pt x="1137556" y="1281734"/>
                    </a:lnTo>
                    <a:lnTo>
                      <a:pt x="1140466" y="1280147"/>
                    </a:lnTo>
                    <a:lnTo>
                      <a:pt x="1143376" y="1278560"/>
                    </a:lnTo>
                    <a:lnTo>
                      <a:pt x="1146021" y="1276444"/>
                    </a:lnTo>
                    <a:lnTo>
                      <a:pt x="1148402" y="1274328"/>
                    </a:lnTo>
                    <a:lnTo>
                      <a:pt x="1150783" y="1271948"/>
                    </a:lnTo>
                    <a:lnTo>
                      <a:pt x="1152635" y="1269303"/>
                    </a:lnTo>
                    <a:lnTo>
                      <a:pt x="1154222" y="1266129"/>
                    </a:lnTo>
                    <a:lnTo>
                      <a:pt x="1155810" y="1263484"/>
                    </a:lnTo>
                    <a:lnTo>
                      <a:pt x="1156868" y="1260310"/>
                    </a:lnTo>
                    <a:lnTo>
                      <a:pt x="1157661" y="1256872"/>
                    </a:lnTo>
                    <a:lnTo>
                      <a:pt x="1158191" y="1253698"/>
                    </a:lnTo>
                    <a:lnTo>
                      <a:pt x="1158191" y="1249995"/>
                    </a:lnTo>
                    <a:lnTo>
                      <a:pt x="1158191" y="1246556"/>
                    </a:lnTo>
                    <a:lnTo>
                      <a:pt x="1157661" y="1243118"/>
                    </a:lnTo>
                    <a:lnTo>
                      <a:pt x="1156868" y="1239944"/>
                    </a:lnTo>
                    <a:lnTo>
                      <a:pt x="1155810" y="1236770"/>
                    </a:lnTo>
                    <a:lnTo>
                      <a:pt x="1154222" y="1233596"/>
                    </a:lnTo>
                    <a:lnTo>
                      <a:pt x="1152635" y="1230951"/>
                    </a:lnTo>
                    <a:lnTo>
                      <a:pt x="1150783" y="1228306"/>
                    </a:lnTo>
                    <a:lnTo>
                      <a:pt x="1148402" y="1225661"/>
                    </a:lnTo>
                    <a:lnTo>
                      <a:pt x="1146021" y="1223545"/>
                    </a:lnTo>
                    <a:lnTo>
                      <a:pt x="1143376" y="1221694"/>
                    </a:lnTo>
                    <a:lnTo>
                      <a:pt x="1140466" y="1219842"/>
                    </a:lnTo>
                    <a:lnTo>
                      <a:pt x="1137556" y="1218520"/>
                    </a:lnTo>
                    <a:lnTo>
                      <a:pt x="1134381" y="1217462"/>
                    </a:lnTo>
                    <a:lnTo>
                      <a:pt x="1130942" y="1216404"/>
                    </a:lnTo>
                    <a:lnTo>
                      <a:pt x="1127768" y="1215875"/>
                    </a:lnTo>
                    <a:lnTo>
                      <a:pt x="1124064" y="1215611"/>
                    </a:lnTo>
                    <a:lnTo>
                      <a:pt x="941261" y="1215611"/>
                    </a:lnTo>
                    <a:close/>
                    <a:moveTo>
                      <a:pt x="941261" y="1129121"/>
                    </a:moveTo>
                    <a:lnTo>
                      <a:pt x="937822" y="1129386"/>
                    </a:lnTo>
                    <a:lnTo>
                      <a:pt x="934383" y="1130179"/>
                    </a:lnTo>
                    <a:lnTo>
                      <a:pt x="931208" y="1130973"/>
                    </a:lnTo>
                    <a:lnTo>
                      <a:pt x="928034" y="1132031"/>
                    </a:lnTo>
                    <a:lnTo>
                      <a:pt x="924859" y="1133353"/>
                    </a:lnTo>
                    <a:lnTo>
                      <a:pt x="922214" y="1135205"/>
                    </a:lnTo>
                    <a:lnTo>
                      <a:pt x="919568" y="1137056"/>
                    </a:lnTo>
                    <a:lnTo>
                      <a:pt x="916923" y="1139437"/>
                    </a:lnTo>
                    <a:lnTo>
                      <a:pt x="914806" y="1141817"/>
                    </a:lnTo>
                    <a:lnTo>
                      <a:pt x="912955" y="1144462"/>
                    </a:lnTo>
                    <a:lnTo>
                      <a:pt x="911103" y="1147107"/>
                    </a:lnTo>
                    <a:lnTo>
                      <a:pt x="909780" y="1150281"/>
                    </a:lnTo>
                    <a:lnTo>
                      <a:pt x="908722" y="1153455"/>
                    </a:lnTo>
                    <a:lnTo>
                      <a:pt x="907664" y="1156629"/>
                    </a:lnTo>
                    <a:lnTo>
                      <a:pt x="907135" y="1160067"/>
                    </a:lnTo>
                    <a:lnTo>
                      <a:pt x="906870" y="1163505"/>
                    </a:lnTo>
                    <a:lnTo>
                      <a:pt x="907135" y="1167208"/>
                    </a:lnTo>
                    <a:lnTo>
                      <a:pt x="907664" y="1170382"/>
                    </a:lnTo>
                    <a:lnTo>
                      <a:pt x="908722" y="1173821"/>
                    </a:lnTo>
                    <a:lnTo>
                      <a:pt x="909780" y="1176995"/>
                    </a:lnTo>
                    <a:lnTo>
                      <a:pt x="911103" y="1179640"/>
                    </a:lnTo>
                    <a:lnTo>
                      <a:pt x="912955" y="1182813"/>
                    </a:lnTo>
                    <a:lnTo>
                      <a:pt x="914806" y="1185458"/>
                    </a:lnTo>
                    <a:lnTo>
                      <a:pt x="916923" y="1187839"/>
                    </a:lnTo>
                    <a:lnTo>
                      <a:pt x="919568" y="1189955"/>
                    </a:lnTo>
                    <a:lnTo>
                      <a:pt x="922214" y="1191806"/>
                    </a:lnTo>
                    <a:lnTo>
                      <a:pt x="924859" y="1193658"/>
                    </a:lnTo>
                    <a:lnTo>
                      <a:pt x="928034" y="1195245"/>
                    </a:lnTo>
                    <a:lnTo>
                      <a:pt x="931208" y="1196303"/>
                    </a:lnTo>
                    <a:lnTo>
                      <a:pt x="934383" y="1197096"/>
                    </a:lnTo>
                    <a:lnTo>
                      <a:pt x="937822" y="1197625"/>
                    </a:lnTo>
                    <a:lnTo>
                      <a:pt x="941261" y="1197625"/>
                    </a:lnTo>
                    <a:lnTo>
                      <a:pt x="1124064" y="1197625"/>
                    </a:lnTo>
                    <a:lnTo>
                      <a:pt x="1127768" y="1197625"/>
                    </a:lnTo>
                    <a:lnTo>
                      <a:pt x="1130942" y="1197096"/>
                    </a:lnTo>
                    <a:lnTo>
                      <a:pt x="1134381" y="1196303"/>
                    </a:lnTo>
                    <a:lnTo>
                      <a:pt x="1137556" y="1195245"/>
                    </a:lnTo>
                    <a:lnTo>
                      <a:pt x="1140466" y="1193658"/>
                    </a:lnTo>
                    <a:lnTo>
                      <a:pt x="1143376" y="1191806"/>
                    </a:lnTo>
                    <a:lnTo>
                      <a:pt x="1146021" y="1189955"/>
                    </a:lnTo>
                    <a:lnTo>
                      <a:pt x="1148402" y="1187839"/>
                    </a:lnTo>
                    <a:lnTo>
                      <a:pt x="1150783" y="1185458"/>
                    </a:lnTo>
                    <a:lnTo>
                      <a:pt x="1152635" y="1182813"/>
                    </a:lnTo>
                    <a:lnTo>
                      <a:pt x="1154222" y="1179640"/>
                    </a:lnTo>
                    <a:lnTo>
                      <a:pt x="1155810" y="1176995"/>
                    </a:lnTo>
                    <a:lnTo>
                      <a:pt x="1156868" y="1173821"/>
                    </a:lnTo>
                    <a:lnTo>
                      <a:pt x="1157661" y="1170382"/>
                    </a:lnTo>
                    <a:lnTo>
                      <a:pt x="1158191" y="1167208"/>
                    </a:lnTo>
                    <a:lnTo>
                      <a:pt x="1158191" y="1163505"/>
                    </a:lnTo>
                    <a:lnTo>
                      <a:pt x="1158191" y="1160067"/>
                    </a:lnTo>
                    <a:lnTo>
                      <a:pt x="1157661" y="1156629"/>
                    </a:lnTo>
                    <a:lnTo>
                      <a:pt x="1156868" y="1153455"/>
                    </a:lnTo>
                    <a:lnTo>
                      <a:pt x="1155810" y="1150281"/>
                    </a:lnTo>
                    <a:lnTo>
                      <a:pt x="1154222" y="1147107"/>
                    </a:lnTo>
                    <a:lnTo>
                      <a:pt x="1152635" y="1144462"/>
                    </a:lnTo>
                    <a:lnTo>
                      <a:pt x="1150783" y="1141817"/>
                    </a:lnTo>
                    <a:lnTo>
                      <a:pt x="1148402" y="1139437"/>
                    </a:lnTo>
                    <a:lnTo>
                      <a:pt x="1146021" y="1137056"/>
                    </a:lnTo>
                    <a:lnTo>
                      <a:pt x="1143376" y="1135205"/>
                    </a:lnTo>
                    <a:lnTo>
                      <a:pt x="1140466" y="1133353"/>
                    </a:lnTo>
                    <a:lnTo>
                      <a:pt x="1137556" y="1132031"/>
                    </a:lnTo>
                    <a:lnTo>
                      <a:pt x="1134381" y="1130973"/>
                    </a:lnTo>
                    <a:lnTo>
                      <a:pt x="1130942" y="1130179"/>
                    </a:lnTo>
                    <a:lnTo>
                      <a:pt x="1127768" y="1129386"/>
                    </a:lnTo>
                    <a:lnTo>
                      <a:pt x="1124064" y="1129121"/>
                    </a:lnTo>
                    <a:lnTo>
                      <a:pt x="941261" y="1129121"/>
                    </a:lnTo>
                    <a:close/>
                    <a:moveTo>
                      <a:pt x="1341787" y="876266"/>
                    </a:moveTo>
                    <a:lnTo>
                      <a:pt x="1336231" y="884201"/>
                    </a:lnTo>
                    <a:lnTo>
                      <a:pt x="1330676" y="891871"/>
                    </a:lnTo>
                    <a:lnTo>
                      <a:pt x="1325120" y="899277"/>
                    </a:lnTo>
                    <a:lnTo>
                      <a:pt x="1319565" y="906418"/>
                    </a:lnTo>
                    <a:lnTo>
                      <a:pt x="1308189" y="920172"/>
                    </a:lnTo>
                    <a:lnTo>
                      <a:pt x="1297078" y="932867"/>
                    </a:lnTo>
                    <a:lnTo>
                      <a:pt x="1362686" y="998726"/>
                    </a:lnTo>
                    <a:lnTo>
                      <a:pt x="1365596" y="1001107"/>
                    </a:lnTo>
                    <a:lnTo>
                      <a:pt x="1368241" y="1003223"/>
                    </a:lnTo>
                    <a:lnTo>
                      <a:pt x="1371416" y="1005074"/>
                    </a:lnTo>
                    <a:lnTo>
                      <a:pt x="1374591" y="1006396"/>
                    </a:lnTo>
                    <a:lnTo>
                      <a:pt x="1377765" y="1007719"/>
                    </a:lnTo>
                    <a:lnTo>
                      <a:pt x="1381204" y="1008512"/>
                    </a:lnTo>
                    <a:lnTo>
                      <a:pt x="1384643" y="1009041"/>
                    </a:lnTo>
                    <a:lnTo>
                      <a:pt x="1388083" y="1009041"/>
                    </a:lnTo>
                    <a:lnTo>
                      <a:pt x="1391522" y="1009041"/>
                    </a:lnTo>
                    <a:lnTo>
                      <a:pt x="1394961" y="1008512"/>
                    </a:lnTo>
                    <a:lnTo>
                      <a:pt x="1398400" y="1007719"/>
                    </a:lnTo>
                    <a:lnTo>
                      <a:pt x="1401839" y="1006396"/>
                    </a:lnTo>
                    <a:lnTo>
                      <a:pt x="1404749" y="1005074"/>
                    </a:lnTo>
                    <a:lnTo>
                      <a:pt x="1407924" y="1003223"/>
                    </a:lnTo>
                    <a:lnTo>
                      <a:pt x="1410834" y="1001107"/>
                    </a:lnTo>
                    <a:lnTo>
                      <a:pt x="1413479" y="998726"/>
                    </a:lnTo>
                    <a:lnTo>
                      <a:pt x="1416125" y="995817"/>
                    </a:lnTo>
                    <a:lnTo>
                      <a:pt x="1417976" y="993172"/>
                    </a:lnTo>
                    <a:lnTo>
                      <a:pt x="1420093" y="989998"/>
                    </a:lnTo>
                    <a:lnTo>
                      <a:pt x="1421416" y="986824"/>
                    </a:lnTo>
                    <a:lnTo>
                      <a:pt x="1422474" y="983386"/>
                    </a:lnTo>
                    <a:lnTo>
                      <a:pt x="1423267" y="980212"/>
                    </a:lnTo>
                    <a:lnTo>
                      <a:pt x="1423797" y="976773"/>
                    </a:lnTo>
                    <a:lnTo>
                      <a:pt x="1423797" y="973335"/>
                    </a:lnTo>
                    <a:lnTo>
                      <a:pt x="1423797" y="969632"/>
                    </a:lnTo>
                    <a:lnTo>
                      <a:pt x="1423267" y="966458"/>
                    </a:lnTo>
                    <a:lnTo>
                      <a:pt x="1422474" y="963020"/>
                    </a:lnTo>
                    <a:lnTo>
                      <a:pt x="1421416" y="959581"/>
                    </a:lnTo>
                    <a:lnTo>
                      <a:pt x="1420093" y="956672"/>
                    </a:lnTo>
                    <a:lnTo>
                      <a:pt x="1417976" y="953498"/>
                    </a:lnTo>
                    <a:lnTo>
                      <a:pt x="1416125" y="950588"/>
                    </a:lnTo>
                    <a:lnTo>
                      <a:pt x="1413479" y="947944"/>
                    </a:lnTo>
                    <a:lnTo>
                      <a:pt x="1341787" y="876266"/>
                    </a:lnTo>
                    <a:close/>
                    <a:moveTo>
                      <a:pt x="723538" y="876266"/>
                    </a:moveTo>
                    <a:lnTo>
                      <a:pt x="651846" y="947944"/>
                    </a:lnTo>
                    <a:lnTo>
                      <a:pt x="649465" y="950588"/>
                    </a:lnTo>
                    <a:lnTo>
                      <a:pt x="647084" y="953498"/>
                    </a:lnTo>
                    <a:lnTo>
                      <a:pt x="645497" y="956672"/>
                    </a:lnTo>
                    <a:lnTo>
                      <a:pt x="644174" y="959581"/>
                    </a:lnTo>
                    <a:lnTo>
                      <a:pt x="642587" y="963020"/>
                    </a:lnTo>
                    <a:lnTo>
                      <a:pt x="642058" y="966458"/>
                    </a:lnTo>
                    <a:lnTo>
                      <a:pt x="641529" y="969632"/>
                    </a:lnTo>
                    <a:lnTo>
                      <a:pt x="641264" y="973335"/>
                    </a:lnTo>
                    <a:lnTo>
                      <a:pt x="641529" y="976773"/>
                    </a:lnTo>
                    <a:lnTo>
                      <a:pt x="642058" y="980212"/>
                    </a:lnTo>
                    <a:lnTo>
                      <a:pt x="642587" y="983386"/>
                    </a:lnTo>
                    <a:lnTo>
                      <a:pt x="644174" y="986824"/>
                    </a:lnTo>
                    <a:lnTo>
                      <a:pt x="645497" y="989998"/>
                    </a:lnTo>
                    <a:lnTo>
                      <a:pt x="647084" y="993172"/>
                    </a:lnTo>
                    <a:lnTo>
                      <a:pt x="649465" y="995817"/>
                    </a:lnTo>
                    <a:lnTo>
                      <a:pt x="651846" y="998726"/>
                    </a:lnTo>
                    <a:lnTo>
                      <a:pt x="654491" y="1001107"/>
                    </a:lnTo>
                    <a:lnTo>
                      <a:pt x="657666" y="1003223"/>
                    </a:lnTo>
                    <a:lnTo>
                      <a:pt x="660576" y="1005074"/>
                    </a:lnTo>
                    <a:lnTo>
                      <a:pt x="663751" y="1006396"/>
                    </a:lnTo>
                    <a:lnTo>
                      <a:pt x="667190" y="1007719"/>
                    </a:lnTo>
                    <a:lnTo>
                      <a:pt x="670629" y="1008512"/>
                    </a:lnTo>
                    <a:lnTo>
                      <a:pt x="673803" y="1009041"/>
                    </a:lnTo>
                    <a:lnTo>
                      <a:pt x="677243" y="1009041"/>
                    </a:lnTo>
                    <a:lnTo>
                      <a:pt x="680682" y="1009041"/>
                    </a:lnTo>
                    <a:lnTo>
                      <a:pt x="683856" y="1008512"/>
                    </a:lnTo>
                    <a:lnTo>
                      <a:pt x="687295" y="1007719"/>
                    </a:lnTo>
                    <a:lnTo>
                      <a:pt x="690734" y="1006396"/>
                    </a:lnTo>
                    <a:lnTo>
                      <a:pt x="694174" y="1005074"/>
                    </a:lnTo>
                    <a:lnTo>
                      <a:pt x="696819" y="1003223"/>
                    </a:lnTo>
                    <a:lnTo>
                      <a:pt x="699994" y="1001107"/>
                    </a:lnTo>
                    <a:lnTo>
                      <a:pt x="702639" y="998726"/>
                    </a:lnTo>
                    <a:lnTo>
                      <a:pt x="768512" y="932867"/>
                    </a:lnTo>
                    <a:lnTo>
                      <a:pt x="757401" y="920172"/>
                    </a:lnTo>
                    <a:lnTo>
                      <a:pt x="745760" y="906418"/>
                    </a:lnTo>
                    <a:lnTo>
                      <a:pt x="740205" y="899277"/>
                    </a:lnTo>
                    <a:lnTo>
                      <a:pt x="734649" y="891606"/>
                    </a:lnTo>
                    <a:lnTo>
                      <a:pt x="728829" y="884201"/>
                    </a:lnTo>
                    <a:lnTo>
                      <a:pt x="723538" y="876266"/>
                    </a:lnTo>
                    <a:close/>
                    <a:moveTo>
                      <a:pt x="1407659" y="582150"/>
                    </a:moveTo>
                    <a:lnTo>
                      <a:pt x="1408982" y="594581"/>
                    </a:lnTo>
                    <a:lnTo>
                      <a:pt x="1410040" y="607276"/>
                    </a:lnTo>
                    <a:lnTo>
                      <a:pt x="1411098" y="620237"/>
                    </a:lnTo>
                    <a:lnTo>
                      <a:pt x="1411098" y="633197"/>
                    </a:lnTo>
                    <a:lnTo>
                      <a:pt x="1411098" y="643512"/>
                    </a:lnTo>
                    <a:lnTo>
                      <a:pt x="1410834" y="653827"/>
                    </a:lnTo>
                    <a:lnTo>
                      <a:pt x="1535436" y="653827"/>
                    </a:lnTo>
                    <a:lnTo>
                      <a:pt x="1539139" y="653563"/>
                    </a:lnTo>
                    <a:lnTo>
                      <a:pt x="1542314" y="653034"/>
                    </a:lnTo>
                    <a:lnTo>
                      <a:pt x="1546018" y="652240"/>
                    </a:lnTo>
                    <a:lnTo>
                      <a:pt x="1549192" y="651182"/>
                    </a:lnTo>
                    <a:lnTo>
                      <a:pt x="1552631" y="649331"/>
                    </a:lnTo>
                    <a:lnTo>
                      <a:pt x="1555277" y="647744"/>
                    </a:lnTo>
                    <a:lnTo>
                      <a:pt x="1558187" y="645628"/>
                    </a:lnTo>
                    <a:lnTo>
                      <a:pt x="1560568" y="643247"/>
                    </a:lnTo>
                    <a:lnTo>
                      <a:pt x="1562949" y="640603"/>
                    </a:lnTo>
                    <a:lnTo>
                      <a:pt x="1565065" y="637958"/>
                    </a:lnTo>
                    <a:lnTo>
                      <a:pt x="1566917" y="635048"/>
                    </a:lnTo>
                    <a:lnTo>
                      <a:pt x="1568504" y="631874"/>
                    </a:lnTo>
                    <a:lnTo>
                      <a:pt x="1569562" y="628700"/>
                    </a:lnTo>
                    <a:lnTo>
                      <a:pt x="1570356" y="625262"/>
                    </a:lnTo>
                    <a:lnTo>
                      <a:pt x="1571150" y="621559"/>
                    </a:lnTo>
                    <a:lnTo>
                      <a:pt x="1571414" y="617856"/>
                    </a:lnTo>
                    <a:lnTo>
                      <a:pt x="1571150" y="614418"/>
                    </a:lnTo>
                    <a:lnTo>
                      <a:pt x="1570356" y="610715"/>
                    </a:lnTo>
                    <a:lnTo>
                      <a:pt x="1569562" y="607276"/>
                    </a:lnTo>
                    <a:lnTo>
                      <a:pt x="1568504" y="603838"/>
                    </a:lnTo>
                    <a:lnTo>
                      <a:pt x="1566917" y="600929"/>
                    </a:lnTo>
                    <a:lnTo>
                      <a:pt x="1565065" y="598019"/>
                    </a:lnTo>
                    <a:lnTo>
                      <a:pt x="1562949" y="595110"/>
                    </a:lnTo>
                    <a:lnTo>
                      <a:pt x="1560568" y="592729"/>
                    </a:lnTo>
                    <a:lnTo>
                      <a:pt x="1558187" y="590084"/>
                    </a:lnTo>
                    <a:lnTo>
                      <a:pt x="1555277" y="588233"/>
                    </a:lnTo>
                    <a:lnTo>
                      <a:pt x="1552631" y="586646"/>
                    </a:lnTo>
                    <a:lnTo>
                      <a:pt x="1549192" y="584794"/>
                    </a:lnTo>
                    <a:lnTo>
                      <a:pt x="1546018" y="583736"/>
                    </a:lnTo>
                    <a:lnTo>
                      <a:pt x="1542314" y="582943"/>
                    </a:lnTo>
                    <a:lnTo>
                      <a:pt x="1539139" y="582414"/>
                    </a:lnTo>
                    <a:lnTo>
                      <a:pt x="1535436" y="582150"/>
                    </a:lnTo>
                    <a:lnTo>
                      <a:pt x="1407659" y="582150"/>
                    </a:lnTo>
                    <a:close/>
                    <a:moveTo>
                      <a:pt x="530154" y="582150"/>
                    </a:moveTo>
                    <a:lnTo>
                      <a:pt x="526450" y="582414"/>
                    </a:lnTo>
                    <a:lnTo>
                      <a:pt x="522747" y="582943"/>
                    </a:lnTo>
                    <a:lnTo>
                      <a:pt x="519308" y="583736"/>
                    </a:lnTo>
                    <a:lnTo>
                      <a:pt x="516133" y="584794"/>
                    </a:lnTo>
                    <a:lnTo>
                      <a:pt x="512958" y="586646"/>
                    </a:lnTo>
                    <a:lnTo>
                      <a:pt x="509784" y="588233"/>
                    </a:lnTo>
                    <a:lnTo>
                      <a:pt x="507403" y="590084"/>
                    </a:lnTo>
                    <a:lnTo>
                      <a:pt x="504493" y="592729"/>
                    </a:lnTo>
                    <a:lnTo>
                      <a:pt x="502376" y="595110"/>
                    </a:lnTo>
                    <a:lnTo>
                      <a:pt x="500260" y="598019"/>
                    </a:lnTo>
                    <a:lnTo>
                      <a:pt x="498408" y="600929"/>
                    </a:lnTo>
                    <a:lnTo>
                      <a:pt x="497085" y="603838"/>
                    </a:lnTo>
                    <a:lnTo>
                      <a:pt x="495763" y="607276"/>
                    </a:lnTo>
                    <a:lnTo>
                      <a:pt x="494969" y="610715"/>
                    </a:lnTo>
                    <a:lnTo>
                      <a:pt x="494440" y="614418"/>
                    </a:lnTo>
                    <a:lnTo>
                      <a:pt x="494175" y="617856"/>
                    </a:lnTo>
                    <a:lnTo>
                      <a:pt x="494440" y="621559"/>
                    </a:lnTo>
                    <a:lnTo>
                      <a:pt x="494969" y="625262"/>
                    </a:lnTo>
                    <a:lnTo>
                      <a:pt x="495763" y="628700"/>
                    </a:lnTo>
                    <a:lnTo>
                      <a:pt x="497085" y="631874"/>
                    </a:lnTo>
                    <a:lnTo>
                      <a:pt x="498408" y="635048"/>
                    </a:lnTo>
                    <a:lnTo>
                      <a:pt x="500260" y="637958"/>
                    </a:lnTo>
                    <a:lnTo>
                      <a:pt x="502376" y="640603"/>
                    </a:lnTo>
                    <a:lnTo>
                      <a:pt x="504493" y="643247"/>
                    </a:lnTo>
                    <a:lnTo>
                      <a:pt x="507403" y="645628"/>
                    </a:lnTo>
                    <a:lnTo>
                      <a:pt x="509784" y="647744"/>
                    </a:lnTo>
                    <a:lnTo>
                      <a:pt x="512958" y="649331"/>
                    </a:lnTo>
                    <a:lnTo>
                      <a:pt x="516133" y="651182"/>
                    </a:lnTo>
                    <a:lnTo>
                      <a:pt x="519308" y="652240"/>
                    </a:lnTo>
                    <a:lnTo>
                      <a:pt x="522747" y="653034"/>
                    </a:lnTo>
                    <a:lnTo>
                      <a:pt x="526450" y="653563"/>
                    </a:lnTo>
                    <a:lnTo>
                      <a:pt x="530154" y="653827"/>
                    </a:lnTo>
                    <a:lnTo>
                      <a:pt x="654756" y="653827"/>
                    </a:lnTo>
                    <a:lnTo>
                      <a:pt x="654491" y="643512"/>
                    </a:lnTo>
                    <a:lnTo>
                      <a:pt x="654227" y="633197"/>
                    </a:lnTo>
                    <a:lnTo>
                      <a:pt x="654491" y="620237"/>
                    </a:lnTo>
                    <a:lnTo>
                      <a:pt x="655285" y="607276"/>
                    </a:lnTo>
                    <a:lnTo>
                      <a:pt x="656079" y="594581"/>
                    </a:lnTo>
                    <a:lnTo>
                      <a:pt x="657666" y="582150"/>
                    </a:lnTo>
                    <a:lnTo>
                      <a:pt x="530154" y="582150"/>
                    </a:lnTo>
                    <a:close/>
                    <a:moveTo>
                      <a:pt x="1010822" y="371475"/>
                    </a:moveTo>
                    <a:lnTo>
                      <a:pt x="1014779" y="372005"/>
                    </a:lnTo>
                    <a:lnTo>
                      <a:pt x="1018472" y="372270"/>
                    </a:lnTo>
                    <a:lnTo>
                      <a:pt x="1021902" y="373065"/>
                    </a:lnTo>
                    <a:lnTo>
                      <a:pt x="1025331" y="374126"/>
                    </a:lnTo>
                    <a:lnTo>
                      <a:pt x="1028497" y="375451"/>
                    </a:lnTo>
                    <a:lnTo>
                      <a:pt x="1031927" y="377306"/>
                    </a:lnTo>
                    <a:lnTo>
                      <a:pt x="1034565" y="379427"/>
                    </a:lnTo>
                    <a:lnTo>
                      <a:pt x="1037467" y="381813"/>
                    </a:lnTo>
                    <a:lnTo>
                      <a:pt x="1039841" y="384198"/>
                    </a:lnTo>
                    <a:lnTo>
                      <a:pt x="1041951" y="387114"/>
                    </a:lnTo>
                    <a:lnTo>
                      <a:pt x="1043798" y="389764"/>
                    </a:lnTo>
                    <a:lnTo>
                      <a:pt x="1045645" y="393210"/>
                    </a:lnTo>
                    <a:lnTo>
                      <a:pt x="1046964" y="396656"/>
                    </a:lnTo>
                    <a:lnTo>
                      <a:pt x="1048019" y="400102"/>
                    </a:lnTo>
                    <a:lnTo>
                      <a:pt x="1048547" y="403548"/>
                    </a:lnTo>
                    <a:lnTo>
                      <a:pt x="1049338" y="407523"/>
                    </a:lnTo>
                    <a:lnTo>
                      <a:pt x="1049074" y="411234"/>
                    </a:lnTo>
                    <a:lnTo>
                      <a:pt x="1048547" y="414945"/>
                    </a:lnTo>
                    <a:lnTo>
                      <a:pt x="1047755" y="418656"/>
                    </a:lnTo>
                    <a:lnTo>
                      <a:pt x="1046700" y="421837"/>
                    </a:lnTo>
                    <a:lnTo>
                      <a:pt x="1045381" y="425283"/>
                    </a:lnTo>
                    <a:lnTo>
                      <a:pt x="1043534" y="428463"/>
                    </a:lnTo>
                    <a:lnTo>
                      <a:pt x="1041424" y="431644"/>
                    </a:lnTo>
                    <a:lnTo>
                      <a:pt x="1039049" y="434030"/>
                    </a:lnTo>
                    <a:lnTo>
                      <a:pt x="1036675" y="436680"/>
                    </a:lnTo>
                    <a:lnTo>
                      <a:pt x="1033773" y="438801"/>
                    </a:lnTo>
                    <a:lnTo>
                      <a:pt x="1031135" y="440921"/>
                    </a:lnTo>
                    <a:lnTo>
                      <a:pt x="1027706" y="442512"/>
                    </a:lnTo>
                    <a:lnTo>
                      <a:pt x="1024276" y="443837"/>
                    </a:lnTo>
                    <a:lnTo>
                      <a:pt x="1020846" y="445162"/>
                    </a:lnTo>
                    <a:lnTo>
                      <a:pt x="1017417" y="445692"/>
                    </a:lnTo>
                    <a:lnTo>
                      <a:pt x="1013460" y="445957"/>
                    </a:lnTo>
                    <a:lnTo>
                      <a:pt x="1005809" y="446487"/>
                    </a:lnTo>
                    <a:lnTo>
                      <a:pt x="998422" y="447018"/>
                    </a:lnTo>
                    <a:lnTo>
                      <a:pt x="991563" y="447813"/>
                    </a:lnTo>
                    <a:lnTo>
                      <a:pt x="984704" y="448873"/>
                    </a:lnTo>
                    <a:lnTo>
                      <a:pt x="978373" y="450198"/>
                    </a:lnTo>
                    <a:lnTo>
                      <a:pt x="972305" y="451524"/>
                    </a:lnTo>
                    <a:lnTo>
                      <a:pt x="965973" y="453114"/>
                    </a:lnTo>
                    <a:lnTo>
                      <a:pt x="960433" y="454969"/>
                    </a:lnTo>
                    <a:lnTo>
                      <a:pt x="954893" y="456825"/>
                    </a:lnTo>
                    <a:lnTo>
                      <a:pt x="949881" y="458945"/>
                    </a:lnTo>
                    <a:lnTo>
                      <a:pt x="944868" y="461066"/>
                    </a:lnTo>
                    <a:lnTo>
                      <a:pt x="939856" y="463716"/>
                    </a:lnTo>
                    <a:lnTo>
                      <a:pt x="935371" y="466102"/>
                    </a:lnTo>
                    <a:lnTo>
                      <a:pt x="930886" y="468753"/>
                    </a:lnTo>
                    <a:lnTo>
                      <a:pt x="926665" y="471403"/>
                    </a:lnTo>
                    <a:lnTo>
                      <a:pt x="922444" y="474319"/>
                    </a:lnTo>
                    <a:lnTo>
                      <a:pt x="918487" y="477235"/>
                    </a:lnTo>
                    <a:lnTo>
                      <a:pt x="914530" y="480150"/>
                    </a:lnTo>
                    <a:lnTo>
                      <a:pt x="910837" y="483331"/>
                    </a:lnTo>
                    <a:lnTo>
                      <a:pt x="907671" y="486777"/>
                    </a:lnTo>
                    <a:lnTo>
                      <a:pt x="900812" y="493403"/>
                    </a:lnTo>
                    <a:lnTo>
                      <a:pt x="894744" y="500825"/>
                    </a:lnTo>
                    <a:lnTo>
                      <a:pt x="888940" y="508247"/>
                    </a:lnTo>
                    <a:lnTo>
                      <a:pt x="883928" y="516199"/>
                    </a:lnTo>
                    <a:lnTo>
                      <a:pt x="879443" y="524150"/>
                    </a:lnTo>
                    <a:lnTo>
                      <a:pt x="874958" y="532367"/>
                    </a:lnTo>
                    <a:lnTo>
                      <a:pt x="871529" y="540319"/>
                    </a:lnTo>
                    <a:lnTo>
                      <a:pt x="868099" y="548801"/>
                    </a:lnTo>
                    <a:lnTo>
                      <a:pt x="864933" y="557018"/>
                    </a:lnTo>
                    <a:lnTo>
                      <a:pt x="862559" y="565235"/>
                    </a:lnTo>
                    <a:lnTo>
                      <a:pt x="860185" y="573452"/>
                    </a:lnTo>
                    <a:lnTo>
                      <a:pt x="858338" y="580874"/>
                    </a:lnTo>
                    <a:lnTo>
                      <a:pt x="856491" y="588295"/>
                    </a:lnTo>
                    <a:lnTo>
                      <a:pt x="855436" y="595187"/>
                    </a:lnTo>
                    <a:lnTo>
                      <a:pt x="853589" y="607645"/>
                    </a:lnTo>
                    <a:lnTo>
                      <a:pt x="852270" y="617717"/>
                    </a:lnTo>
                    <a:lnTo>
                      <a:pt x="852006" y="624874"/>
                    </a:lnTo>
                    <a:lnTo>
                      <a:pt x="851743" y="627789"/>
                    </a:lnTo>
                    <a:lnTo>
                      <a:pt x="851743" y="631765"/>
                    </a:lnTo>
                    <a:lnTo>
                      <a:pt x="851215" y="635476"/>
                    </a:lnTo>
                    <a:lnTo>
                      <a:pt x="850160" y="638922"/>
                    </a:lnTo>
                    <a:lnTo>
                      <a:pt x="849104" y="642633"/>
                    </a:lnTo>
                    <a:lnTo>
                      <a:pt x="847258" y="645549"/>
                    </a:lnTo>
                    <a:lnTo>
                      <a:pt x="845675" y="648729"/>
                    </a:lnTo>
                    <a:lnTo>
                      <a:pt x="843301" y="651645"/>
                    </a:lnTo>
                    <a:lnTo>
                      <a:pt x="841190" y="654296"/>
                    </a:lnTo>
                    <a:lnTo>
                      <a:pt x="838288" y="656681"/>
                    </a:lnTo>
                    <a:lnTo>
                      <a:pt x="835650" y="658802"/>
                    </a:lnTo>
                    <a:lnTo>
                      <a:pt x="832484" y="660657"/>
                    </a:lnTo>
                    <a:lnTo>
                      <a:pt x="829319" y="662247"/>
                    </a:lnTo>
                    <a:lnTo>
                      <a:pt x="826153" y="663308"/>
                    </a:lnTo>
                    <a:lnTo>
                      <a:pt x="822459" y="664103"/>
                    </a:lnTo>
                    <a:lnTo>
                      <a:pt x="818766" y="664898"/>
                    </a:lnTo>
                    <a:lnTo>
                      <a:pt x="814809" y="665163"/>
                    </a:lnTo>
                    <a:lnTo>
                      <a:pt x="811115" y="664898"/>
                    </a:lnTo>
                    <a:lnTo>
                      <a:pt x="807686" y="664103"/>
                    </a:lnTo>
                    <a:lnTo>
                      <a:pt x="803993" y="663308"/>
                    </a:lnTo>
                    <a:lnTo>
                      <a:pt x="800563" y="662247"/>
                    </a:lnTo>
                    <a:lnTo>
                      <a:pt x="797133" y="660657"/>
                    </a:lnTo>
                    <a:lnTo>
                      <a:pt x="794495" y="658802"/>
                    </a:lnTo>
                    <a:lnTo>
                      <a:pt x="791330" y="656681"/>
                    </a:lnTo>
                    <a:lnTo>
                      <a:pt x="788691" y="654296"/>
                    </a:lnTo>
                    <a:lnTo>
                      <a:pt x="786317" y="651645"/>
                    </a:lnTo>
                    <a:lnTo>
                      <a:pt x="784207" y="648729"/>
                    </a:lnTo>
                    <a:lnTo>
                      <a:pt x="782360" y="645549"/>
                    </a:lnTo>
                    <a:lnTo>
                      <a:pt x="781041" y="642633"/>
                    </a:lnTo>
                    <a:lnTo>
                      <a:pt x="779458" y="638922"/>
                    </a:lnTo>
                    <a:lnTo>
                      <a:pt x="778667" y="635476"/>
                    </a:lnTo>
                    <a:lnTo>
                      <a:pt x="778139" y="631765"/>
                    </a:lnTo>
                    <a:lnTo>
                      <a:pt x="777875" y="627789"/>
                    </a:lnTo>
                    <a:lnTo>
                      <a:pt x="778139" y="623814"/>
                    </a:lnTo>
                    <a:lnTo>
                      <a:pt x="778667" y="613741"/>
                    </a:lnTo>
                    <a:lnTo>
                      <a:pt x="779194" y="606850"/>
                    </a:lnTo>
                    <a:lnTo>
                      <a:pt x="780249" y="598898"/>
                    </a:lnTo>
                    <a:lnTo>
                      <a:pt x="781305" y="590151"/>
                    </a:lnTo>
                    <a:lnTo>
                      <a:pt x="782888" y="580343"/>
                    </a:lnTo>
                    <a:lnTo>
                      <a:pt x="785262" y="569741"/>
                    </a:lnTo>
                    <a:lnTo>
                      <a:pt x="787636" y="558343"/>
                    </a:lnTo>
                    <a:lnTo>
                      <a:pt x="790802" y="546681"/>
                    </a:lnTo>
                    <a:lnTo>
                      <a:pt x="794759" y="534223"/>
                    </a:lnTo>
                    <a:lnTo>
                      <a:pt x="799508" y="521500"/>
                    </a:lnTo>
                    <a:lnTo>
                      <a:pt x="801882" y="515138"/>
                    </a:lnTo>
                    <a:lnTo>
                      <a:pt x="804784" y="508247"/>
                    </a:lnTo>
                    <a:lnTo>
                      <a:pt x="807950" y="501885"/>
                    </a:lnTo>
                    <a:lnTo>
                      <a:pt x="810852" y="495524"/>
                    </a:lnTo>
                    <a:lnTo>
                      <a:pt x="814545" y="488632"/>
                    </a:lnTo>
                    <a:lnTo>
                      <a:pt x="818238" y="482271"/>
                    </a:lnTo>
                    <a:lnTo>
                      <a:pt x="823515" y="473259"/>
                    </a:lnTo>
                    <a:lnTo>
                      <a:pt x="829319" y="464512"/>
                    </a:lnTo>
                    <a:lnTo>
                      <a:pt x="835914" y="456030"/>
                    </a:lnTo>
                    <a:lnTo>
                      <a:pt x="842773" y="447548"/>
                    </a:lnTo>
                    <a:lnTo>
                      <a:pt x="850160" y="439331"/>
                    </a:lnTo>
                    <a:lnTo>
                      <a:pt x="858338" y="431379"/>
                    </a:lnTo>
                    <a:lnTo>
                      <a:pt x="867044" y="423692"/>
                    </a:lnTo>
                    <a:lnTo>
                      <a:pt x="876013" y="416270"/>
                    </a:lnTo>
                    <a:lnTo>
                      <a:pt x="882345" y="411499"/>
                    </a:lnTo>
                    <a:lnTo>
                      <a:pt x="888940" y="406993"/>
                    </a:lnTo>
                    <a:lnTo>
                      <a:pt x="896063" y="402752"/>
                    </a:lnTo>
                    <a:lnTo>
                      <a:pt x="903450" y="398776"/>
                    </a:lnTo>
                    <a:lnTo>
                      <a:pt x="910837" y="395066"/>
                    </a:lnTo>
                    <a:lnTo>
                      <a:pt x="918751" y="391620"/>
                    </a:lnTo>
                    <a:lnTo>
                      <a:pt x="926929" y="388174"/>
                    </a:lnTo>
                    <a:lnTo>
                      <a:pt x="935371" y="384993"/>
                    </a:lnTo>
                    <a:lnTo>
                      <a:pt x="943549" y="382343"/>
                    </a:lnTo>
                    <a:lnTo>
                      <a:pt x="952519" y="379957"/>
                    </a:lnTo>
                    <a:lnTo>
                      <a:pt x="961489" y="377837"/>
                    </a:lnTo>
                    <a:lnTo>
                      <a:pt x="970986" y="375716"/>
                    </a:lnTo>
                    <a:lnTo>
                      <a:pt x="980747" y="374391"/>
                    </a:lnTo>
                    <a:lnTo>
                      <a:pt x="990508" y="373065"/>
                    </a:lnTo>
                    <a:lnTo>
                      <a:pt x="1000533" y="372270"/>
                    </a:lnTo>
                    <a:lnTo>
                      <a:pt x="1010822" y="371475"/>
                    </a:lnTo>
                    <a:close/>
                    <a:moveTo>
                      <a:pt x="1024065" y="303903"/>
                    </a:moveTo>
                    <a:lnTo>
                      <a:pt x="1016128" y="304432"/>
                    </a:lnTo>
                    <a:lnTo>
                      <a:pt x="1001049" y="305490"/>
                    </a:lnTo>
                    <a:lnTo>
                      <a:pt x="997875" y="305754"/>
                    </a:lnTo>
                    <a:lnTo>
                      <a:pt x="990467" y="306548"/>
                    </a:lnTo>
                    <a:lnTo>
                      <a:pt x="983060" y="307606"/>
                    </a:lnTo>
                    <a:lnTo>
                      <a:pt x="975388" y="308928"/>
                    </a:lnTo>
                    <a:lnTo>
                      <a:pt x="968245" y="310251"/>
                    </a:lnTo>
                    <a:lnTo>
                      <a:pt x="960838" y="311573"/>
                    </a:lnTo>
                    <a:lnTo>
                      <a:pt x="953430" y="313424"/>
                    </a:lnTo>
                    <a:lnTo>
                      <a:pt x="946288" y="315276"/>
                    </a:lnTo>
                    <a:lnTo>
                      <a:pt x="938880" y="317392"/>
                    </a:lnTo>
                    <a:lnTo>
                      <a:pt x="915071" y="324269"/>
                    </a:lnTo>
                    <a:lnTo>
                      <a:pt x="915336" y="325591"/>
                    </a:lnTo>
                    <a:lnTo>
                      <a:pt x="904754" y="330088"/>
                    </a:lnTo>
                    <a:lnTo>
                      <a:pt x="893907" y="334584"/>
                    </a:lnTo>
                    <a:lnTo>
                      <a:pt x="883590" y="340138"/>
                    </a:lnTo>
                    <a:lnTo>
                      <a:pt x="873537" y="345428"/>
                    </a:lnTo>
                    <a:lnTo>
                      <a:pt x="863749" y="350983"/>
                    </a:lnTo>
                    <a:lnTo>
                      <a:pt x="853961" y="357066"/>
                    </a:lnTo>
                    <a:lnTo>
                      <a:pt x="844437" y="363678"/>
                    </a:lnTo>
                    <a:lnTo>
                      <a:pt x="835178" y="370291"/>
                    </a:lnTo>
                    <a:lnTo>
                      <a:pt x="826183" y="377432"/>
                    </a:lnTo>
                    <a:lnTo>
                      <a:pt x="817453" y="384573"/>
                    </a:lnTo>
                    <a:lnTo>
                      <a:pt x="808987" y="392508"/>
                    </a:lnTo>
                    <a:lnTo>
                      <a:pt x="800522" y="400443"/>
                    </a:lnTo>
                    <a:lnTo>
                      <a:pt x="792585" y="408642"/>
                    </a:lnTo>
                    <a:lnTo>
                      <a:pt x="785178" y="416841"/>
                    </a:lnTo>
                    <a:lnTo>
                      <a:pt x="777771" y="425570"/>
                    </a:lnTo>
                    <a:lnTo>
                      <a:pt x="770363" y="434562"/>
                    </a:lnTo>
                    <a:lnTo>
                      <a:pt x="762956" y="445407"/>
                    </a:lnTo>
                    <a:lnTo>
                      <a:pt x="755813" y="455986"/>
                    </a:lnTo>
                    <a:lnTo>
                      <a:pt x="748935" y="467095"/>
                    </a:lnTo>
                    <a:lnTo>
                      <a:pt x="742586" y="478468"/>
                    </a:lnTo>
                    <a:lnTo>
                      <a:pt x="736766" y="490106"/>
                    </a:lnTo>
                    <a:lnTo>
                      <a:pt x="731210" y="502008"/>
                    </a:lnTo>
                    <a:lnTo>
                      <a:pt x="726184" y="514439"/>
                    </a:lnTo>
                    <a:lnTo>
                      <a:pt x="721687" y="526606"/>
                    </a:lnTo>
                    <a:lnTo>
                      <a:pt x="717718" y="539302"/>
                    </a:lnTo>
                    <a:lnTo>
                      <a:pt x="714015" y="552262"/>
                    </a:lnTo>
                    <a:lnTo>
                      <a:pt x="710840" y="565222"/>
                    </a:lnTo>
                    <a:lnTo>
                      <a:pt x="708724" y="578447"/>
                    </a:lnTo>
                    <a:lnTo>
                      <a:pt x="706607" y="591936"/>
                    </a:lnTo>
                    <a:lnTo>
                      <a:pt x="705285" y="605689"/>
                    </a:lnTo>
                    <a:lnTo>
                      <a:pt x="704491" y="619443"/>
                    </a:lnTo>
                    <a:lnTo>
                      <a:pt x="704226" y="633197"/>
                    </a:lnTo>
                    <a:lnTo>
                      <a:pt x="704226" y="642983"/>
                    </a:lnTo>
                    <a:lnTo>
                      <a:pt x="704491" y="652769"/>
                    </a:lnTo>
                    <a:lnTo>
                      <a:pt x="705020" y="662026"/>
                    </a:lnTo>
                    <a:lnTo>
                      <a:pt x="705549" y="671284"/>
                    </a:lnTo>
                    <a:lnTo>
                      <a:pt x="706607" y="680541"/>
                    </a:lnTo>
                    <a:lnTo>
                      <a:pt x="707930" y="689269"/>
                    </a:lnTo>
                    <a:lnTo>
                      <a:pt x="708988" y="697998"/>
                    </a:lnTo>
                    <a:lnTo>
                      <a:pt x="710311" y="706461"/>
                    </a:lnTo>
                    <a:lnTo>
                      <a:pt x="712163" y="714661"/>
                    </a:lnTo>
                    <a:lnTo>
                      <a:pt x="713750" y="722595"/>
                    </a:lnTo>
                    <a:lnTo>
                      <a:pt x="715602" y="730266"/>
                    </a:lnTo>
                    <a:lnTo>
                      <a:pt x="717983" y="738200"/>
                    </a:lnTo>
                    <a:lnTo>
                      <a:pt x="720099" y="745342"/>
                    </a:lnTo>
                    <a:lnTo>
                      <a:pt x="722480" y="752748"/>
                    </a:lnTo>
                    <a:lnTo>
                      <a:pt x="724861" y="759624"/>
                    </a:lnTo>
                    <a:lnTo>
                      <a:pt x="727507" y="766766"/>
                    </a:lnTo>
                    <a:lnTo>
                      <a:pt x="731739" y="776816"/>
                    </a:lnTo>
                    <a:lnTo>
                      <a:pt x="736237" y="786338"/>
                    </a:lnTo>
                    <a:lnTo>
                      <a:pt x="740734" y="795595"/>
                    </a:lnTo>
                    <a:lnTo>
                      <a:pt x="745760" y="804324"/>
                    </a:lnTo>
                    <a:lnTo>
                      <a:pt x="750522" y="812788"/>
                    </a:lnTo>
                    <a:lnTo>
                      <a:pt x="755549" y="820987"/>
                    </a:lnTo>
                    <a:lnTo>
                      <a:pt x="760840" y="828922"/>
                    </a:lnTo>
                    <a:lnTo>
                      <a:pt x="766131" y="836327"/>
                    </a:lnTo>
                    <a:lnTo>
                      <a:pt x="771686" y="843469"/>
                    </a:lnTo>
                    <a:lnTo>
                      <a:pt x="776977" y="850346"/>
                    </a:lnTo>
                    <a:lnTo>
                      <a:pt x="782268" y="856958"/>
                    </a:lnTo>
                    <a:lnTo>
                      <a:pt x="787824" y="863041"/>
                    </a:lnTo>
                    <a:lnTo>
                      <a:pt x="798141" y="875208"/>
                    </a:lnTo>
                    <a:lnTo>
                      <a:pt x="808458" y="885788"/>
                    </a:lnTo>
                    <a:lnTo>
                      <a:pt x="826977" y="905096"/>
                    </a:lnTo>
                    <a:lnTo>
                      <a:pt x="834649" y="913824"/>
                    </a:lnTo>
                    <a:lnTo>
                      <a:pt x="841262" y="921759"/>
                    </a:lnTo>
                    <a:lnTo>
                      <a:pt x="844172" y="925726"/>
                    </a:lnTo>
                    <a:lnTo>
                      <a:pt x="846553" y="929165"/>
                    </a:lnTo>
                    <a:lnTo>
                      <a:pt x="848934" y="932338"/>
                    </a:lnTo>
                    <a:lnTo>
                      <a:pt x="850521" y="935512"/>
                    </a:lnTo>
                    <a:lnTo>
                      <a:pt x="851844" y="938686"/>
                    </a:lnTo>
                    <a:lnTo>
                      <a:pt x="852902" y="941067"/>
                    </a:lnTo>
                    <a:lnTo>
                      <a:pt x="853961" y="943976"/>
                    </a:lnTo>
                    <a:lnTo>
                      <a:pt x="854490" y="946092"/>
                    </a:lnTo>
                    <a:lnTo>
                      <a:pt x="856341" y="957994"/>
                    </a:lnTo>
                    <a:lnTo>
                      <a:pt x="857929" y="969896"/>
                    </a:lnTo>
                    <a:lnTo>
                      <a:pt x="858987" y="981799"/>
                    </a:lnTo>
                    <a:lnTo>
                      <a:pt x="859781" y="993436"/>
                    </a:lnTo>
                    <a:lnTo>
                      <a:pt x="860310" y="1003752"/>
                    </a:lnTo>
                    <a:lnTo>
                      <a:pt x="860574" y="1012744"/>
                    </a:lnTo>
                    <a:lnTo>
                      <a:pt x="860574" y="1025176"/>
                    </a:lnTo>
                    <a:lnTo>
                      <a:pt x="860574" y="1026762"/>
                    </a:lnTo>
                    <a:lnTo>
                      <a:pt x="860574" y="1027291"/>
                    </a:lnTo>
                    <a:lnTo>
                      <a:pt x="860574" y="1027556"/>
                    </a:lnTo>
                    <a:lnTo>
                      <a:pt x="860574" y="1027820"/>
                    </a:lnTo>
                    <a:lnTo>
                      <a:pt x="860839" y="1031788"/>
                    </a:lnTo>
                    <a:lnTo>
                      <a:pt x="861103" y="1036020"/>
                    </a:lnTo>
                    <a:lnTo>
                      <a:pt x="861632" y="1039987"/>
                    </a:lnTo>
                    <a:lnTo>
                      <a:pt x="862161" y="1043955"/>
                    </a:lnTo>
                    <a:lnTo>
                      <a:pt x="863220" y="1047922"/>
                    </a:lnTo>
                    <a:lnTo>
                      <a:pt x="864278" y="1051360"/>
                    </a:lnTo>
                    <a:lnTo>
                      <a:pt x="865601" y="1055063"/>
                    </a:lnTo>
                    <a:lnTo>
                      <a:pt x="867188" y="1058766"/>
                    </a:lnTo>
                    <a:lnTo>
                      <a:pt x="868511" y="1062469"/>
                    </a:lnTo>
                    <a:lnTo>
                      <a:pt x="870362" y="1065643"/>
                    </a:lnTo>
                    <a:lnTo>
                      <a:pt x="872479" y="1069081"/>
                    </a:lnTo>
                    <a:lnTo>
                      <a:pt x="874331" y="1072255"/>
                    </a:lnTo>
                    <a:lnTo>
                      <a:pt x="876712" y="1075694"/>
                    </a:lnTo>
                    <a:lnTo>
                      <a:pt x="878828" y="1078339"/>
                    </a:lnTo>
                    <a:lnTo>
                      <a:pt x="881473" y="1081513"/>
                    </a:lnTo>
                    <a:lnTo>
                      <a:pt x="884119" y="1083893"/>
                    </a:lnTo>
                    <a:lnTo>
                      <a:pt x="887029" y="1086802"/>
                    </a:lnTo>
                    <a:lnTo>
                      <a:pt x="889939" y="1089447"/>
                    </a:lnTo>
                    <a:lnTo>
                      <a:pt x="892849" y="1091563"/>
                    </a:lnTo>
                    <a:lnTo>
                      <a:pt x="896024" y="1093944"/>
                    </a:lnTo>
                    <a:lnTo>
                      <a:pt x="899198" y="1095795"/>
                    </a:lnTo>
                    <a:lnTo>
                      <a:pt x="902373" y="1097647"/>
                    </a:lnTo>
                    <a:lnTo>
                      <a:pt x="905812" y="1099763"/>
                    </a:lnTo>
                    <a:lnTo>
                      <a:pt x="909516" y="1101085"/>
                    </a:lnTo>
                    <a:lnTo>
                      <a:pt x="913219" y="1102408"/>
                    </a:lnTo>
                    <a:lnTo>
                      <a:pt x="916658" y="1103994"/>
                    </a:lnTo>
                    <a:lnTo>
                      <a:pt x="920627" y="1105052"/>
                    </a:lnTo>
                    <a:lnTo>
                      <a:pt x="924330" y="1105846"/>
                    </a:lnTo>
                    <a:lnTo>
                      <a:pt x="928298" y="1106375"/>
                    </a:lnTo>
                    <a:lnTo>
                      <a:pt x="932267" y="1106904"/>
                    </a:lnTo>
                    <a:lnTo>
                      <a:pt x="936499" y="1107433"/>
                    </a:lnTo>
                    <a:lnTo>
                      <a:pt x="940468" y="1107697"/>
                    </a:lnTo>
                    <a:lnTo>
                      <a:pt x="1124857" y="1107697"/>
                    </a:lnTo>
                    <a:lnTo>
                      <a:pt x="1129090" y="1107433"/>
                    </a:lnTo>
                    <a:lnTo>
                      <a:pt x="1133058" y="1106904"/>
                    </a:lnTo>
                    <a:lnTo>
                      <a:pt x="1137027" y="1106375"/>
                    </a:lnTo>
                    <a:lnTo>
                      <a:pt x="1140730" y="1105846"/>
                    </a:lnTo>
                    <a:lnTo>
                      <a:pt x="1144699" y="1105052"/>
                    </a:lnTo>
                    <a:lnTo>
                      <a:pt x="1148667" y="1103994"/>
                    </a:lnTo>
                    <a:lnTo>
                      <a:pt x="1152370" y="1102408"/>
                    </a:lnTo>
                    <a:lnTo>
                      <a:pt x="1156074" y="1101085"/>
                    </a:lnTo>
                    <a:lnTo>
                      <a:pt x="1159513" y="1099763"/>
                    </a:lnTo>
                    <a:lnTo>
                      <a:pt x="1162688" y="1097647"/>
                    </a:lnTo>
                    <a:lnTo>
                      <a:pt x="1166127" y="1095795"/>
                    </a:lnTo>
                    <a:lnTo>
                      <a:pt x="1169566" y="1093944"/>
                    </a:lnTo>
                    <a:lnTo>
                      <a:pt x="1172476" y="1091563"/>
                    </a:lnTo>
                    <a:lnTo>
                      <a:pt x="1175651" y="1089447"/>
                    </a:lnTo>
                    <a:lnTo>
                      <a:pt x="1178561" y="1086802"/>
                    </a:lnTo>
                    <a:lnTo>
                      <a:pt x="1181206" y="1083893"/>
                    </a:lnTo>
                    <a:lnTo>
                      <a:pt x="1183852" y="1081248"/>
                    </a:lnTo>
                    <a:lnTo>
                      <a:pt x="1186233" y="1078339"/>
                    </a:lnTo>
                    <a:lnTo>
                      <a:pt x="1188878" y="1075429"/>
                    </a:lnTo>
                    <a:lnTo>
                      <a:pt x="1190994" y="1072255"/>
                    </a:lnTo>
                    <a:lnTo>
                      <a:pt x="1193111" y="1069081"/>
                    </a:lnTo>
                    <a:lnTo>
                      <a:pt x="1194963" y="1065643"/>
                    </a:lnTo>
                    <a:lnTo>
                      <a:pt x="1196814" y="1062469"/>
                    </a:lnTo>
                    <a:lnTo>
                      <a:pt x="1198402" y="1058766"/>
                    </a:lnTo>
                    <a:lnTo>
                      <a:pt x="1199725" y="1055063"/>
                    </a:lnTo>
                    <a:lnTo>
                      <a:pt x="1201047" y="1051360"/>
                    </a:lnTo>
                    <a:lnTo>
                      <a:pt x="1202105" y="1047922"/>
                    </a:lnTo>
                    <a:lnTo>
                      <a:pt x="1202899" y="1043955"/>
                    </a:lnTo>
                    <a:lnTo>
                      <a:pt x="1203693" y="1039987"/>
                    </a:lnTo>
                    <a:lnTo>
                      <a:pt x="1204222" y="1036020"/>
                    </a:lnTo>
                    <a:lnTo>
                      <a:pt x="1204486" y="1031788"/>
                    </a:lnTo>
                    <a:lnTo>
                      <a:pt x="1204486" y="1027820"/>
                    </a:lnTo>
                    <a:lnTo>
                      <a:pt x="1204486" y="1027556"/>
                    </a:lnTo>
                    <a:lnTo>
                      <a:pt x="1204486" y="1027291"/>
                    </a:lnTo>
                    <a:lnTo>
                      <a:pt x="1204486" y="1026762"/>
                    </a:lnTo>
                    <a:lnTo>
                      <a:pt x="1204486" y="1025176"/>
                    </a:lnTo>
                    <a:lnTo>
                      <a:pt x="1204751" y="1013009"/>
                    </a:lnTo>
                    <a:lnTo>
                      <a:pt x="1205280" y="1004016"/>
                    </a:lnTo>
                    <a:lnTo>
                      <a:pt x="1205809" y="993701"/>
                    </a:lnTo>
                    <a:lnTo>
                      <a:pt x="1206338" y="982063"/>
                    </a:lnTo>
                    <a:lnTo>
                      <a:pt x="1207661" y="969896"/>
                    </a:lnTo>
                    <a:lnTo>
                      <a:pt x="1208984" y="957994"/>
                    </a:lnTo>
                    <a:lnTo>
                      <a:pt x="1211100" y="946092"/>
                    </a:lnTo>
                    <a:lnTo>
                      <a:pt x="1211894" y="943183"/>
                    </a:lnTo>
                    <a:lnTo>
                      <a:pt x="1212952" y="939480"/>
                    </a:lnTo>
                    <a:lnTo>
                      <a:pt x="1215068" y="935512"/>
                    </a:lnTo>
                    <a:lnTo>
                      <a:pt x="1217185" y="931280"/>
                    </a:lnTo>
                    <a:lnTo>
                      <a:pt x="1220095" y="927313"/>
                    </a:lnTo>
                    <a:lnTo>
                      <a:pt x="1223005" y="923081"/>
                    </a:lnTo>
                    <a:lnTo>
                      <a:pt x="1226708" y="918585"/>
                    </a:lnTo>
                    <a:lnTo>
                      <a:pt x="1230677" y="913824"/>
                    </a:lnTo>
                    <a:lnTo>
                      <a:pt x="1239936" y="903773"/>
                    </a:lnTo>
                    <a:lnTo>
                      <a:pt x="1250253" y="892929"/>
                    </a:lnTo>
                    <a:lnTo>
                      <a:pt x="1258719" y="883936"/>
                    </a:lnTo>
                    <a:lnTo>
                      <a:pt x="1267713" y="873885"/>
                    </a:lnTo>
                    <a:lnTo>
                      <a:pt x="1276972" y="863570"/>
                    </a:lnTo>
                    <a:lnTo>
                      <a:pt x="1286496" y="852461"/>
                    </a:lnTo>
                    <a:lnTo>
                      <a:pt x="1296020" y="840559"/>
                    </a:lnTo>
                    <a:lnTo>
                      <a:pt x="1300517" y="834211"/>
                    </a:lnTo>
                    <a:lnTo>
                      <a:pt x="1305279" y="827335"/>
                    </a:lnTo>
                    <a:lnTo>
                      <a:pt x="1309776" y="820722"/>
                    </a:lnTo>
                    <a:lnTo>
                      <a:pt x="1314274" y="813581"/>
                    </a:lnTo>
                    <a:lnTo>
                      <a:pt x="1318506" y="806175"/>
                    </a:lnTo>
                    <a:lnTo>
                      <a:pt x="1322739" y="798505"/>
                    </a:lnTo>
                    <a:lnTo>
                      <a:pt x="1326972" y="790570"/>
                    </a:lnTo>
                    <a:lnTo>
                      <a:pt x="1330940" y="782371"/>
                    </a:lnTo>
                    <a:lnTo>
                      <a:pt x="1334908" y="773907"/>
                    </a:lnTo>
                    <a:lnTo>
                      <a:pt x="1338612" y="765179"/>
                    </a:lnTo>
                    <a:lnTo>
                      <a:pt x="1341787" y="755922"/>
                    </a:lnTo>
                    <a:lnTo>
                      <a:pt x="1344961" y="746135"/>
                    </a:lnTo>
                    <a:lnTo>
                      <a:pt x="1347871" y="736614"/>
                    </a:lnTo>
                    <a:lnTo>
                      <a:pt x="1350517" y="726563"/>
                    </a:lnTo>
                    <a:lnTo>
                      <a:pt x="1352898" y="715983"/>
                    </a:lnTo>
                    <a:lnTo>
                      <a:pt x="1355014" y="705403"/>
                    </a:lnTo>
                    <a:lnTo>
                      <a:pt x="1357130" y="694030"/>
                    </a:lnTo>
                    <a:lnTo>
                      <a:pt x="1358453" y="682657"/>
                    </a:lnTo>
                    <a:lnTo>
                      <a:pt x="1359511" y="670755"/>
                    </a:lnTo>
                    <a:lnTo>
                      <a:pt x="1360834" y="658588"/>
                    </a:lnTo>
                    <a:lnTo>
                      <a:pt x="1361099" y="646157"/>
                    </a:lnTo>
                    <a:lnTo>
                      <a:pt x="1361363" y="633197"/>
                    </a:lnTo>
                    <a:lnTo>
                      <a:pt x="1361099" y="619443"/>
                    </a:lnTo>
                    <a:lnTo>
                      <a:pt x="1360041" y="605689"/>
                    </a:lnTo>
                    <a:lnTo>
                      <a:pt x="1358718" y="591936"/>
                    </a:lnTo>
                    <a:lnTo>
                      <a:pt x="1356866" y="578447"/>
                    </a:lnTo>
                    <a:lnTo>
                      <a:pt x="1354220" y="565222"/>
                    </a:lnTo>
                    <a:lnTo>
                      <a:pt x="1351046" y="552262"/>
                    </a:lnTo>
                    <a:lnTo>
                      <a:pt x="1347871" y="539302"/>
                    </a:lnTo>
                    <a:lnTo>
                      <a:pt x="1343639" y="526606"/>
                    </a:lnTo>
                    <a:lnTo>
                      <a:pt x="1339141" y="514439"/>
                    </a:lnTo>
                    <a:lnTo>
                      <a:pt x="1334115" y="502008"/>
                    </a:lnTo>
                    <a:lnTo>
                      <a:pt x="1328824" y="490106"/>
                    </a:lnTo>
                    <a:lnTo>
                      <a:pt x="1322739" y="478468"/>
                    </a:lnTo>
                    <a:lnTo>
                      <a:pt x="1316390" y="467095"/>
                    </a:lnTo>
                    <a:lnTo>
                      <a:pt x="1309512" y="455986"/>
                    </a:lnTo>
                    <a:lnTo>
                      <a:pt x="1302369" y="445407"/>
                    </a:lnTo>
                    <a:lnTo>
                      <a:pt x="1294697" y="434562"/>
                    </a:lnTo>
                    <a:lnTo>
                      <a:pt x="1287819" y="425570"/>
                    </a:lnTo>
                    <a:lnTo>
                      <a:pt x="1280412" y="416841"/>
                    </a:lnTo>
                    <a:lnTo>
                      <a:pt x="1272740" y="408642"/>
                    </a:lnTo>
                    <a:lnTo>
                      <a:pt x="1265068" y="400443"/>
                    </a:lnTo>
                    <a:lnTo>
                      <a:pt x="1256867" y="392508"/>
                    </a:lnTo>
                    <a:lnTo>
                      <a:pt x="1248401" y="384838"/>
                    </a:lnTo>
                    <a:lnTo>
                      <a:pt x="1239671" y="377696"/>
                    </a:lnTo>
                    <a:lnTo>
                      <a:pt x="1230677" y="370555"/>
                    </a:lnTo>
                    <a:lnTo>
                      <a:pt x="1221417" y="363943"/>
                    </a:lnTo>
                    <a:lnTo>
                      <a:pt x="1211894" y="357330"/>
                    </a:lnTo>
                    <a:lnTo>
                      <a:pt x="1202370" y="351247"/>
                    </a:lnTo>
                    <a:lnTo>
                      <a:pt x="1192317" y="345693"/>
                    </a:lnTo>
                    <a:lnTo>
                      <a:pt x="1182000" y="340403"/>
                    </a:lnTo>
                    <a:lnTo>
                      <a:pt x="1171947" y="334848"/>
                    </a:lnTo>
                    <a:lnTo>
                      <a:pt x="1161365" y="330352"/>
                    </a:lnTo>
                    <a:lnTo>
                      <a:pt x="1150783" y="325856"/>
                    </a:lnTo>
                    <a:lnTo>
                      <a:pt x="1151048" y="324269"/>
                    </a:lnTo>
                    <a:lnTo>
                      <a:pt x="1126180" y="317392"/>
                    </a:lnTo>
                    <a:lnTo>
                      <a:pt x="1119302" y="315276"/>
                    </a:lnTo>
                    <a:lnTo>
                      <a:pt x="1111895" y="313424"/>
                    </a:lnTo>
                    <a:lnTo>
                      <a:pt x="1104752" y="311573"/>
                    </a:lnTo>
                    <a:lnTo>
                      <a:pt x="1097345" y="310251"/>
                    </a:lnTo>
                    <a:lnTo>
                      <a:pt x="1089673" y="308928"/>
                    </a:lnTo>
                    <a:lnTo>
                      <a:pt x="1082530" y="307606"/>
                    </a:lnTo>
                    <a:lnTo>
                      <a:pt x="1074858" y="306548"/>
                    </a:lnTo>
                    <a:lnTo>
                      <a:pt x="1067186" y="305754"/>
                    </a:lnTo>
                    <a:lnTo>
                      <a:pt x="1064541" y="305490"/>
                    </a:lnTo>
                    <a:lnTo>
                      <a:pt x="1064276" y="305490"/>
                    </a:lnTo>
                    <a:lnTo>
                      <a:pt x="1049197" y="304432"/>
                    </a:lnTo>
                    <a:lnTo>
                      <a:pt x="1041525" y="303903"/>
                    </a:lnTo>
                    <a:lnTo>
                      <a:pt x="1033588" y="303903"/>
                    </a:lnTo>
                    <a:lnTo>
                      <a:pt x="1032795" y="303903"/>
                    </a:lnTo>
                    <a:lnTo>
                      <a:pt x="1032530" y="303903"/>
                    </a:lnTo>
                    <a:lnTo>
                      <a:pt x="1032001" y="303903"/>
                    </a:lnTo>
                    <a:lnTo>
                      <a:pt x="1024065" y="303903"/>
                    </a:lnTo>
                    <a:close/>
                    <a:moveTo>
                      <a:pt x="1388083" y="226671"/>
                    </a:moveTo>
                    <a:lnTo>
                      <a:pt x="1384643" y="226935"/>
                    </a:lnTo>
                    <a:lnTo>
                      <a:pt x="1381204" y="227464"/>
                    </a:lnTo>
                    <a:lnTo>
                      <a:pt x="1377765" y="228258"/>
                    </a:lnTo>
                    <a:lnTo>
                      <a:pt x="1374591" y="229316"/>
                    </a:lnTo>
                    <a:lnTo>
                      <a:pt x="1371416" y="230903"/>
                    </a:lnTo>
                    <a:lnTo>
                      <a:pt x="1368241" y="232490"/>
                    </a:lnTo>
                    <a:lnTo>
                      <a:pt x="1365596" y="234606"/>
                    </a:lnTo>
                    <a:lnTo>
                      <a:pt x="1362686" y="237250"/>
                    </a:lnTo>
                    <a:lnTo>
                      <a:pt x="1273269" y="326649"/>
                    </a:lnTo>
                    <a:lnTo>
                      <a:pt x="1280147" y="332468"/>
                    </a:lnTo>
                    <a:lnTo>
                      <a:pt x="1286496" y="338551"/>
                    </a:lnTo>
                    <a:lnTo>
                      <a:pt x="1293110" y="344899"/>
                    </a:lnTo>
                    <a:lnTo>
                      <a:pt x="1299195" y="351247"/>
                    </a:lnTo>
                    <a:lnTo>
                      <a:pt x="1305279" y="357859"/>
                    </a:lnTo>
                    <a:lnTo>
                      <a:pt x="1311364" y="364736"/>
                    </a:lnTo>
                    <a:lnTo>
                      <a:pt x="1317184" y="371348"/>
                    </a:lnTo>
                    <a:lnTo>
                      <a:pt x="1322739" y="378490"/>
                    </a:lnTo>
                    <a:lnTo>
                      <a:pt x="1413479" y="288033"/>
                    </a:lnTo>
                    <a:lnTo>
                      <a:pt x="1416125" y="285388"/>
                    </a:lnTo>
                    <a:lnTo>
                      <a:pt x="1417976" y="282479"/>
                    </a:lnTo>
                    <a:lnTo>
                      <a:pt x="1420093" y="279305"/>
                    </a:lnTo>
                    <a:lnTo>
                      <a:pt x="1421416" y="276131"/>
                    </a:lnTo>
                    <a:lnTo>
                      <a:pt x="1422474" y="272957"/>
                    </a:lnTo>
                    <a:lnTo>
                      <a:pt x="1423267" y="269519"/>
                    </a:lnTo>
                    <a:lnTo>
                      <a:pt x="1423797" y="266080"/>
                    </a:lnTo>
                    <a:lnTo>
                      <a:pt x="1423797" y="262642"/>
                    </a:lnTo>
                    <a:lnTo>
                      <a:pt x="1423797" y="259203"/>
                    </a:lnTo>
                    <a:lnTo>
                      <a:pt x="1423267" y="255765"/>
                    </a:lnTo>
                    <a:lnTo>
                      <a:pt x="1422474" y="252327"/>
                    </a:lnTo>
                    <a:lnTo>
                      <a:pt x="1421416" y="249153"/>
                    </a:lnTo>
                    <a:lnTo>
                      <a:pt x="1420093" y="245979"/>
                    </a:lnTo>
                    <a:lnTo>
                      <a:pt x="1417976" y="242805"/>
                    </a:lnTo>
                    <a:lnTo>
                      <a:pt x="1416125" y="240160"/>
                    </a:lnTo>
                    <a:lnTo>
                      <a:pt x="1413479" y="237250"/>
                    </a:lnTo>
                    <a:lnTo>
                      <a:pt x="1410834" y="234606"/>
                    </a:lnTo>
                    <a:lnTo>
                      <a:pt x="1407924" y="232490"/>
                    </a:lnTo>
                    <a:lnTo>
                      <a:pt x="1404749" y="230903"/>
                    </a:lnTo>
                    <a:lnTo>
                      <a:pt x="1401839" y="229316"/>
                    </a:lnTo>
                    <a:lnTo>
                      <a:pt x="1398400" y="228258"/>
                    </a:lnTo>
                    <a:lnTo>
                      <a:pt x="1394961" y="227464"/>
                    </a:lnTo>
                    <a:lnTo>
                      <a:pt x="1391522" y="226935"/>
                    </a:lnTo>
                    <a:lnTo>
                      <a:pt x="1388083" y="226671"/>
                    </a:lnTo>
                    <a:close/>
                    <a:moveTo>
                      <a:pt x="677243" y="226671"/>
                    </a:moveTo>
                    <a:lnTo>
                      <a:pt x="673803" y="226935"/>
                    </a:lnTo>
                    <a:lnTo>
                      <a:pt x="670629" y="227464"/>
                    </a:lnTo>
                    <a:lnTo>
                      <a:pt x="667190" y="228258"/>
                    </a:lnTo>
                    <a:lnTo>
                      <a:pt x="663751" y="229316"/>
                    </a:lnTo>
                    <a:lnTo>
                      <a:pt x="660576" y="230903"/>
                    </a:lnTo>
                    <a:lnTo>
                      <a:pt x="657666" y="232490"/>
                    </a:lnTo>
                    <a:lnTo>
                      <a:pt x="654491" y="234606"/>
                    </a:lnTo>
                    <a:lnTo>
                      <a:pt x="651846" y="237250"/>
                    </a:lnTo>
                    <a:lnTo>
                      <a:pt x="649465" y="240160"/>
                    </a:lnTo>
                    <a:lnTo>
                      <a:pt x="647084" y="242805"/>
                    </a:lnTo>
                    <a:lnTo>
                      <a:pt x="645497" y="245979"/>
                    </a:lnTo>
                    <a:lnTo>
                      <a:pt x="644174" y="249153"/>
                    </a:lnTo>
                    <a:lnTo>
                      <a:pt x="642587" y="252327"/>
                    </a:lnTo>
                    <a:lnTo>
                      <a:pt x="642058" y="255765"/>
                    </a:lnTo>
                    <a:lnTo>
                      <a:pt x="641529" y="259203"/>
                    </a:lnTo>
                    <a:lnTo>
                      <a:pt x="641264" y="262642"/>
                    </a:lnTo>
                    <a:lnTo>
                      <a:pt x="641529" y="266080"/>
                    </a:lnTo>
                    <a:lnTo>
                      <a:pt x="642058" y="269519"/>
                    </a:lnTo>
                    <a:lnTo>
                      <a:pt x="642587" y="272957"/>
                    </a:lnTo>
                    <a:lnTo>
                      <a:pt x="644174" y="276131"/>
                    </a:lnTo>
                    <a:lnTo>
                      <a:pt x="645497" y="279305"/>
                    </a:lnTo>
                    <a:lnTo>
                      <a:pt x="647084" y="282479"/>
                    </a:lnTo>
                    <a:lnTo>
                      <a:pt x="649465" y="285388"/>
                    </a:lnTo>
                    <a:lnTo>
                      <a:pt x="651846" y="288033"/>
                    </a:lnTo>
                    <a:lnTo>
                      <a:pt x="742321" y="378490"/>
                    </a:lnTo>
                    <a:lnTo>
                      <a:pt x="748406" y="371348"/>
                    </a:lnTo>
                    <a:lnTo>
                      <a:pt x="753961" y="364736"/>
                    </a:lnTo>
                    <a:lnTo>
                      <a:pt x="760046" y="357859"/>
                    </a:lnTo>
                    <a:lnTo>
                      <a:pt x="765866" y="351247"/>
                    </a:lnTo>
                    <a:lnTo>
                      <a:pt x="772480" y="344899"/>
                    </a:lnTo>
                    <a:lnTo>
                      <a:pt x="778564" y="338551"/>
                    </a:lnTo>
                    <a:lnTo>
                      <a:pt x="785443" y="332468"/>
                    </a:lnTo>
                    <a:lnTo>
                      <a:pt x="791792" y="326649"/>
                    </a:lnTo>
                    <a:lnTo>
                      <a:pt x="702639" y="237250"/>
                    </a:lnTo>
                    <a:lnTo>
                      <a:pt x="699994" y="234606"/>
                    </a:lnTo>
                    <a:lnTo>
                      <a:pt x="696819" y="232490"/>
                    </a:lnTo>
                    <a:lnTo>
                      <a:pt x="694174" y="230903"/>
                    </a:lnTo>
                    <a:lnTo>
                      <a:pt x="690734" y="229316"/>
                    </a:lnTo>
                    <a:lnTo>
                      <a:pt x="687295" y="228258"/>
                    </a:lnTo>
                    <a:lnTo>
                      <a:pt x="683856" y="227464"/>
                    </a:lnTo>
                    <a:lnTo>
                      <a:pt x="680682" y="226935"/>
                    </a:lnTo>
                    <a:lnTo>
                      <a:pt x="677243" y="226671"/>
                    </a:lnTo>
                    <a:close/>
                    <a:moveTo>
                      <a:pt x="1032795" y="79348"/>
                    </a:moveTo>
                    <a:lnTo>
                      <a:pt x="1029091" y="79877"/>
                    </a:lnTo>
                    <a:lnTo>
                      <a:pt x="1025387" y="80406"/>
                    </a:lnTo>
                    <a:lnTo>
                      <a:pt x="1021948" y="81200"/>
                    </a:lnTo>
                    <a:lnTo>
                      <a:pt x="1018774" y="82257"/>
                    </a:lnTo>
                    <a:lnTo>
                      <a:pt x="1015599" y="83844"/>
                    </a:lnTo>
                    <a:lnTo>
                      <a:pt x="1012425" y="85696"/>
                    </a:lnTo>
                    <a:lnTo>
                      <a:pt x="1010044" y="87547"/>
                    </a:lnTo>
                    <a:lnTo>
                      <a:pt x="1007134" y="90192"/>
                    </a:lnTo>
                    <a:lnTo>
                      <a:pt x="1005017" y="92573"/>
                    </a:lnTo>
                    <a:lnTo>
                      <a:pt x="1002901" y="95482"/>
                    </a:lnTo>
                    <a:lnTo>
                      <a:pt x="1001049" y="98392"/>
                    </a:lnTo>
                    <a:lnTo>
                      <a:pt x="999726" y="101301"/>
                    </a:lnTo>
                    <a:lnTo>
                      <a:pt x="998404" y="104739"/>
                    </a:lnTo>
                    <a:lnTo>
                      <a:pt x="997610" y="108178"/>
                    </a:lnTo>
                    <a:lnTo>
                      <a:pt x="997081" y="111881"/>
                    </a:lnTo>
                    <a:lnTo>
                      <a:pt x="996816" y="115319"/>
                    </a:lnTo>
                    <a:lnTo>
                      <a:pt x="996816" y="236986"/>
                    </a:lnTo>
                    <a:lnTo>
                      <a:pt x="1005546" y="236192"/>
                    </a:lnTo>
                    <a:lnTo>
                      <a:pt x="1014276" y="235664"/>
                    </a:lnTo>
                    <a:lnTo>
                      <a:pt x="1023007" y="235399"/>
                    </a:lnTo>
                    <a:lnTo>
                      <a:pt x="1031737" y="235135"/>
                    </a:lnTo>
                    <a:lnTo>
                      <a:pt x="1032795" y="235135"/>
                    </a:lnTo>
                    <a:lnTo>
                      <a:pt x="1033588" y="235135"/>
                    </a:lnTo>
                    <a:lnTo>
                      <a:pt x="1042583" y="235399"/>
                    </a:lnTo>
                    <a:lnTo>
                      <a:pt x="1051313" y="235664"/>
                    </a:lnTo>
                    <a:lnTo>
                      <a:pt x="1060043" y="236192"/>
                    </a:lnTo>
                    <a:lnTo>
                      <a:pt x="1068773" y="236986"/>
                    </a:lnTo>
                    <a:lnTo>
                      <a:pt x="1068773" y="115319"/>
                    </a:lnTo>
                    <a:lnTo>
                      <a:pt x="1068509" y="111881"/>
                    </a:lnTo>
                    <a:lnTo>
                      <a:pt x="1067715" y="108178"/>
                    </a:lnTo>
                    <a:lnTo>
                      <a:pt x="1066922" y="104739"/>
                    </a:lnTo>
                    <a:lnTo>
                      <a:pt x="1065863" y="101301"/>
                    </a:lnTo>
                    <a:lnTo>
                      <a:pt x="1064276" y="98392"/>
                    </a:lnTo>
                    <a:lnTo>
                      <a:pt x="1062424" y="95482"/>
                    </a:lnTo>
                    <a:lnTo>
                      <a:pt x="1060308" y="92573"/>
                    </a:lnTo>
                    <a:lnTo>
                      <a:pt x="1057927" y="90192"/>
                    </a:lnTo>
                    <a:lnTo>
                      <a:pt x="1055546" y="87547"/>
                    </a:lnTo>
                    <a:lnTo>
                      <a:pt x="1052636" y="85696"/>
                    </a:lnTo>
                    <a:lnTo>
                      <a:pt x="1049990" y="83844"/>
                    </a:lnTo>
                    <a:lnTo>
                      <a:pt x="1046816" y="82257"/>
                    </a:lnTo>
                    <a:lnTo>
                      <a:pt x="1043377" y="81200"/>
                    </a:lnTo>
                    <a:lnTo>
                      <a:pt x="1039938" y="80406"/>
                    </a:lnTo>
                    <a:lnTo>
                      <a:pt x="1036498" y="79877"/>
                    </a:lnTo>
                    <a:lnTo>
                      <a:pt x="1032795" y="79348"/>
                    </a:lnTo>
                    <a:close/>
                    <a:moveTo>
                      <a:pt x="986234" y="0"/>
                    </a:moveTo>
                    <a:lnTo>
                      <a:pt x="1012954" y="265"/>
                    </a:lnTo>
                    <a:lnTo>
                      <a:pt x="1039938" y="1058"/>
                    </a:lnTo>
                    <a:lnTo>
                      <a:pt x="1066922" y="2381"/>
                    </a:lnTo>
                    <a:lnTo>
                      <a:pt x="1093641" y="4232"/>
                    </a:lnTo>
                    <a:lnTo>
                      <a:pt x="1120096" y="6612"/>
                    </a:lnTo>
                    <a:lnTo>
                      <a:pt x="1146286" y="8993"/>
                    </a:lnTo>
                    <a:lnTo>
                      <a:pt x="1172212" y="12431"/>
                    </a:lnTo>
                    <a:lnTo>
                      <a:pt x="1198137" y="16134"/>
                    </a:lnTo>
                    <a:lnTo>
                      <a:pt x="1223798" y="20366"/>
                    </a:lnTo>
                    <a:lnTo>
                      <a:pt x="1248930" y="25127"/>
                    </a:lnTo>
                    <a:lnTo>
                      <a:pt x="1274327" y="30417"/>
                    </a:lnTo>
                    <a:lnTo>
                      <a:pt x="1298930" y="35971"/>
                    </a:lnTo>
                    <a:lnTo>
                      <a:pt x="1323268" y="42055"/>
                    </a:lnTo>
                    <a:lnTo>
                      <a:pt x="1347871" y="48931"/>
                    </a:lnTo>
                    <a:lnTo>
                      <a:pt x="1371681" y="56073"/>
                    </a:lnTo>
                    <a:lnTo>
                      <a:pt x="1395225" y="64007"/>
                    </a:lnTo>
                    <a:lnTo>
                      <a:pt x="1418506" y="72207"/>
                    </a:lnTo>
                    <a:lnTo>
                      <a:pt x="1441521" y="80935"/>
                    </a:lnTo>
                    <a:lnTo>
                      <a:pt x="1464272" y="90192"/>
                    </a:lnTo>
                    <a:lnTo>
                      <a:pt x="1486494" y="99979"/>
                    </a:lnTo>
                    <a:lnTo>
                      <a:pt x="1508716" y="110029"/>
                    </a:lnTo>
                    <a:lnTo>
                      <a:pt x="1530145" y="120873"/>
                    </a:lnTo>
                    <a:lnTo>
                      <a:pt x="1551309" y="131982"/>
                    </a:lnTo>
                    <a:lnTo>
                      <a:pt x="1572208" y="143884"/>
                    </a:lnTo>
                    <a:lnTo>
                      <a:pt x="1592313" y="156051"/>
                    </a:lnTo>
                    <a:lnTo>
                      <a:pt x="1612684" y="168747"/>
                    </a:lnTo>
                    <a:lnTo>
                      <a:pt x="1631996" y="181971"/>
                    </a:lnTo>
                    <a:lnTo>
                      <a:pt x="1651043" y="195725"/>
                    </a:lnTo>
                    <a:lnTo>
                      <a:pt x="1660567" y="202602"/>
                    </a:lnTo>
                    <a:lnTo>
                      <a:pt x="1669826" y="210008"/>
                    </a:lnTo>
                    <a:lnTo>
                      <a:pt x="1678821" y="217413"/>
                    </a:lnTo>
                    <a:lnTo>
                      <a:pt x="1687815" y="224819"/>
                    </a:lnTo>
                    <a:lnTo>
                      <a:pt x="1696810" y="232225"/>
                    </a:lnTo>
                    <a:lnTo>
                      <a:pt x="1705804" y="240160"/>
                    </a:lnTo>
                    <a:lnTo>
                      <a:pt x="1714535" y="247830"/>
                    </a:lnTo>
                    <a:lnTo>
                      <a:pt x="1723000" y="255765"/>
                    </a:lnTo>
                    <a:lnTo>
                      <a:pt x="1731466" y="263964"/>
                    </a:lnTo>
                    <a:lnTo>
                      <a:pt x="1739931" y="272164"/>
                    </a:lnTo>
                    <a:lnTo>
                      <a:pt x="1747868" y="280098"/>
                    </a:lnTo>
                    <a:lnTo>
                      <a:pt x="1756069" y="288827"/>
                    </a:lnTo>
                    <a:lnTo>
                      <a:pt x="1764005" y="297290"/>
                    </a:lnTo>
                    <a:lnTo>
                      <a:pt x="1771941" y="306019"/>
                    </a:lnTo>
                    <a:lnTo>
                      <a:pt x="1779349" y="314747"/>
                    </a:lnTo>
                    <a:lnTo>
                      <a:pt x="1787021" y="323740"/>
                    </a:lnTo>
                    <a:lnTo>
                      <a:pt x="1794163" y="332997"/>
                    </a:lnTo>
                    <a:lnTo>
                      <a:pt x="1801571" y="341990"/>
                    </a:lnTo>
                    <a:lnTo>
                      <a:pt x="1808714" y="351512"/>
                    </a:lnTo>
                    <a:lnTo>
                      <a:pt x="1815592" y="360769"/>
                    </a:lnTo>
                    <a:lnTo>
                      <a:pt x="1822735" y="370291"/>
                    </a:lnTo>
                    <a:lnTo>
                      <a:pt x="1829348" y="380077"/>
                    </a:lnTo>
                    <a:lnTo>
                      <a:pt x="1835962" y="389863"/>
                    </a:lnTo>
                    <a:lnTo>
                      <a:pt x="1842311" y="399914"/>
                    </a:lnTo>
                    <a:lnTo>
                      <a:pt x="1848396" y="409964"/>
                    </a:lnTo>
                    <a:lnTo>
                      <a:pt x="1854745" y="420280"/>
                    </a:lnTo>
                    <a:lnTo>
                      <a:pt x="1860830" y="430330"/>
                    </a:lnTo>
                    <a:lnTo>
                      <a:pt x="1866385" y="441175"/>
                    </a:lnTo>
                    <a:lnTo>
                      <a:pt x="1872470" y="451490"/>
                    </a:lnTo>
                    <a:lnTo>
                      <a:pt x="1877761" y="462070"/>
                    </a:lnTo>
                    <a:lnTo>
                      <a:pt x="1883316" y="473178"/>
                    </a:lnTo>
                    <a:lnTo>
                      <a:pt x="1888342" y="484023"/>
                    </a:lnTo>
                    <a:lnTo>
                      <a:pt x="1893369" y="495396"/>
                    </a:lnTo>
                    <a:lnTo>
                      <a:pt x="1898395" y="506240"/>
                    </a:lnTo>
                    <a:lnTo>
                      <a:pt x="1903157" y="517613"/>
                    </a:lnTo>
                    <a:lnTo>
                      <a:pt x="1907654" y="529251"/>
                    </a:lnTo>
                    <a:lnTo>
                      <a:pt x="1912152" y="540624"/>
                    </a:lnTo>
                    <a:lnTo>
                      <a:pt x="1916385" y="552526"/>
                    </a:lnTo>
                    <a:lnTo>
                      <a:pt x="1920617" y="564428"/>
                    </a:lnTo>
                    <a:lnTo>
                      <a:pt x="1924586" y="576331"/>
                    </a:lnTo>
                    <a:lnTo>
                      <a:pt x="1928289" y="588497"/>
                    </a:lnTo>
                    <a:lnTo>
                      <a:pt x="1931993" y="600664"/>
                    </a:lnTo>
                    <a:lnTo>
                      <a:pt x="1935432" y="612831"/>
                    </a:lnTo>
                    <a:lnTo>
                      <a:pt x="1938607" y="625526"/>
                    </a:lnTo>
                    <a:lnTo>
                      <a:pt x="1941781" y="637958"/>
                    </a:lnTo>
                    <a:lnTo>
                      <a:pt x="1944691" y="650918"/>
                    </a:lnTo>
                    <a:lnTo>
                      <a:pt x="1947337" y="663613"/>
                    </a:lnTo>
                    <a:lnTo>
                      <a:pt x="1950247" y="676574"/>
                    </a:lnTo>
                    <a:lnTo>
                      <a:pt x="1952363" y="689798"/>
                    </a:lnTo>
                    <a:lnTo>
                      <a:pt x="1954744" y="703023"/>
                    </a:lnTo>
                    <a:lnTo>
                      <a:pt x="1956596" y="716248"/>
                    </a:lnTo>
                    <a:lnTo>
                      <a:pt x="1958448" y="729737"/>
                    </a:lnTo>
                    <a:lnTo>
                      <a:pt x="1960299" y="743490"/>
                    </a:lnTo>
                    <a:lnTo>
                      <a:pt x="1961622" y="757244"/>
                    </a:lnTo>
                    <a:lnTo>
                      <a:pt x="1962945" y="770998"/>
                    </a:lnTo>
                    <a:lnTo>
                      <a:pt x="1964268" y="785016"/>
                    </a:lnTo>
                    <a:lnTo>
                      <a:pt x="1965061" y="799034"/>
                    </a:lnTo>
                    <a:lnTo>
                      <a:pt x="1965855" y="813317"/>
                    </a:lnTo>
                    <a:lnTo>
                      <a:pt x="1966384" y="827599"/>
                    </a:lnTo>
                    <a:lnTo>
                      <a:pt x="1966649" y="842411"/>
                    </a:lnTo>
                    <a:lnTo>
                      <a:pt x="1966913" y="856958"/>
                    </a:lnTo>
                    <a:lnTo>
                      <a:pt x="1966913" y="871769"/>
                    </a:lnTo>
                    <a:lnTo>
                      <a:pt x="1966649" y="886581"/>
                    </a:lnTo>
                    <a:lnTo>
                      <a:pt x="1966120" y="901393"/>
                    </a:lnTo>
                    <a:lnTo>
                      <a:pt x="1965590" y="916733"/>
                    </a:lnTo>
                    <a:lnTo>
                      <a:pt x="1964797" y="931809"/>
                    </a:lnTo>
                    <a:lnTo>
                      <a:pt x="1964003" y="947150"/>
                    </a:lnTo>
                    <a:lnTo>
                      <a:pt x="1962416" y="962755"/>
                    </a:lnTo>
                    <a:lnTo>
                      <a:pt x="1961093" y="978360"/>
                    </a:lnTo>
                    <a:lnTo>
                      <a:pt x="1959506" y="994230"/>
                    </a:lnTo>
                    <a:lnTo>
                      <a:pt x="1957654" y="1010099"/>
                    </a:lnTo>
                    <a:lnTo>
                      <a:pt x="1955802" y="1026233"/>
                    </a:lnTo>
                    <a:lnTo>
                      <a:pt x="1953950" y="1038929"/>
                    </a:lnTo>
                    <a:lnTo>
                      <a:pt x="1952363" y="1051360"/>
                    </a:lnTo>
                    <a:lnTo>
                      <a:pt x="1950247" y="1064056"/>
                    </a:lnTo>
                    <a:lnTo>
                      <a:pt x="1947866" y="1076752"/>
                    </a:lnTo>
                    <a:lnTo>
                      <a:pt x="1944956" y="1089447"/>
                    </a:lnTo>
                    <a:lnTo>
                      <a:pt x="1942046" y="1101879"/>
                    </a:lnTo>
                    <a:lnTo>
                      <a:pt x="1938607" y="1114574"/>
                    </a:lnTo>
                    <a:lnTo>
                      <a:pt x="1935167" y="1127005"/>
                    </a:lnTo>
                    <a:lnTo>
                      <a:pt x="1931199" y="1139701"/>
                    </a:lnTo>
                    <a:lnTo>
                      <a:pt x="1927231" y="1152132"/>
                    </a:lnTo>
                    <a:lnTo>
                      <a:pt x="1922998" y="1164828"/>
                    </a:lnTo>
                    <a:lnTo>
                      <a:pt x="1918501" y="1177524"/>
                    </a:lnTo>
                    <a:lnTo>
                      <a:pt x="1913210" y="1189955"/>
                    </a:lnTo>
                    <a:lnTo>
                      <a:pt x="1908448" y="1202386"/>
                    </a:lnTo>
                    <a:lnTo>
                      <a:pt x="1903157" y="1214817"/>
                    </a:lnTo>
                    <a:lnTo>
                      <a:pt x="1897866" y="1227513"/>
                    </a:lnTo>
                    <a:lnTo>
                      <a:pt x="1892311" y="1239944"/>
                    </a:lnTo>
                    <a:lnTo>
                      <a:pt x="1886491" y="1252111"/>
                    </a:lnTo>
                    <a:lnTo>
                      <a:pt x="1880142" y="1264806"/>
                    </a:lnTo>
                    <a:lnTo>
                      <a:pt x="1874321" y="1276973"/>
                    </a:lnTo>
                    <a:lnTo>
                      <a:pt x="1861359" y="1301571"/>
                    </a:lnTo>
                    <a:lnTo>
                      <a:pt x="1847867" y="1325904"/>
                    </a:lnTo>
                    <a:lnTo>
                      <a:pt x="1834110" y="1350238"/>
                    </a:lnTo>
                    <a:lnTo>
                      <a:pt x="1819825" y="1374306"/>
                    </a:lnTo>
                    <a:lnTo>
                      <a:pt x="1805274" y="1397846"/>
                    </a:lnTo>
                    <a:lnTo>
                      <a:pt x="1790195" y="1421386"/>
                    </a:lnTo>
                    <a:lnTo>
                      <a:pt x="1774851" y="1444662"/>
                    </a:lnTo>
                    <a:lnTo>
                      <a:pt x="1759772" y="1467673"/>
                    </a:lnTo>
                    <a:lnTo>
                      <a:pt x="1744164" y="1490154"/>
                    </a:lnTo>
                    <a:lnTo>
                      <a:pt x="1728820" y="1512636"/>
                    </a:lnTo>
                    <a:lnTo>
                      <a:pt x="1697868" y="1556278"/>
                    </a:lnTo>
                    <a:lnTo>
                      <a:pt x="1667974" y="1598332"/>
                    </a:lnTo>
                    <a:lnTo>
                      <a:pt x="1639403" y="1638535"/>
                    </a:lnTo>
                    <a:lnTo>
                      <a:pt x="1625647" y="1658108"/>
                    </a:lnTo>
                    <a:lnTo>
                      <a:pt x="1612419" y="1676887"/>
                    </a:lnTo>
                    <a:lnTo>
                      <a:pt x="1599985" y="1695401"/>
                    </a:lnTo>
                    <a:lnTo>
                      <a:pt x="1587816" y="1713387"/>
                    </a:lnTo>
                    <a:lnTo>
                      <a:pt x="1576705" y="1730843"/>
                    </a:lnTo>
                    <a:lnTo>
                      <a:pt x="1566388" y="1748035"/>
                    </a:lnTo>
                    <a:lnTo>
                      <a:pt x="1607393" y="2062253"/>
                    </a:lnTo>
                    <a:lnTo>
                      <a:pt x="1556070" y="2077329"/>
                    </a:lnTo>
                    <a:lnTo>
                      <a:pt x="1479087" y="2100605"/>
                    </a:lnTo>
                    <a:lnTo>
                      <a:pt x="1371681" y="2133931"/>
                    </a:lnTo>
                    <a:lnTo>
                      <a:pt x="1245491" y="2173076"/>
                    </a:lnTo>
                    <a:lnTo>
                      <a:pt x="1113217" y="2214601"/>
                    </a:lnTo>
                    <a:lnTo>
                      <a:pt x="986499" y="2254804"/>
                    </a:lnTo>
                    <a:lnTo>
                      <a:pt x="877241" y="2289188"/>
                    </a:lnTo>
                    <a:lnTo>
                      <a:pt x="797347" y="2314844"/>
                    </a:lnTo>
                    <a:lnTo>
                      <a:pt x="772480" y="2323043"/>
                    </a:lnTo>
                    <a:lnTo>
                      <a:pt x="759252" y="2327275"/>
                    </a:lnTo>
                    <a:lnTo>
                      <a:pt x="710046" y="2094521"/>
                    </a:lnTo>
                    <a:lnTo>
                      <a:pt x="701846" y="2097431"/>
                    </a:lnTo>
                    <a:lnTo>
                      <a:pt x="680153" y="2105630"/>
                    </a:lnTo>
                    <a:lnTo>
                      <a:pt x="664544" y="2110920"/>
                    </a:lnTo>
                    <a:lnTo>
                      <a:pt x="646820" y="2117003"/>
                    </a:lnTo>
                    <a:lnTo>
                      <a:pt x="626978" y="2123351"/>
                    </a:lnTo>
                    <a:lnTo>
                      <a:pt x="605550" y="2129699"/>
                    </a:lnTo>
                    <a:lnTo>
                      <a:pt x="582799" y="2136576"/>
                    </a:lnTo>
                    <a:lnTo>
                      <a:pt x="559254" y="2142923"/>
                    </a:lnTo>
                    <a:lnTo>
                      <a:pt x="535180" y="2149007"/>
                    </a:lnTo>
                    <a:lnTo>
                      <a:pt x="523011" y="2151652"/>
                    </a:lnTo>
                    <a:lnTo>
                      <a:pt x="511107" y="2154297"/>
                    </a:lnTo>
                    <a:lnTo>
                      <a:pt x="498937" y="2156413"/>
                    </a:lnTo>
                    <a:lnTo>
                      <a:pt x="486768" y="2158793"/>
                    </a:lnTo>
                    <a:lnTo>
                      <a:pt x="475128" y="2160644"/>
                    </a:lnTo>
                    <a:lnTo>
                      <a:pt x="463488" y="2162496"/>
                    </a:lnTo>
                    <a:lnTo>
                      <a:pt x="452112" y="2163554"/>
                    </a:lnTo>
                    <a:lnTo>
                      <a:pt x="441001" y="2164612"/>
                    </a:lnTo>
                    <a:lnTo>
                      <a:pt x="430419" y="2165141"/>
                    </a:lnTo>
                    <a:lnTo>
                      <a:pt x="420102" y="2165141"/>
                    </a:lnTo>
                    <a:lnTo>
                      <a:pt x="410049" y="2164876"/>
                    </a:lnTo>
                    <a:lnTo>
                      <a:pt x="400261" y="2164083"/>
                    </a:lnTo>
                    <a:lnTo>
                      <a:pt x="391002" y="2162760"/>
                    </a:lnTo>
                    <a:lnTo>
                      <a:pt x="382272" y="2160644"/>
                    </a:lnTo>
                    <a:lnTo>
                      <a:pt x="373806" y="2158264"/>
                    </a:lnTo>
                    <a:lnTo>
                      <a:pt x="365870" y="2155355"/>
                    </a:lnTo>
                    <a:lnTo>
                      <a:pt x="357933" y="2151916"/>
                    </a:lnTo>
                    <a:lnTo>
                      <a:pt x="350790" y="2148213"/>
                    </a:lnTo>
                    <a:lnTo>
                      <a:pt x="343648" y="2144246"/>
                    </a:lnTo>
                    <a:lnTo>
                      <a:pt x="337034" y="2139749"/>
                    </a:lnTo>
                    <a:lnTo>
                      <a:pt x="330685" y="2135253"/>
                    </a:lnTo>
                    <a:lnTo>
                      <a:pt x="324600" y="2129963"/>
                    </a:lnTo>
                    <a:lnTo>
                      <a:pt x="319045" y="2124938"/>
                    </a:lnTo>
                    <a:lnTo>
                      <a:pt x="313489" y="2119384"/>
                    </a:lnTo>
                    <a:lnTo>
                      <a:pt x="308463" y="2114094"/>
                    </a:lnTo>
                    <a:lnTo>
                      <a:pt x="303966" y="2108539"/>
                    </a:lnTo>
                    <a:lnTo>
                      <a:pt x="299468" y="2102456"/>
                    </a:lnTo>
                    <a:lnTo>
                      <a:pt x="295500" y="2096902"/>
                    </a:lnTo>
                    <a:lnTo>
                      <a:pt x="291796" y="2091083"/>
                    </a:lnTo>
                    <a:lnTo>
                      <a:pt x="288357" y="2085264"/>
                    </a:lnTo>
                    <a:lnTo>
                      <a:pt x="285183" y="2079445"/>
                    </a:lnTo>
                    <a:lnTo>
                      <a:pt x="282537" y="2073891"/>
                    </a:lnTo>
                    <a:lnTo>
                      <a:pt x="279892" y="2068336"/>
                    </a:lnTo>
                    <a:lnTo>
                      <a:pt x="277511" y="2062782"/>
                    </a:lnTo>
                    <a:lnTo>
                      <a:pt x="275394" y="2057757"/>
                    </a:lnTo>
                    <a:lnTo>
                      <a:pt x="273807" y="2052467"/>
                    </a:lnTo>
                    <a:lnTo>
                      <a:pt x="272220" y="2047706"/>
                    </a:lnTo>
                    <a:lnTo>
                      <a:pt x="271162" y="2042945"/>
                    </a:lnTo>
                    <a:lnTo>
                      <a:pt x="270103" y="2038713"/>
                    </a:lnTo>
                    <a:lnTo>
                      <a:pt x="269574" y="2035275"/>
                    </a:lnTo>
                    <a:lnTo>
                      <a:pt x="269310" y="2031572"/>
                    </a:lnTo>
                    <a:lnTo>
                      <a:pt x="269045" y="2028398"/>
                    </a:lnTo>
                    <a:lnTo>
                      <a:pt x="269045" y="2025489"/>
                    </a:lnTo>
                    <a:lnTo>
                      <a:pt x="269310" y="2022050"/>
                    </a:lnTo>
                    <a:lnTo>
                      <a:pt x="270632" y="2013851"/>
                    </a:lnTo>
                    <a:lnTo>
                      <a:pt x="272484" y="2004329"/>
                    </a:lnTo>
                    <a:lnTo>
                      <a:pt x="274865" y="1993749"/>
                    </a:lnTo>
                    <a:lnTo>
                      <a:pt x="280156" y="1969680"/>
                    </a:lnTo>
                    <a:lnTo>
                      <a:pt x="282802" y="1957249"/>
                    </a:lnTo>
                    <a:lnTo>
                      <a:pt x="284918" y="1944289"/>
                    </a:lnTo>
                    <a:lnTo>
                      <a:pt x="285712" y="1937677"/>
                    </a:lnTo>
                    <a:lnTo>
                      <a:pt x="286770" y="1931329"/>
                    </a:lnTo>
                    <a:lnTo>
                      <a:pt x="287034" y="1924981"/>
                    </a:lnTo>
                    <a:lnTo>
                      <a:pt x="287299" y="1918633"/>
                    </a:lnTo>
                    <a:lnTo>
                      <a:pt x="287564" y="1912285"/>
                    </a:lnTo>
                    <a:lnTo>
                      <a:pt x="287299" y="1906202"/>
                    </a:lnTo>
                    <a:lnTo>
                      <a:pt x="286770" y="1900383"/>
                    </a:lnTo>
                    <a:lnTo>
                      <a:pt x="285712" y="1894564"/>
                    </a:lnTo>
                    <a:lnTo>
                      <a:pt x="284654" y="1889010"/>
                    </a:lnTo>
                    <a:lnTo>
                      <a:pt x="283066" y="1883985"/>
                    </a:lnTo>
                    <a:lnTo>
                      <a:pt x="280950" y="1878695"/>
                    </a:lnTo>
                    <a:lnTo>
                      <a:pt x="278569" y="1873934"/>
                    </a:lnTo>
                    <a:lnTo>
                      <a:pt x="275659" y="1869438"/>
                    </a:lnTo>
                    <a:lnTo>
                      <a:pt x="272220" y="1865735"/>
                    </a:lnTo>
                    <a:lnTo>
                      <a:pt x="268781" y="1862032"/>
                    </a:lnTo>
                    <a:lnTo>
                      <a:pt x="264283" y="1858593"/>
                    </a:lnTo>
                    <a:lnTo>
                      <a:pt x="235712" y="1840343"/>
                    </a:lnTo>
                    <a:lnTo>
                      <a:pt x="215077" y="1826854"/>
                    </a:lnTo>
                    <a:lnTo>
                      <a:pt x="198146" y="1816274"/>
                    </a:lnTo>
                    <a:lnTo>
                      <a:pt x="194443" y="1807017"/>
                    </a:lnTo>
                    <a:lnTo>
                      <a:pt x="191004" y="1797231"/>
                    </a:lnTo>
                    <a:lnTo>
                      <a:pt x="187300" y="1785064"/>
                    </a:lnTo>
                    <a:lnTo>
                      <a:pt x="185448" y="1778981"/>
                    </a:lnTo>
                    <a:lnTo>
                      <a:pt x="184125" y="1772369"/>
                    </a:lnTo>
                    <a:lnTo>
                      <a:pt x="182803" y="1766285"/>
                    </a:lnTo>
                    <a:lnTo>
                      <a:pt x="182009" y="1759937"/>
                    </a:lnTo>
                    <a:lnTo>
                      <a:pt x="181744" y="1754383"/>
                    </a:lnTo>
                    <a:lnTo>
                      <a:pt x="181744" y="1749093"/>
                    </a:lnTo>
                    <a:lnTo>
                      <a:pt x="182009" y="1746977"/>
                    </a:lnTo>
                    <a:lnTo>
                      <a:pt x="182538" y="1744597"/>
                    </a:lnTo>
                    <a:lnTo>
                      <a:pt x="183067" y="1742745"/>
                    </a:lnTo>
                    <a:lnTo>
                      <a:pt x="183861" y="1740629"/>
                    </a:lnTo>
                    <a:lnTo>
                      <a:pt x="186242" y="1737191"/>
                    </a:lnTo>
                    <a:lnTo>
                      <a:pt x="188623" y="1734017"/>
                    </a:lnTo>
                    <a:lnTo>
                      <a:pt x="191797" y="1730579"/>
                    </a:lnTo>
                    <a:lnTo>
                      <a:pt x="194707" y="1727140"/>
                    </a:lnTo>
                    <a:lnTo>
                      <a:pt x="201586" y="1720792"/>
                    </a:lnTo>
                    <a:lnTo>
                      <a:pt x="208199" y="1714445"/>
                    </a:lnTo>
                    <a:lnTo>
                      <a:pt x="214548" y="1709155"/>
                    </a:lnTo>
                    <a:lnTo>
                      <a:pt x="219310" y="1704394"/>
                    </a:lnTo>
                    <a:lnTo>
                      <a:pt x="220897" y="1702542"/>
                    </a:lnTo>
                    <a:lnTo>
                      <a:pt x="221691" y="1700691"/>
                    </a:lnTo>
                    <a:lnTo>
                      <a:pt x="222220" y="1699369"/>
                    </a:lnTo>
                    <a:lnTo>
                      <a:pt x="221956" y="1698840"/>
                    </a:lnTo>
                    <a:lnTo>
                      <a:pt x="221691" y="1698311"/>
                    </a:lnTo>
                    <a:lnTo>
                      <a:pt x="220104" y="1697253"/>
                    </a:lnTo>
                    <a:lnTo>
                      <a:pt x="216929" y="1695666"/>
                    </a:lnTo>
                    <a:lnTo>
                      <a:pt x="207141" y="1691169"/>
                    </a:lnTo>
                    <a:lnTo>
                      <a:pt x="193914" y="1686144"/>
                    </a:lnTo>
                    <a:lnTo>
                      <a:pt x="178834" y="1680061"/>
                    </a:lnTo>
                    <a:lnTo>
                      <a:pt x="163491" y="1674242"/>
                    </a:lnTo>
                    <a:lnTo>
                      <a:pt x="148940" y="1668158"/>
                    </a:lnTo>
                    <a:lnTo>
                      <a:pt x="137300" y="1663133"/>
                    </a:lnTo>
                    <a:lnTo>
                      <a:pt x="132803" y="1661282"/>
                    </a:lnTo>
                    <a:lnTo>
                      <a:pt x="129628" y="1659166"/>
                    </a:lnTo>
                    <a:lnTo>
                      <a:pt x="128570" y="1658372"/>
                    </a:lnTo>
                    <a:lnTo>
                      <a:pt x="127248" y="1657314"/>
                    </a:lnTo>
                    <a:lnTo>
                      <a:pt x="124602" y="1654140"/>
                    </a:lnTo>
                    <a:lnTo>
                      <a:pt x="122221" y="1649908"/>
                    </a:lnTo>
                    <a:lnTo>
                      <a:pt x="119576" y="1645147"/>
                    </a:lnTo>
                    <a:lnTo>
                      <a:pt x="116930" y="1639593"/>
                    </a:lnTo>
                    <a:lnTo>
                      <a:pt x="115078" y="1633774"/>
                    </a:lnTo>
                    <a:lnTo>
                      <a:pt x="112697" y="1627162"/>
                    </a:lnTo>
                    <a:lnTo>
                      <a:pt x="111375" y="1620814"/>
                    </a:lnTo>
                    <a:lnTo>
                      <a:pt x="110052" y="1613937"/>
                    </a:lnTo>
                    <a:lnTo>
                      <a:pt x="109258" y="1607589"/>
                    </a:lnTo>
                    <a:lnTo>
                      <a:pt x="108994" y="1601506"/>
                    </a:lnTo>
                    <a:lnTo>
                      <a:pt x="109258" y="1595158"/>
                    </a:lnTo>
                    <a:lnTo>
                      <a:pt x="109523" y="1592513"/>
                    </a:lnTo>
                    <a:lnTo>
                      <a:pt x="110052" y="1589868"/>
                    </a:lnTo>
                    <a:lnTo>
                      <a:pt x="110846" y="1587488"/>
                    </a:lnTo>
                    <a:lnTo>
                      <a:pt x="111639" y="1585107"/>
                    </a:lnTo>
                    <a:lnTo>
                      <a:pt x="112697" y="1582992"/>
                    </a:lnTo>
                    <a:lnTo>
                      <a:pt x="114285" y="1581140"/>
                    </a:lnTo>
                    <a:lnTo>
                      <a:pt x="115607" y="1579553"/>
                    </a:lnTo>
                    <a:lnTo>
                      <a:pt x="117195" y="1578231"/>
                    </a:lnTo>
                    <a:lnTo>
                      <a:pt x="120898" y="1575321"/>
                    </a:lnTo>
                    <a:lnTo>
                      <a:pt x="124338" y="1572412"/>
                    </a:lnTo>
                    <a:lnTo>
                      <a:pt x="127512" y="1569502"/>
                    </a:lnTo>
                    <a:lnTo>
                      <a:pt x="130158" y="1566328"/>
                    </a:lnTo>
                    <a:lnTo>
                      <a:pt x="132803" y="1563155"/>
                    </a:lnTo>
                    <a:lnTo>
                      <a:pt x="134655" y="1560245"/>
                    </a:lnTo>
                    <a:lnTo>
                      <a:pt x="136771" y="1556807"/>
                    </a:lnTo>
                    <a:lnTo>
                      <a:pt x="138094" y="1553368"/>
                    </a:lnTo>
                    <a:lnTo>
                      <a:pt x="139417" y="1549930"/>
                    </a:lnTo>
                    <a:lnTo>
                      <a:pt x="140475" y="1546756"/>
                    </a:lnTo>
                    <a:lnTo>
                      <a:pt x="141004" y="1543318"/>
                    </a:lnTo>
                    <a:lnTo>
                      <a:pt x="141004" y="1539879"/>
                    </a:lnTo>
                    <a:lnTo>
                      <a:pt x="141004" y="1536705"/>
                    </a:lnTo>
                    <a:lnTo>
                      <a:pt x="140475" y="1533531"/>
                    </a:lnTo>
                    <a:lnTo>
                      <a:pt x="139417" y="1530093"/>
                    </a:lnTo>
                    <a:lnTo>
                      <a:pt x="138359" y="1526919"/>
                    </a:lnTo>
                    <a:lnTo>
                      <a:pt x="136771" y="1524010"/>
                    </a:lnTo>
                    <a:lnTo>
                      <a:pt x="134655" y="1521100"/>
                    </a:lnTo>
                    <a:lnTo>
                      <a:pt x="132539" y="1518455"/>
                    </a:lnTo>
                    <a:lnTo>
                      <a:pt x="129628" y="1515546"/>
                    </a:lnTo>
                    <a:lnTo>
                      <a:pt x="126718" y="1512901"/>
                    </a:lnTo>
                    <a:lnTo>
                      <a:pt x="123279" y="1510520"/>
                    </a:lnTo>
                    <a:lnTo>
                      <a:pt x="119576" y="1508404"/>
                    </a:lnTo>
                    <a:lnTo>
                      <a:pt x="115343" y="1506289"/>
                    </a:lnTo>
                    <a:lnTo>
                      <a:pt x="110581" y="1504702"/>
                    </a:lnTo>
                    <a:lnTo>
                      <a:pt x="105555" y="1502850"/>
                    </a:lnTo>
                    <a:lnTo>
                      <a:pt x="100264" y="1501792"/>
                    </a:lnTo>
                    <a:lnTo>
                      <a:pt x="94179" y="1500734"/>
                    </a:lnTo>
                    <a:lnTo>
                      <a:pt x="88094" y="1499676"/>
                    </a:lnTo>
                    <a:lnTo>
                      <a:pt x="81481" y="1499147"/>
                    </a:lnTo>
                    <a:lnTo>
                      <a:pt x="74338" y="1498883"/>
                    </a:lnTo>
                    <a:lnTo>
                      <a:pt x="66666" y="1498883"/>
                    </a:lnTo>
                    <a:lnTo>
                      <a:pt x="60846" y="1498883"/>
                    </a:lnTo>
                    <a:lnTo>
                      <a:pt x="55026" y="1498354"/>
                    </a:lnTo>
                    <a:lnTo>
                      <a:pt x="49735" y="1497560"/>
                    </a:lnTo>
                    <a:lnTo>
                      <a:pt x="44709" y="1496238"/>
                    </a:lnTo>
                    <a:lnTo>
                      <a:pt x="39947" y="1494386"/>
                    </a:lnTo>
                    <a:lnTo>
                      <a:pt x="35449" y="1492270"/>
                    </a:lnTo>
                    <a:lnTo>
                      <a:pt x="31217" y="1489625"/>
                    </a:lnTo>
                    <a:lnTo>
                      <a:pt x="27248" y="1486981"/>
                    </a:lnTo>
                    <a:lnTo>
                      <a:pt x="23545" y="1483807"/>
                    </a:lnTo>
                    <a:lnTo>
                      <a:pt x="20106" y="1480368"/>
                    </a:lnTo>
                    <a:lnTo>
                      <a:pt x="17196" y="1476665"/>
                    </a:lnTo>
                    <a:lnTo>
                      <a:pt x="14286" y="1472962"/>
                    </a:lnTo>
                    <a:lnTo>
                      <a:pt x="11640" y="1468995"/>
                    </a:lnTo>
                    <a:lnTo>
                      <a:pt x="9524" y="1464499"/>
                    </a:lnTo>
                    <a:lnTo>
                      <a:pt x="7407" y="1460002"/>
                    </a:lnTo>
                    <a:lnTo>
                      <a:pt x="5820" y="1455506"/>
                    </a:lnTo>
                    <a:lnTo>
                      <a:pt x="4233" y="1450745"/>
                    </a:lnTo>
                    <a:lnTo>
                      <a:pt x="2910" y="1445720"/>
                    </a:lnTo>
                    <a:lnTo>
                      <a:pt x="1852" y="1440959"/>
                    </a:lnTo>
                    <a:lnTo>
                      <a:pt x="1058" y="1435669"/>
                    </a:lnTo>
                    <a:lnTo>
                      <a:pt x="529" y="1430643"/>
                    </a:lnTo>
                    <a:lnTo>
                      <a:pt x="265" y="1425354"/>
                    </a:lnTo>
                    <a:lnTo>
                      <a:pt x="0" y="1420328"/>
                    </a:lnTo>
                    <a:lnTo>
                      <a:pt x="0" y="1415303"/>
                    </a:lnTo>
                    <a:lnTo>
                      <a:pt x="265" y="1410278"/>
                    </a:lnTo>
                    <a:lnTo>
                      <a:pt x="794" y="1405252"/>
                    </a:lnTo>
                    <a:lnTo>
                      <a:pt x="1323" y="1400227"/>
                    </a:lnTo>
                    <a:lnTo>
                      <a:pt x="2116" y="1395466"/>
                    </a:lnTo>
                    <a:lnTo>
                      <a:pt x="2910" y="1390705"/>
                    </a:lnTo>
                    <a:lnTo>
                      <a:pt x="4233" y="1386209"/>
                    </a:lnTo>
                    <a:lnTo>
                      <a:pt x="5556" y="1381977"/>
                    </a:lnTo>
                    <a:lnTo>
                      <a:pt x="6878" y="1377745"/>
                    </a:lnTo>
                    <a:lnTo>
                      <a:pt x="11640" y="1365843"/>
                    </a:lnTo>
                    <a:lnTo>
                      <a:pt x="19048" y="1349444"/>
                    </a:lnTo>
                    <a:lnTo>
                      <a:pt x="39947" y="1303687"/>
                    </a:lnTo>
                    <a:lnTo>
                      <a:pt x="65608" y="1245763"/>
                    </a:lnTo>
                    <a:lnTo>
                      <a:pt x="79629" y="1214288"/>
                    </a:lnTo>
                    <a:lnTo>
                      <a:pt x="93650" y="1182020"/>
                    </a:lnTo>
                    <a:lnTo>
                      <a:pt x="107406" y="1149487"/>
                    </a:lnTo>
                    <a:lnTo>
                      <a:pt x="120634" y="1117484"/>
                    </a:lnTo>
                    <a:lnTo>
                      <a:pt x="133068" y="1086802"/>
                    </a:lnTo>
                    <a:lnTo>
                      <a:pt x="138623" y="1072255"/>
                    </a:lnTo>
                    <a:lnTo>
                      <a:pt x="143914" y="1057973"/>
                    </a:lnTo>
                    <a:lnTo>
                      <a:pt x="148411" y="1044748"/>
                    </a:lnTo>
                    <a:lnTo>
                      <a:pt x="152909" y="1031788"/>
                    </a:lnTo>
                    <a:lnTo>
                      <a:pt x="156612" y="1019886"/>
                    </a:lnTo>
                    <a:lnTo>
                      <a:pt x="159787" y="1009041"/>
                    </a:lnTo>
                    <a:lnTo>
                      <a:pt x="162168" y="999255"/>
                    </a:lnTo>
                    <a:lnTo>
                      <a:pt x="164020" y="990527"/>
                    </a:lnTo>
                    <a:lnTo>
                      <a:pt x="164813" y="982857"/>
                    </a:lnTo>
                    <a:lnTo>
                      <a:pt x="165078" y="979683"/>
                    </a:lnTo>
                    <a:lnTo>
                      <a:pt x="165078" y="976509"/>
                    </a:lnTo>
                    <a:lnTo>
                      <a:pt x="164549" y="965929"/>
                    </a:lnTo>
                    <a:lnTo>
                      <a:pt x="163755" y="956143"/>
                    </a:lnTo>
                    <a:lnTo>
                      <a:pt x="162697" y="947944"/>
                    </a:lnTo>
                    <a:lnTo>
                      <a:pt x="161374" y="940273"/>
                    </a:lnTo>
                    <a:lnTo>
                      <a:pt x="160051" y="933396"/>
                    </a:lnTo>
                    <a:lnTo>
                      <a:pt x="158729" y="927578"/>
                    </a:lnTo>
                    <a:lnTo>
                      <a:pt x="157141" y="922288"/>
                    </a:lnTo>
                    <a:lnTo>
                      <a:pt x="155554" y="917527"/>
                    </a:lnTo>
                    <a:lnTo>
                      <a:pt x="152380" y="908799"/>
                    </a:lnTo>
                    <a:lnTo>
                      <a:pt x="149999" y="900864"/>
                    </a:lnTo>
                    <a:lnTo>
                      <a:pt x="148940" y="897425"/>
                    </a:lnTo>
                    <a:lnTo>
                      <a:pt x="148147" y="893458"/>
                    </a:lnTo>
                    <a:lnTo>
                      <a:pt x="147618" y="889226"/>
                    </a:lnTo>
                    <a:lnTo>
                      <a:pt x="147353" y="884730"/>
                    </a:lnTo>
                    <a:lnTo>
                      <a:pt x="147618" y="861190"/>
                    </a:lnTo>
                    <a:lnTo>
                      <a:pt x="148411" y="837385"/>
                    </a:lnTo>
                    <a:lnTo>
                      <a:pt x="149734" y="814374"/>
                    </a:lnTo>
                    <a:lnTo>
                      <a:pt x="151321" y="791364"/>
                    </a:lnTo>
                    <a:lnTo>
                      <a:pt x="153438" y="768617"/>
                    </a:lnTo>
                    <a:lnTo>
                      <a:pt x="156083" y="745871"/>
                    </a:lnTo>
                    <a:lnTo>
                      <a:pt x="159258" y="723653"/>
                    </a:lnTo>
                    <a:lnTo>
                      <a:pt x="162697" y="701700"/>
                    </a:lnTo>
                    <a:lnTo>
                      <a:pt x="166665" y="679747"/>
                    </a:lnTo>
                    <a:lnTo>
                      <a:pt x="171163" y="657795"/>
                    </a:lnTo>
                    <a:lnTo>
                      <a:pt x="176189" y="636371"/>
                    </a:lnTo>
                    <a:lnTo>
                      <a:pt x="181744" y="615476"/>
                    </a:lnTo>
                    <a:lnTo>
                      <a:pt x="187300" y="594316"/>
                    </a:lnTo>
                    <a:lnTo>
                      <a:pt x="193649" y="573686"/>
                    </a:lnTo>
                    <a:lnTo>
                      <a:pt x="200263" y="553320"/>
                    </a:lnTo>
                    <a:lnTo>
                      <a:pt x="207406" y="533218"/>
                    </a:lnTo>
                    <a:lnTo>
                      <a:pt x="215077" y="513117"/>
                    </a:lnTo>
                    <a:lnTo>
                      <a:pt x="223014" y="493809"/>
                    </a:lnTo>
                    <a:lnTo>
                      <a:pt x="231215" y="474501"/>
                    </a:lnTo>
                    <a:lnTo>
                      <a:pt x="239945" y="455457"/>
                    </a:lnTo>
                    <a:lnTo>
                      <a:pt x="249204" y="436943"/>
                    </a:lnTo>
                    <a:lnTo>
                      <a:pt x="259257" y="418428"/>
                    </a:lnTo>
                    <a:lnTo>
                      <a:pt x="269045" y="400443"/>
                    </a:lnTo>
                    <a:lnTo>
                      <a:pt x="279627" y="382722"/>
                    </a:lnTo>
                    <a:lnTo>
                      <a:pt x="290209" y="365265"/>
                    </a:lnTo>
                    <a:lnTo>
                      <a:pt x="301585" y="348073"/>
                    </a:lnTo>
                    <a:lnTo>
                      <a:pt x="313225" y="331410"/>
                    </a:lnTo>
                    <a:lnTo>
                      <a:pt x="325394" y="315011"/>
                    </a:lnTo>
                    <a:lnTo>
                      <a:pt x="337828" y="299142"/>
                    </a:lnTo>
                    <a:lnTo>
                      <a:pt x="350261" y="283272"/>
                    </a:lnTo>
                    <a:lnTo>
                      <a:pt x="363489" y="267932"/>
                    </a:lnTo>
                    <a:lnTo>
                      <a:pt x="376981" y="252856"/>
                    </a:lnTo>
                    <a:lnTo>
                      <a:pt x="391002" y="238044"/>
                    </a:lnTo>
                    <a:lnTo>
                      <a:pt x="405552" y="224026"/>
                    </a:lnTo>
                    <a:lnTo>
                      <a:pt x="420102" y="210008"/>
                    </a:lnTo>
                    <a:lnTo>
                      <a:pt x="434917" y="196519"/>
                    </a:lnTo>
                    <a:lnTo>
                      <a:pt x="450261" y="183558"/>
                    </a:lnTo>
                    <a:lnTo>
                      <a:pt x="466133" y="171127"/>
                    </a:lnTo>
                    <a:lnTo>
                      <a:pt x="482006" y="158696"/>
                    </a:lnTo>
                    <a:lnTo>
                      <a:pt x="498673" y="146794"/>
                    </a:lnTo>
                    <a:lnTo>
                      <a:pt x="515339" y="135421"/>
                    </a:lnTo>
                    <a:lnTo>
                      <a:pt x="532270" y="124312"/>
                    </a:lnTo>
                    <a:lnTo>
                      <a:pt x="549731" y="113732"/>
                    </a:lnTo>
                    <a:lnTo>
                      <a:pt x="567455" y="103681"/>
                    </a:lnTo>
                    <a:lnTo>
                      <a:pt x="585709" y="93895"/>
                    </a:lnTo>
                    <a:lnTo>
                      <a:pt x="603963" y="84638"/>
                    </a:lnTo>
                    <a:lnTo>
                      <a:pt x="622746" y="75645"/>
                    </a:lnTo>
                    <a:lnTo>
                      <a:pt x="641793" y="67446"/>
                    </a:lnTo>
                    <a:lnTo>
                      <a:pt x="661105" y="59247"/>
                    </a:lnTo>
                    <a:lnTo>
                      <a:pt x="680946" y="51841"/>
                    </a:lnTo>
                    <a:lnTo>
                      <a:pt x="700787" y="44964"/>
                    </a:lnTo>
                    <a:lnTo>
                      <a:pt x="721157" y="38616"/>
                    </a:lnTo>
                    <a:lnTo>
                      <a:pt x="741528" y="32533"/>
                    </a:lnTo>
                    <a:lnTo>
                      <a:pt x="762427" y="26978"/>
                    </a:lnTo>
                    <a:lnTo>
                      <a:pt x="783326" y="21953"/>
                    </a:lnTo>
                    <a:lnTo>
                      <a:pt x="805019" y="17457"/>
                    </a:lnTo>
                    <a:lnTo>
                      <a:pt x="826712" y="13489"/>
                    </a:lnTo>
                    <a:lnTo>
                      <a:pt x="848405" y="9786"/>
                    </a:lnTo>
                    <a:lnTo>
                      <a:pt x="870627" y="7141"/>
                    </a:lnTo>
                    <a:lnTo>
                      <a:pt x="893378" y="4497"/>
                    </a:lnTo>
                    <a:lnTo>
                      <a:pt x="916129" y="2645"/>
                    </a:lnTo>
                    <a:lnTo>
                      <a:pt x="939145" y="1058"/>
                    </a:lnTo>
                    <a:lnTo>
                      <a:pt x="962425" y="265"/>
                    </a:lnTo>
                    <a:lnTo>
                      <a:pt x="986234"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grpSp>
        <p:grpSp>
          <p:nvGrpSpPr>
            <p:cNvPr id="85001" name="组合 38"/>
            <p:cNvGrpSpPr/>
            <p:nvPr/>
          </p:nvGrpSpPr>
          <p:grpSpPr bwMode="auto">
            <a:xfrm>
              <a:off x="3260725" y="5106563"/>
              <a:ext cx="6334681" cy="733847"/>
              <a:chOff x="1736271" y="4876164"/>
              <a:chExt cx="6335857" cy="734775"/>
            </a:xfrm>
          </p:grpSpPr>
          <p:sp>
            <p:nvSpPr>
              <p:cNvPr id="35" name="椭圆 34"/>
              <p:cNvSpPr/>
              <p:nvPr/>
            </p:nvSpPr>
            <p:spPr>
              <a:xfrm>
                <a:off x="1736271" y="4892482"/>
                <a:ext cx="718457" cy="718457"/>
              </a:xfrm>
              <a:prstGeom prst="ellipse">
                <a:avLst/>
              </a:prstGeom>
              <a:solidFill>
                <a:srgbClr val="FFFFFF"/>
              </a:solidFill>
              <a:ln>
                <a:noFill/>
              </a:ln>
              <a:effectLst>
                <a:innerShdw blurRad="203200">
                  <a:schemeClr val="accent1">
                    <a:lumMod val="75000"/>
                    <a:alpha val="7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endParaRPr lang="zh-CN" altLang="en-US" sz="1050">
                  <a:solidFill>
                    <a:srgbClr val="5B9BD5">
                      <a:lumMod val="75000"/>
                    </a:srgbClr>
                  </a:solidFill>
                  <a:ea typeface="黑体" panose="02010609060101010101" pitchFamily="49" charset="-122"/>
                </a:endParaRPr>
              </a:p>
            </p:txBody>
          </p:sp>
          <p:sp>
            <p:nvSpPr>
              <p:cNvPr id="36" name="文本框 25"/>
              <p:cNvSpPr txBox="1">
                <a:spLocks noChangeArrowheads="1"/>
              </p:cNvSpPr>
              <p:nvPr/>
            </p:nvSpPr>
            <p:spPr bwMode="auto">
              <a:xfrm>
                <a:off x="2621749" y="4876164"/>
                <a:ext cx="1039011" cy="718457"/>
              </a:xfrm>
              <a:prstGeom prst="rect">
                <a:avLst/>
              </a:prstGeom>
              <a:no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提高</a:t>
                </a:r>
                <a:endParaRPr lang="en-US"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生产效率</a:t>
                </a:r>
                <a:endParaRPr lang="en-US"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endParaRPr>
              </a:p>
            </p:txBody>
          </p:sp>
          <p:sp>
            <p:nvSpPr>
              <p:cNvPr id="37" name="文本框 36"/>
              <p:cNvSpPr txBox="1"/>
              <p:nvPr/>
            </p:nvSpPr>
            <p:spPr>
              <a:xfrm>
                <a:off x="3909961" y="4892482"/>
                <a:ext cx="4162167" cy="718457"/>
              </a:xfrm>
              <a:prstGeom prst="rect">
                <a:avLst/>
              </a:prstGeom>
              <a:noFill/>
            </p:spPr>
            <p:txBody>
              <a:bodyPr lIns="0" tIns="0" rIns="0" bIns="0" anchor="ctr"/>
              <a:lstStyle/>
              <a:p>
                <a:pPr fontAlgn="auto">
                  <a:lnSpc>
                    <a:spcPct val="110000"/>
                  </a:lnSpc>
                  <a:spcBef>
                    <a:spcPts val="0"/>
                  </a:spcBef>
                  <a:spcAft>
                    <a:spcPts val="0"/>
                  </a:spcAft>
                  <a:defRPr/>
                </a:pPr>
                <a:r>
                  <a:rPr lang="zh-CN"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大数据与物联网技术相结合，可以推动企业做出最优决策，帮助企业提高生产效率。</a:t>
                </a:r>
                <a:endParaRPr lang="da-DK"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endParaRPr>
              </a:p>
            </p:txBody>
          </p:sp>
          <p:sp>
            <p:nvSpPr>
              <p:cNvPr id="38" name="KSO_Shape"/>
              <p:cNvSpPr/>
              <p:nvPr/>
            </p:nvSpPr>
            <p:spPr bwMode="auto">
              <a:xfrm>
                <a:off x="1958526" y="5122961"/>
                <a:ext cx="273056" cy="257500"/>
              </a:xfrm>
              <a:custGeom>
                <a:avLst/>
                <a:gdLst/>
                <a:ahLst/>
                <a:cxnLst/>
                <a:rect l="0" t="0" r="r" b="b"/>
                <a:pathLst>
                  <a:path w="1917701" h="1819275">
                    <a:moveTo>
                      <a:pt x="711992" y="795933"/>
                    </a:moveTo>
                    <a:lnTo>
                      <a:pt x="722042" y="796197"/>
                    </a:lnTo>
                    <a:lnTo>
                      <a:pt x="731828" y="796462"/>
                    </a:lnTo>
                    <a:lnTo>
                      <a:pt x="742143" y="796991"/>
                    </a:lnTo>
                    <a:lnTo>
                      <a:pt x="751929" y="797784"/>
                    </a:lnTo>
                    <a:lnTo>
                      <a:pt x="761979" y="798577"/>
                    </a:lnTo>
                    <a:lnTo>
                      <a:pt x="771765" y="799635"/>
                    </a:lnTo>
                    <a:lnTo>
                      <a:pt x="781551" y="800957"/>
                    </a:lnTo>
                    <a:lnTo>
                      <a:pt x="791337" y="802544"/>
                    </a:lnTo>
                    <a:lnTo>
                      <a:pt x="800858" y="804130"/>
                    </a:lnTo>
                    <a:lnTo>
                      <a:pt x="810644" y="805981"/>
                    </a:lnTo>
                    <a:lnTo>
                      <a:pt x="820166" y="807832"/>
                    </a:lnTo>
                    <a:lnTo>
                      <a:pt x="829687" y="810212"/>
                    </a:lnTo>
                    <a:lnTo>
                      <a:pt x="839473" y="812592"/>
                    </a:lnTo>
                    <a:lnTo>
                      <a:pt x="848994" y="814972"/>
                    </a:lnTo>
                    <a:lnTo>
                      <a:pt x="858252" y="817616"/>
                    </a:lnTo>
                    <a:lnTo>
                      <a:pt x="867773" y="820525"/>
                    </a:lnTo>
                    <a:lnTo>
                      <a:pt x="886551" y="826871"/>
                    </a:lnTo>
                    <a:lnTo>
                      <a:pt x="905065" y="833746"/>
                    </a:lnTo>
                    <a:lnTo>
                      <a:pt x="923315" y="841415"/>
                    </a:lnTo>
                    <a:lnTo>
                      <a:pt x="941300" y="849612"/>
                    </a:lnTo>
                    <a:lnTo>
                      <a:pt x="959284" y="858603"/>
                    </a:lnTo>
                    <a:lnTo>
                      <a:pt x="976740" y="868122"/>
                    </a:lnTo>
                    <a:lnTo>
                      <a:pt x="993932" y="878170"/>
                    </a:lnTo>
                    <a:lnTo>
                      <a:pt x="1011123" y="889012"/>
                    </a:lnTo>
                    <a:lnTo>
                      <a:pt x="1003189" y="891392"/>
                    </a:lnTo>
                    <a:lnTo>
                      <a:pt x="995254" y="893772"/>
                    </a:lnTo>
                    <a:lnTo>
                      <a:pt x="987055" y="896416"/>
                    </a:lnTo>
                    <a:lnTo>
                      <a:pt x="979121" y="899325"/>
                    </a:lnTo>
                    <a:lnTo>
                      <a:pt x="971186" y="902762"/>
                    </a:lnTo>
                    <a:lnTo>
                      <a:pt x="962987" y="905936"/>
                    </a:lnTo>
                    <a:lnTo>
                      <a:pt x="955053" y="909638"/>
                    </a:lnTo>
                    <a:lnTo>
                      <a:pt x="947383" y="913604"/>
                    </a:lnTo>
                    <a:lnTo>
                      <a:pt x="939448" y="917835"/>
                    </a:lnTo>
                    <a:lnTo>
                      <a:pt x="932043" y="922066"/>
                    </a:lnTo>
                    <a:lnTo>
                      <a:pt x="924637" y="926826"/>
                    </a:lnTo>
                    <a:lnTo>
                      <a:pt x="917231" y="931850"/>
                    </a:lnTo>
                    <a:lnTo>
                      <a:pt x="910090" y="936874"/>
                    </a:lnTo>
                    <a:lnTo>
                      <a:pt x="902949" y="942427"/>
                    </a:lnTo>
                    <a:lnTo>
                      <a:pt x="896073" y="948509"/>
                    </a:lnTo>
                    <a:lnTo>
                      <a:pt x="889461" y="954326"/>
                    </a:lnTo>
                    <a:lnTo>
                      <a:pt x="883113" y="960937"/>
                    </a:lnTo>
                    <a:lnTo>
                      <a:pt x="877030" y="967812"/>
                    </a:lnTo>
                    <a:lnTo>
                      <a:pt x="871211" y="974952"/>
                    </a:lnTo>
                    <a:lnTo>
                      <a:pt x="865393" y="982356"/>
                    </a:lnTo>
                    <a:lnTo>
                      <a:pt x="859838" y="990024"/>
                    </a:lnTo>
                    <a:lnTo>
                      <a:pt x="854813" y="998486"/>
                    </a:lnTo>
                    <a:lnTo>
                      <a:pt x="850052" y="1006683"/>
                    </a:lnTo>
                    <a:lnTo>
                      <a:pt x="845556" y="1015674"/>
                    </a:lnTo>
                    <a:lnTo>
                      <a:pt x="841324" y="1025193"/>
                    </a:lnTo>
                    <a:lnTo>
                      <a:pt x="837886" y="1034713"/>
                    </a:lnTo>
                    <a:lnTo>
                      <a:pt x="834183" y="1044761"/>
                    </a:lnTo>
                    <a:lnTo>
                      <a:pt x="831274" y="1055074"/>
                    </a:lnTo>
                    <a:lnTo>
                      <a:pt x="828629" y="1066180"/>
                    </a:lnTo>
                    <a:lnTo>
                      <a:pt x="826249" y="1077550"/>
                    </a:lnTo>
                    <a:lnTo>
                      <a:pt x="824398" y="1089185"/>
                    </a:lnTo>
                    <a:lnTo>
                      <a:pt x="823340" y="1101349"/>
                    </a:lnTo>
                    <a:lnTo>
                      <a:pt x="822017" y="1115893"/>
                    </a:lnTo>
                    <a:lnTo>
                      <a:pt x="821488" y="1129907"/>
                    </a:lnTo>
                    <a:lnTo>
                      <a:pt x="821488" y="1143129"/>
                    </a:lnTo>
                    <a:lnTo>
                      <a:pt x="821753" y="1156086"/>
                    </a:lnTo>
                    <a:lnTo>
                      <a:pt x="822546" y="1168514"/>
                    </a:lnTo>
                    <a:lnTo>
                      <a:pt x="824133" y="1180413"/>
                    </a:lnTo>
                    <a:lnTo>
                      <a:pt x="825984" y="1192048"/>
                    </a:lnTo>
                    <a:lnTo>
                      <a:pt x="828100" y="1203154"/>
                    </a:lnTo>
                    <a:lnTo>
                      <a:pt x="830745" y="1213731"/>
                    </a:lnTo>
                    <a:lnTo>
                      <a:pt x="833654" y="1224044"/>
                    </a:lnTo>
                    <a:lnTo>
                      <a:pt x="836828" y="1233828"/>
                    </a:lnTo>
                    <a:lnTo>
                      <a:pt x="840531" y="1243348"/>
                    </a:lnTo>
                    <a:lnTo>
                      <a:pt x="844763" y="1252338"/>
                    </a:lnTo>
                    <a:lnTo>
                      <a:pt x="848994" y="1260800"/>
                    </a:lnTo>
                    <a:lnTo>
                      <a:pt x="853491" y="1269262"/>
                    </a:lnTo>
                    <a:lnTo>
                      <a:pt x="858516" y="1276930"/>
                    </a:lnTo>
                    <a:lnTo>
                      <a:pt x="863806" y="1284334"/>
                    </a:lnTo>
                    <a:lnTo>
                      <a:pt x="869360" y="1291474"/>
                    </a:lnTo>
                    <a:lnTo>
                      <a:pt x="874914" y="1298349"/>
                    </a:lnTo>
                    <a:lnTo>
                      <a:pt x="880997" y="1304960"/>
                    </a:lnTo>
                    <a:lnTo>
                      <a:pt x="887080" y="1311042"/>
                    </a:lnTo>
                    <a:lnTo>
                      <a:pt x="893428" y="1316859"/>
                    </a:lnTo>
                    <a:lnTo>
                      <a:pt x="900040" y="1322412"/>
                    </a:lnTo>
                    <a:lnTo>
                      <a:pt x="906652" y="1327436"/>
                    </a:lnTo>
                    <a:lnTo>
                      <a:pt x="913264" y="1332196"/>
                    </a:lnTo>
                    <a:lnTo>
                      <a:pt x="920405" y="1336956"/>
                    </a:lnTo>
                    <a:lnTo>
                      <a:pt x="927546" y="1341187"/>
                    </a:lnTo>
                    <a:lnTo>
                      <a:pt x="934687" y="1345417"/>
                    </a:lnTo>
                    <a:lnTo>
                      <a:pt x="941828" y="1349119"/>
                    </a:lnTo>
                    <a:lnTo>
                      <a:pt x="949234" y="1352821"/>
                    </a:lnTo>
                    <a:lnTo>
                      <a:pt x="956904" y="1355995"/>
                    </a:lnTo>
                    <a:lnTo>
                      <a:pt x="964310" y="1358903"/>
                    </a:lnTo>
                    <a:lnTo>
                      <a:pt x="971715" y="1361812"/>
                    </a:lnTo>
                    <a:lnTo>
                      <a:pt x="979121" y="1364456"/>
                    </a:lnTo>
                    <a:lnTo>
                      <a:pt x="986526" y="1366836"/>
                    </a:lnTo>
                    <a:lnTo>
                      <a:pt x="993932" y="1368952"/>
                    </a:lnTo>
                    <a:lnTo>
                      <a:pt x="1008479" y="1372654"/>
                    </a:lnTo>
                    <a:lnTo>
                      <a:pt x="1023025" y="1375562"/>
                    </a:lnTo>
                    <a:lnTo>
                      <a:pt x="1037043" y="1378471"/>
                    </a:lnTo>
                    <a:lnTo>
                      <a:pt x="1050532" y="1380058"/>
                    </a:lnTo>
                    <a:lnTo>
                      <a:pt x="1063227" y="1381380"/>
                    </a:lnTo>
                    <a:lnTo>
                      <a:pt x="1075129" y="1382438"/>
                    </a:lnTo>
                    <a:lnTo>
                      <a:pt x="1086237" y="1382702"/>
                    </a:lnTo>
                    <a:lnTo>
                      <a:pt x="1096287" y="1383231"/>
                    </a:lnTo>
                    <a:lnTo>
                      <a:pt x="1105015" y="1383495"/>
                    </a:lnTo>
                    <a:lnTo>
                      <a:pt x="1112421" y="1383231"/>
                    </a:lnTo>
                    <a:lnTo>
                      <a:pt x="1122736" y="1382702"/>
                    </a:lnTo>
                    <a:lnTo>
                      <a:pt x="1126703" y="1382438"/>
                    </a:lnTo>
                    <a:lnTo>
                      <a:pt x="1126703" y="1394337"/>
                    </a:lnTo>
                    <a:lnTo>
                      <a:pt x="1126968" y="1406236"/>
                    </a:lnTo>
                    <a:lnTo>
                      <a:pt x="1127232" y="1417607"/>
                    </a:lnTo>
                    <a:lnTo>
                      <a:pt x="1128025" y="1428977"/>
                    </a:lnTo>
                    <a:lnTo>
                      <a:pt x="1129083" y="1439554"/>
                    </a:lnTo>
                    <a:lnTo>
                      <a:pt x="1130141" y="1450131"/>
                    </a:lnTo>
                    <a:lnTo>
                      <a:pt x="1131728" y="1460444"/>
                    </a:lnTo>
                    <a:lnTo>
                      <a:pt x="1133580" y="1470228"/>
                    </a:lnTo>
                    <a:lnTo>
                      <a:pt x="1135431" y="1480012"/>
                    </a:lnTo>
                    <a:lnTo>
                      <a:pt x="1137547" y="1489267"/>
                    </a:lnTo>
                    <a:lnTo>
                      <a:pt x="1139927" y="1498522"/>
                    </a:lnTo>
                    <a:lnTo>
                      <a:pt x="1142572" y="1507513"/>
                    </a:lnTo>
                    <a:lnTo>
                      <a:pt x="1145481" y="1515710"/>
                    </a:lnTo>
                    <a:lnTo>
                      <a:pt x="1148391" y="1524172"/>
                    </a:lnTo>
                    <a:lnTo>
                      <a:pt x="1151564" y="1532105"/>
                    </a:lnTo>
                    <a:lnTo>
                      <a:pt x="1155003" y="1539773"/>
                    </a:lnTo>
                    <a:lnTo>
                      <a:pt x="1158441" y="1547442"/>
                    </a:lnTo>
                    <a:lnTo>
                      <a:pt x="1162408" y="1554581"/>
                    </a:lnTo>
                    <a:lnTo>
                      <a:pt x="1166111" y="1561721"/>
                    </a:lnTo>
                    <a:lnTo>
                      <a:pt x="1170078" y="1568596"/>
                    </a:lnTo>
                    <a:lnTo>
                      <a:pt x="1174575" y="1575207"/>
                    </a:lnTo>
                    <a:lnTo>
                      <a:pt x="1178806" y="1581553"/>
                    </a:lnTo>
                    <a:lnTo>
                      <a:pt x="1183038" y="1587370"/>
                    </a:lnTo>
                    <a:lnTo>
                      <a:pt x="1187799" y="1593452"/>
                    </a:lnTo>
                    <a:lnTo>
                      <a:pt x="1192560" y="1599005"/>
                    </a:lnTo>
                    <a:lnTo>
                      <a:pt x="1197320" y="1604558"/>
                    </a:lnTo>
                    <a:lnTo>
                      <a:pt x="1202346" y="1609582"/>
                    </a:lnTo>
                    <a:lnTo>
                      <a:pt x="1207635" y="1614607"/>
                    </a:lnTo>
                    <a:lnTo>
                      <a:pt x="1212660" y="1619366"/>
                    </a:lnTo>
                    <a:lnTo>
                      <a:pt x="1217950" y="1624126"/>
                    </a:lnTo>
                    <a:lnTo>
                      <a:pt x="1223240" y="1628357"/>
                    </a:lnTo>
                    <a:lnTo>
                      <a:pt x="1229058" y="1632852"/>
                    </a:lnTo>
                    <a:lnTo>
                      <a:pt x="1234348" y="1636819"/>
                    </a:lnTo>
                    <a:lnTo>
                      <a:pt x="1239902" y="1640521"/>
                    </a:lnTo>
                    <a:lnTo>
                      <a:pt x="1245721" y="1644487"/>
                    </a:lnTo>
                    <a:lnTo>
                      <a:pt x="1251540" y="1647660"/>
                    </a:lnTo>
                    <a:lnTo>
                      <a:pt x="1263177" y="1654271"/>
                    </a:lnTo>
                    <a:lnTo>
                      <a:pt x="1274814" y="1660353"/>
                    </a:lnTo>
                    <a:lnTo>
                      <a:pt x="1286716" y="1665377"/>
                    </a:lnTo>
                    <a:lnTo>
                      <a:pt x="1298882" y="1670137"/>
                    </a:lnTo>
                    <a:lnTo>
                      <a:pt x="1310784" y="1673839"/>
                    </a:lnTo>
                    <a:lnTo>
                      <a:pt x="1322686" y="1677541"/>
                    </a:lnTo>
                    <a:lnTo>
                      <a:pt x="1334588" y="1680714"/>
                    </a:lnTo>
                    <a:lnTo>
                      <a:pt x="1346225" y="1683094"/>
                    </a:lnTo>
                    <a:lnTo>
                      <a:pt x="1357862" y="1685474"/>
                    </a:lnTo>
                    <a:lnTo>
                      <a:pt x="1368971" y="1687325"/>
                    </a:lnTo>
                    <a:lnTo>
                      <a:pt x="1380079" y="1688382"/>
                    </a:lnTo>
                    <a:lnTo>
                      <a:pt x="1390658" y="1689705"/>
                    </a:lnTo>
                    <a:lnTo>
                      <a:pt x="1401238" y="1690498"/>
                    </a:lnTo>
                    <a:lnTo>
                      <a:pt x="1411024" y="1690762"/>
                    </a:lnTo>
                    <a:lnTo>
                      <a:pt x="1411817" y="1709537"/>
                    </a:lnTo>
                    <a:lnTo>
                      <a:pt x="1412346" y="1728311"/>
                    </a:lnTo>
                    <a:lnTo>
                      <a:pt x="1412875" y="1747086"/>
                    </a:lnTo>
                    <a:lnTo>
                      <a:pt x="1412875" y="1766125"/>
                    </a:lnTo>
                    <a:lnTo>
                      <a:pt x="1412346" y="1792832"/>
                    </a:lnTo>
                    <a:lnTo>
                      <a:pt x="1411553" y="1819275"/>
                    </a:lnTo>
                    <a:lnTo>
                      <a:pt x="793" y="1811078"/>
                    </a:lnTo>
                    <a:lnTo>
                      <a:pt x="264" y="1784635"/>
                    </a:lnTo>
                    <a:lnTo>
                      <a:pt x="0" y="1757928"/>
                    </a:lnTo>
                    <a:lnTo>
                      <a:pt x="529" y="1733071"/>
                    </a:lnTo>
                    <a:lnTo>
                      <a:pt x="1058" y="1708215"/>
                    </a:lnTo>
                    <a:lnTo>
                      <a:pt x="2645" y="1683623"/>
                    </a:lnTo>
                    <a:lnTo>
                      <a:pt x="4232" y="1659031"/>
                    </a:lnTo>
                    <a:lnTo>
                      <a:pt x="6612" y="1634968"/>
                    </a:lnTo>
                    <a:lnTo>
                      <a:pt x="8992" y="1610905"/>
                    </a:lnTo>
                    <a:lnTo>
                      <a:pt x="12166" y="1587106"/>
                    </a:lnTo>
                    <a:lnTo>
                      <a:pt x="15340" y="1563307"/>
                    </a:lnTo>
                    <a:lnTo>
                      <a:pt x="19307" y="1539773"/>
                    </a:lnTo>
                    <a:lnTo>
                      <a:pt x="23804" y="1516503"/>
                    </a:lnTo>
                    <a:lnTo>
                      <a:pt x="28300" y="1493762"/>
                    </a:lnTo>
                    <a:lnTo>
                      <a:pt x="33590" y="1470757"/>
                    </a:lnTo>
                    <a:lnTo>
                      <a:pt x="38879" y="1448280"/>
                    </a:lnTo>
                    <a:lnTo>
                      <a:pt x="44962" y="1425804"/>
                    </a:lnTo>
                    <a:lnTo>
                      <a:pt x="51045" y="1403856"/>
                    </a:lnTo>
                    <a:lnTo>
                      <a:pt x="57658" y="1382173"/>
                    </a:lnTo>
                    <a:lnTo>
                      <a:pt x="64799" y="1360754"/>
                    </a:lnTo>
                    <a:lnTo>
                      <a:pt x="72204" y="1339336"/>
                    </a:lnTo>
                    <a:lnTo>
                      <a:pt x="79874" y="1318710"/>
                    </a:lnTo>
                    <a:lnTo>
                      <a:pt x="88073" y="1298085"/>
                    </a:lnTo>
                    <a:lnTo>
                      <a:pt x="96272" y="1277459"/>
                    </a:lnTo>
                    <a:lnTo>
                      <a:pt x="105265" y="1257627"/>
                    </a:lnTo>
                    <a:lnTo>
                      <a:pt x="114522" y="1238059"/>
                    </a:lnTo>
                    <a:lnTo>
                      <a:pt x="123779" y="1218491"/>
                    </a:lnTo>
                    <a:lnTo>
                      <a:pt x="133565" y="1199452"/>
                    </a:lnTo>
                    <a:lnTo>
                      <a:pt x="143615" y="1180678"/>
                    </a:lnTo>
                    <a:lnTo>
                      <a:pt x="153930" y="1162432"/>
                    </a:lnTo>
                    <a:lnTo>
                      <a:pt x="165038" y="1144451"/>
                    </a:lnTo>
                    <a:lnTo>
                      <a:pt x="176147" y="1126734"/>
                    </a:lnTo>
                    <a:lnTo>
                      <a:pt x="187255" y="1109546"/>
                    </a:lnTo>
                    <a:lnTo>
                      <a:pt x="198892" y="1092623"/>
                    </a:lnTo>
                    <a:lnTo>
                      <a:pt x="210794" y="1075964"/>
                    </a:lnTo>
                    <a:lnTo>
                      <a:pt x="222960" y="1059834"/>
                    </a:lnTo>
                    <a:lnTo>
                      <a:pt x="235391" y="1044232"/>
                    </a:lnTo>
                    <a:lnTo>
                      <a:pt x="248351" y="1028895"/>
                    </a:lnTo>
                    <a:lnTo>
                      <a:pt x="261310" y="1013823"/>
                    </a:lnTo>
                    <a:lnTo>
                      <a:pt x="274799" y="999544"/>
                    </a:lnTo>
                    <a:lnTo>
                      <a:pt x="288288" y="985529"/>
                    </a:lnTo>
                    <a:lnTo>
                      <a:pt x="302041" y="971779"/>
                    </a:lnTo>
                    <a:lnTo>
                      <a:pt x="316059" y="958557"/>
                    </a:lnTo>
                    <a:lnTo>
                      <a:pt x="330341" y="946129"/>
                    </a:lnTo>
                    <a:lnTo>
                      <a:pt x="344888" y="933965"/>
                    </a:lnTo>
                    <a:lnTo>
                      <a:pt x="359963" y="922066"/>
                    </a:lnTo>
                    <a:lnTo>
                      <a:pt x="374774" y="910695"/>
                    </a:lnTo>
                    <a:lnTo>
                      <a:pt x="389850" y="899589"/>
                    </a:lnTo>
                    <a:lnTo>
                      <a:pt x="405454" y="889541"/>
                    </a:lnTo>
                    <a:lnTo>
                      <a:pt x="420794" y="879757"/>
                    </a:lnTo>
                    <a:lnTo>
                      <a:pt x="436664" y="870238"/>
                    </a:lnTo>
                    <a:lnTo>
                      <a:pt x="452533" y="861511"/>
                    </a:lnTo>
                    <a:lnTo>
                      <a:pt x="468666" y="853314"/>
                    </a:lnTo>
                    <a:lnTo>
                      <a:pt x="485064" y="845646"/>
                    </a:lnTo>
                    <a:lnTo>
                      <a:pt x="501727" y="838242"/>
                    </a:lnTo>
                    <a:lnTo>
                      <a:pt x="518389" y="831631"/>
                    </a:lnTo>
                    <a:lnTo>
                      <a:pt x="535316" y="825285"/>
                    </a:lnTo>
                    <a:lnTo>
                      <a:pt x="552243" y="819732"/>
                    </a:lnTo>
                    <a:lnTo>
                      <a:pt x="569435" y="814972"/>
                    </a:lnTo>
                    <a:lnTo>
                      <a:pt x="586891" y="810477"/>
                    </a:lnTo>
                    <a:lnTo>
                      <a:pt x="604347" y="806510"/>
                    </a:lnTo>
                    <a:lnTo>
                      <a:pt x="622067" y="803337"/>
                    </a:lnTo>
                    <a:lnTo>
                      <a:pt x="639787" y="800693"/>
                    </a:lnTo>
                    <a:lnTo>
                      <a:pt x="657508" y="798577"/>
                    </a:lnTo>
                    <a:lnTo>
                      <a:pt x="675757" y="796991"/>
                    </a:lnTo>
                    <a:lnTo>
                      <a:pt x="693742" y="796197"/>
                    </a:lnTo>
                    <a:lnTo>
                      <a:pt x="711992" y="795933"/>
                    </a:lnTo>
                    <a:close/>
                    <a:moveTo>
                      <a:pt x="1463280" y="660400"/>
                    </a:moveTo>
                    <a:lnTo>
                      <a:pt x="1469893" y="660400"/>
                    </a:lnTo>
                    <a:lnTo>
                      <a:pt x="1477034" y="660665"/>
                    </a:lnTo>
                    <a:lnTo>
                      <a:pt x="1483912" y="660929"/>
                    </a:lnTo>
                    <a:lnTo>
                      <a:pt x="1490789" y="661988"/>
                    </a:lnTo>
                    <a:lnTo>
                      <a:pt x="1497666" y="663046"/>
                    </a:lnTo>
                    <a:lnTo>
                      <a:pt x="1504279" y="664898"/>
                    </a:lnTo>
                    <a:lnTo>
                      <a:pt x="1510891" y="666750"/>
                    </a:lnTo>
                    <a:lnTo>
                      <a:pt x="1516975" y="668867"/>
                    </a:lnTo>
                    <a:lnTo>
                      <a:pt x="1523323" y="671248"/>
                    </a:lnTo>
                    <a:lnTo>
                      <a:pt x="1529142" y="673894"/>
                    </a:lnTo>
                    <a:lnTo>
                      <a:pt x="1535226" y="676804"/>
                    </a:lnTo>
                    <a:lnTo>
                      <a:pt x="1540780" y="679979"/>
                    </a:lnTo>
                    <a:lnTo>
                      <a:pt x="1546599" y="683683"/>
                    </a:lnTo>
                    <a:lnTo>
                      <a:pt x="1551625" y="687123"/>
                    </a:lnTo>
                    <a:lnTo>
                      <a:pt x="1556915" y="691356"/>
                    </a:lnTo>
                    <a:lnTo>
                      <a:pt x="1561676" y="695590"/>
                    </a:lnTo>
                    <a:lnTo>
                      <a:pt x="1566437" y="700088"/>
                    </a:lnTo>
                    <a:lnTo>
                      <a:pt x="1570934" y="704850"/>
                    </a:lnTo>
                    <a:lnTo>
                      <a:pt x="1575431" y="709613"/>
                    </a:lnTo>
                    <a:lnTo>
                      <a:pt x="1579134" y="714640"/>
                    </a:lnTo>
                    <a:lnTo>
                      <a:pt x="1583101" y="719931"/>
                    </a:lnTo>
                    <a:lnTo>
                      <a:pt x="1586540" y="725223"/>
                    </a:lnTo>
                    <a:lnTo>
                      <a:pt x="1589978" y="731044"/>
                    </a:lnTo>
                    <a:lnTo>
                      <a:pt x="1592888" y="736600"/>
                    </a:lnTo>
                    <a:lnTo>
                      <a:pt x="1595533" y="742685"/>
                    </a:lnTo>
                    <a:lnTo>
                      <a:pt x="1597914" y="748771"/>
                    </a:lnTo>
                    <a:lnTo>
                      <a:pt x="1600030" y="754856"/>
                    </a:lnTo>
                    <a:lnTo>
                      <a:pt x="1601881" y="761206"/>
                    </a:lnTo>
                    <a:lnTo>
                      <a:pt x="1603204" y="767556"/>
                    </a:lnTo>
                    <a:lnTo>
                      <a:pt x="1604526" y="774435"/>
                    </a:lnTo>
                    <a:lnTo>
                      <a:pt x="1605320" y="781050"/>
                    </a:lnTo>
                    <a:lnTo>
                      <a:pt x="1605584" y="787665"/>
                    </a:lnTo>
                    <a:lnTo>
                      <a:pt x="1605849" y="794544"/>
                    </a:lnTo>
                    <a:lnTo>
                      <a:pt x="1604791" y="967581"/>
                    </a:lnTo>
                    <a:lnTo>
                      <a:pt x="1781745" y="968375"/>
                    </a:lnTo>
                    <a:lnTo>
                      <a:pt x="1788887" y="968640"/>
                    </a:lnTo>
                    <a:lnTo>
                      <a:pt x="1795764" y="969169"/>
                    </a:lnTo>
                    <a:lnTo>
                      <a:pt x="1802641" y="970227"/>
                    </a:lnTo>
                    <a:lnTo>
                      <a:pt x="1809518" y="971285"/>
                    </a:lnTo>
                    <a:lnTo>
                      <a:pt x="1815866" y="972873"/>
                    </a:lnTo>
                    <a:lnTo>
                      <a:pt x="1822479" y="974725"/>
                    </a:lnTo>
                    <a:lnTo>
                      <a:pt x="1828827" y="977106"/>
                    </a:lnTo>
                    <a:lnTo>
                      <a:pt x="1834911" y="979488"/>
                    </a:lnTo>
                    <a:lnTo>
                      <a:pt x="1840994" y="982133"/>
                    </a:lnTo>
                    <a:lnTo>
                      <a:pt x="1846813" y="985044"/>
                    </a:lnTo>
                    <a:lnTo>
                      <a:pt x="1852633" y="988219"/>
                    </a:lnTo>
                    <a:lnTo>
                      <a:pt x="1857923" y="991923"/>
                    </a:lnTo>
                    <a:lnTo>
                      <a:pt x="1863213" y="995363"/>
                    </a:lnTo>
                    <a:lnTo>
                      <a:pt x="1868503" y="999596"/>
                    </a:lnTo>
                    <a:lnTo>
                      <a:pt x="1873264" y="1003829"/>
                    </a:lnTo>
                    <a:lnTo>
                      <a:pt x="1878025" y="1008327"/>
                    </a:lnTo>
                    <a:lnTo>
                      <a:pt x="1882522" y="1012825"/>
                    </a:lnTo>
                    <a:lnTo>
                      <a:pt x="1886754" y="1017852"/>
                    </a:lnTo>
                    <a:lnTo>
                      <a:pt x="1890986" y="1022879"/>
                    </a:lnTo>
                    <a:lnTo>
                      <a:pt x="1894689" y="1027906"/>
                    </a:lnTo>
                    <a:lnTo>
                      <a:pt x="1898128" y="1033463"/>
                    </a:lnTo>
                    <a:lnTo>
                      <a:pt x="1901302" y="1039283"/>
                    </a:lnTo>
                    <a:lnTo>
                      <a:pt x="1904211" y="1044840"/>
                    </a:lnTo>
                    <a:lnTo>
                      <a:pt x="1907385" y="1050660"/>
                    </a:lnTo>
                    <a:lnTo>
                      <a:pt x="1909766" y="1056746"/>
                    </a:lnTo>
                    <a:lnTo>
                      <a:pt x="1911882" y="1063096"/>
                    </a:lnTo>
                    <a:lnTo>
                      <a:pt x="1913469" y="1069181"/>
                    </a:lnTo>
                    <a:lnTo>
                      <a:pt x="1915056" y="1075796"/>
                    </a:lnTo>
                    <a:lnTo>
                      <a:pt x="1916114" y="1082410"/>
                    </a:lnTo>
                    <a:lnTo>
                      <a:pt x="1916908" y="1089290"/>
                    </a:lnTo>
                    <a:lnTo>
                      <a:pt x="1917436" y="1095640"/>
                    </a:lnTo>
                    <a:lnTo>
                      <a:pt x="1917701" y="1102783"/>
                    </a:lnTo>
                    <a:lnTo>
                      <a:pt x="1917436" y="1109663"/>
                    </a:lnTo>
                    <a:lnTo>
                      <a:pt x="1916908" y="1116277"/>
                    </a:lnTo>
                    <a:lnTo>
                      <a:pt x="1915849" y="1123156"/>
                    </a:lnTo>
                    <a:lnTo>
                      <a:pt x="1914791" y="1129506"/>
                    </a:lnTo>
                    <a:lnTo>
                      <a:pt x="1913204" y="1136121"/>
                    </a:lnTo>
                    <a:lnTo>
                      <a:pt x="1911088" y="1142471"/>
                    </a:lnTo>
                    <a:lnTo>
                      <a:pt x="1908972" y="1148556"/>
                    </a:lnTo>
                    <a:lnTo>
                      <a:pt x="1906592" y="1154642"/>
                    </a:lnTo>
                    <a:lnTo>
                      <a:pt x="1903682" y="1160463"/>
                    </a:lnTo>
                    <a:lnTo>
                      <a:pt x="1900773" y="1166283"/>
                    </a:lnTo>
                    <a:lnTo>
                      <a:pt x="1897599" y="1171840"/>
                    </a:lnTo>
                    <a:lnTo>
                      <a:pt x="1893896" y="1177131"/>
                    </a:lnTo>
                    <a:lnTo>
                      <a:pt x="1889928" y="1182158"/>
                    </a:lnTo>
                    <a:lnTo>
                      <a:pt x="1885960" y="1187450"/>
                    </a:lnTo>
                    <a:lnTo>
                      <a:pt x="1881728" y="1192213"/>
                    </a:lnTo>
                    <a:lnTo>
                      <a:pt x="1876967" y="1196975"/>
                    </a:lnTo>
                    <a:lnTo>
                      <a:pt x="1872206" y="1201208"/>
                    </a:lnTo>
                    <a:lnTo>
                      <a:pt x="1867445" y="1205442"/>
                    </a:lnTo>
                    <a:lnTo>
                      <a:pt x="1862155" y="1209411"/>
                    </a:lnTo>
                    <a:lnTo>
                      <a:pt x="1856600" y="1212850"/>
                    </a:lnTo>
                    <a:lnTo>
                      <a:pt x="1851046" y="1216554"/>
                    </a:lnTo>
                    <a:lnTo>
                      <a:pt x="1845491" y="1219465"/>
                    </a:lnTo>
                    <a:lnTo>
                      <a:pt x="1839407" y="1222375"/>
                    </a:lnTo>
                    <a:lnTo>
                      <a:pt x="1833588" y="1225021"/>
                    </a:lnTo>
                    <a:lnTo>
                      <a:pt x="1827240" y="1227402"/>
                    </a:lnTo>
                    <a:lnTo>
                      <a:pt x="1821156" y="1229519"/>
                    </a:lnTo>
                    <a:lnTo>
                      <a:pt x="1814544" y="1231371"/>
                    </a:lnTo>
                    <a:lnTo>
                      <a:pt x="1807931" y="1232958"/>
                    </a:lnTo>
                    <a:lnTo>
                      <a:pt x="1801054" y="1234017"/>
                    </a:lnTo>
                    <a:lnTo>
                      <a:pt x="1794177" y="1234546"/>
                    </a:lnTo>
                    <a:lnTo>
                      <a:pt x="1787300" y="1235340"/>
                    </a:lnTo>
                    <a:lnTo>
                      <a:pt x="1780158" y="1235340"/>
                    </a:lnTo>
                    <a:lnTo>
                      <a:pt x="1603204" y="1234281"/>
                    </a:lnTo>
                    <a:lnTo>
                      <a:pt x="1602410" y="1407319"/>
                    </a:lnTo>
                    <a:lnTo>
                      <a:pt x="1602146" y="1413933"/>
                    </a:lnTo>
                    <a:lnTo>
                      <a:pt x="1601617" y="1420813"/>
                    </a:lnTo>
                    <a:lnTo>
                      <a:pt x="1600559" y="1427692"/>
                    </a:lnTo>
                    <a:lnTo>
                      <a:pt x="1599501" y="1434306"/>
                    </a:lnTo>
                    <a:lnTo>
                      <a:pt x="1597914" y="1440392"/>
                    </a:lnTo>
                    <a:lnTo>
                      <a:pt x="1595798" y="1446742"/>
                    </a:lnTo>
                    <a:lnTo>
                      <a:pt x="1593682" y="1453092"/>
                    </a:lnTo>
                    <a:lnTo>
                      <a:pt x="1591301" y="1459177"/>
                    </a:lnTo>
                    <a:lnTo>
                      <a:pt x="1588656" y="1464998"/>
                    </a:lnTo>
                    <a:lnTo>
                      <a:pt x="1585482" y="1470819"/>
                    </a:lnTo>
                    <a:lnTo>
                      <a:pt x="1582043" y="1476111"/>
                    </a:lnTo>
                    <a:lnTo>
                      <a:pt x="1578605" y="1481931"/>
                    </a:lnTo>
                    <a:lnTo>
                      <a:pt x="1574637" y="1486958"/>
                    </a:lnTo>
                    <a:lnTo>
                      <a:pt x="1570670" y="1491986"/>
                    </a:lnTo>
                    <a:lnTo>
                      <a:pt x="1566437" y="1496748"/>
                    </a:lnTo>
                    <a:lnTo>
                      <a:pt x="1561941" y="1501511"/>
                    </a:lnTo>
                    <a:lnTo>
                      <a:pt x="1557180" y="1505744"/>
                    </a:lnTo>
                    <a:lnTo>
                      <a:pt x="1552154" y="1509713"/>
                    </a:lnTo>
                    <a:lnTo>
                      <a:pt x="1546864" y="1513946"/>
                    </a:lnTo>
                    <a:lnTo>
                      <a:pt x="1541309" y="1517650"/>
                    </a:lnTo>
                    <a:lnTo>
                      <a:pt x="1536019" y="1521090"/>
                    </a:lnTo>
                    <a:lnTo>
                      <a:pt x="1530200" y="1524000"/>
                    </a:lnTo>
                    <a:lnTo>
                      <a:pt x="1524381" y="1527175"/>
                    </a:lnTo>
                    <a:lnTo>
                      <a:pt x="1518297" y="1529821"/>
                    </a:lnTo>
                    <a:lnTo>
                      <a:pt x="1511949" y="1532202"/>
                    </a:lnTo>
                    <a:lnTo>
                      <a:pt x="1505601" y="1534319"/>
                    </a:lnTo>
                    <a:lnTo>
                      <a:pt x="1499253" y="1535906"/>
                    </a:lnTo>
                    <a:lnTo>
                      <a:pt x="1492640" y="1537494"/>
                    </a:lnTo>
                    <a:lnTo>
                      <a:pt x="1485763" y="1538288"/>
                    </a:lnTo>
                    <a:lnTo>
                      <a:pt x="1478886" y="1539346"/>
                    </a:lnTo>
                    <a:lnTo>
                      <a:pt x="1472009" y="1539875"/>
                    </a:lnTo>
                    <a:lnTo>
                      <a:pt x="1464867" y="1539875"/>
                    </a:lnTo>
                    <a:lnTo>
                      <a:pt x="1458255" y="1539611"/>
                    </a:lnTo>
                    <a:lnTo>
                      <a:pt x="1451113" y="1539346"/>
                    </a:lnTo>
                    <a:lnTo>
                      <a:pt x="1444236" y="1538288"/>
                    </a:lnTo>
                    <a:lnTo>
                      <a:pt x="1437623" y="1536965"/>
                    </a:lnTo>
                    <a:lnTo>
                      <a:pt x="1431010" y="1535377"/>
                    </a:lnTo>
                    <a:lnTo>
                      <a:pt x="1424398" y="1533525"/>
                    </a:lnTo>
                    <a:lnTo>
                      <a:pt x="1418314" y="1531673"/>
                    </a:lnTo>
                    <a:lnTo>
                      <a:pt x="1411966" y="1529292"/>
                    </a:lnTo>
                    <a:lnTo>
                      <a:pt x="1406147" y="1526381"/>
                    </a:lnTo>
                    <a:lnTo>
                      <a:pt x="1400063" y="1523471"/>
                    </a:lnTo>
                    <a:lnTo>
                      <a:pt x="1394509" y="1520296"/>
                    </a:lnTo>
                    <a:lnTo>
                      <a:pt x="1388690" y="1516592"/>
                    </a:lnTo>
                    <a:lnTo>
                      <a:pt x="1383399" y="1512888"/>
                    </a:lnTo>
                    <a:lnTo>
                      <a:pt x="1378374" y="1508919"/>
                    </a:lnTo>
                    <a:lnTo>
                      <a:pt x="1373348" y="1504686"/>
                    </a:lnTo>
                    <a:lnTo>
                      <a:pt x="1368852" y="1500188"/>
                    </a:lnTo>
                    <a:lnTo>
                      <a:pt x="1364355" y="1495425"/>
                    </a:lnTo>
                    <a:lnTo>
                      <a:pt x="1359858" y="1490663"/>
                    </a:lnTo>
                    <a:lnTo>
                      <a:pt x="1356155" y="1485636"/>
                    </a:lnTo>
                    <a:lnTo>
                      <a:pt x="1352188" y="1480344"/>
                    </a:lnTo>
                    <a:lnTo>
                      <a:pt x="1348749" y="1475052"/>
                    </a:lnTo>
                    <a:lnTo>
                      <a:pt x="1345311" y="1469496"/>
                    </a:lnTo>
                    <a:lnTo>
                      <a:pt x="1342401" y="1463675"/>
                    </a:lnTo>
                    <a:lnTo>
                      <a:pt x="1339756" y="1457854"/>
                    </a:lnTo>
                    <a:lnTo>
                      <a:pt x="1337375" y="1451504"/>
                    </a:lnTo>
                    <a:lnTo>
                      <a:pt x="1335259" y="1445154"/>
                    </a:lnTo>
                    <a:lnTo>
                      <a:pt x="1333408" y="1439069"/>
                    </a:lnTo>
                    <a:lnTo>
                      <a:pt x="1332085" y="1432454"/>
                    </a:lnTo>
                    <a:lnTo>
                      <a:pt x="1330763" y="1425840"/>
                    </a:lnTo>
                    <a:lnTo>
                      <a:pt x="1329969" y="1419490"/>
                    </a:lnTo>
                    <a:lnTo>
                      <a:pt x="1329440" y="1412611"/>
                    </a:lnTo>
                    <a:lnTo>
                      <a:pt x="1329440" y="1405731"/>
                    </a:lnTo>
                    <a:lnTo>
                      <a:pt x="1330234" y="1232958"/>
                    </a:lnTo>
                    <a:lnTo>
                      <a:pt x="1153279" y="1231636"/>
                    </a:lnTo>
                    <a:lnTo>
                      <a:pt x="1146402" y="1231371"/>
                    </a:lnTo>
                    <a:lnTo>
                      <a:pt x="1139525" y="1231106"/>
                    </a:lnTo>
                    <a:lnTo>
                      <a:pt x="1132648" y="1230048"/>
                    </a:lnTo>
                    <a:lnTo>
                      <a:pt x="1125771" y="1228990"/>
                    </a:lnTo>
                    <a:lnTo>
                      <a:pt x="1119423" y="1227138"/>
                    </a:lnTo>
                    <a:lnTo>
                      <a:pt x="1112810" y="1225286"/>
                    </a:lnTo>
                    <a:lnTo>
                      <a:pt x="1106462" y="1223433"/>
                    </a:lnTo>
                    <a:lnTo>
                      <a:pt x="1100378" y="1221052"/>
                    </a:lnTo>
                    <a:lnTo>
                      <a:pt x="1094295" y="1218406"/>
                    </a:lnTo>
                    <a:lnTo>
                      <a:pt x="1088476" y="1215231"/>
                    </a:lnTo>
                    <a:lnTo>
                      <a:pt x="1082656" y="1212056"/>
                    </a:lnTo>
                    <a:lnTo>
                      <a:pt x="1077102" y="1208352"/>
                    </a:lnTo>
                    <a:lnTo>
                      <a:pt x="1071812" y="1204648"/>
                    </a:lnTo>
                    <a:lnTo>
                      <a:pt x="1066786" y="1200679"/>
                    </a:lnTo>
                    <a:lnTo>
                      <a:pt x="1062025" y="1196446"/>
                    </a:lnTo>
                    <a:lnTo>
                      <a:pt x="1057264" y="1192213"/>
                    </a:lnTo>
                    <a:lnTo>
                      <a:pt x="1052767" y="1187450"/>
                    </a:lnTo>
                    <a:lnTo>
                      <a:pt x="1048271" y="1182688"/>
                    </a:lnTo>
                    <a:lnTo>
                      <a:pt x="1044303" y="1177396"/>
                    </a:lnTo>
                    <a:lnTo>
                      <a:pt x="1040600" y="1172104"/>
                    </a:lnTo>
                    <a:lnTo>
                      <a:pt x="1036897" y="1166813"/>
                    </a:lnTo>
                    <a:lnTo>
                      <a:pt x="1033723" y="1161256"/>
                    </a:lnTo>
                    <a:lnTo>
                      <a:pt x="1030549" y="1155435"/>
                    </a:lnTo>
                    <a:lnTo>
                      <a:pt x="1027904" y="1149615"/>
                    </a:lnTo>
                    <a:lnTo>
                      <a:pt x="1025523" y="1143265"/>
                    </a:lnTo>
                    <a:lnTo>
                      <a:pt x="1023407" y="1137444"/>
                    </a:lnTo>
                    <a:lnTo>
                      <a:pt x="1021820" y="1130829"/>
                    </a:lnTo>
                    <a:lnTo>
                      <a:pt x="1020233" y="1124215"/>
                    </a:lnTo>
                    <a:lnTo>
                      <a:pt x="1019175" y="1117600"/>
                    </a:lnTo>
                    <a:lnTo>
                      <a:pt x="1018117" y="1111250"/>
                    </a:lnTo>
                    <a:lnTo>
                      <a:pt x="1017853" y="1104371"/>
                    </a:lnTo>
                    <a:lnTo>
                      <a:pt x="1017588" y="1097492"/>
                    </a:lnTo>
                    <a:lnTo>
                      <a:pt x="1017853" y="1090613"/>
                    </a:lnTo>
                    <a:lnTo>
                      <a:pt x="1018382" y="1083733"/>
                    </a:lnTo>
                    <a:lnTo>
                      <a:pt x="1019440" y="1077383"/>
                    </a:lnTo>
                    <a:lnTo>
                      <a:pt x="1020498" y="1070769"/>
                    </a:lnTo>
                    <a:lnTo>
                      <a:pt x="1022085" y="1064154"/>
                    </a:lnTo>
                    <a:lnTo>
                      <a:pt x="1024201" y="1057804"/>
                    </a:lnTo>
                    <a:lnTo>
                      <a:pt x="1026317" y="1051719"/>
                    </a:lnTo>
                    <a:lnTo>
                      <a:pt x="1028697" y="1045633"/>
                    </a:lnTo>
                    <a:lnTo>
                      <a:pt x="1031607" y="1039813"/>
                    </a:lnTo>
                    <a:lnTo>
                      <a:pt x="1034516" y="1033992"/>
                    </a:lnTo>
                    <a:lnTo>
                      <a:pt x="1037690" y="1028435"/>
                    </a:lnTo>
                    <a:lnTo>
                      <a:pt x="1041394" y="1023144"/>
                    </a:lnTo>
                    <a:lnTo>
                      <a:pt x="1045361" y="1017852"/>
                    </a:lnTo>
                    <a:lnTo>
                      <a:pt x="1049329" y="1012825"/>
                    </a:lnTo>
                    <a:lnTo>
                      <a:pt x="1053561" y="1008063"/>
                    </a:lnTo>
                    <a:lnTo>
                      <a:pt x="1058057" y="1003565"/>
                    </a:lnTo>
                    <a:lnTo>
                      <a:pt x="1062818" y="999067"/>
                    </a:lnTo>
                    <a:lnTo>
                      <a:pt x="1067844" y="994833"/>
                    </a:lnTo>
                    <a:lnTo>
                      <a:pt x="1073134" y="990865"/>
                    </a:lnTo>
                    <a:lnTo>
                      <a:pt x="1078689" y="987160"/>
                    </a:lnTo>
                    <a:lnTo>
                      <a:pt x="1083979" y="983721"/>
                    </a:lnTo>
                    <a:lnTo>
                      <a:pt x="1089798" y="980546"/>
                    </a:lnTo>
                    <a:lnTo>
                      <a:pt x="1095617" y="977635"/>
                    </a:lnTo>
                    <a:lnTo>
                      <a:pt x="1101701" y="975254"/>
                    </a:lnTo>
                    <a:lnTo>
                      <a:pt x="1108049" y="972873"/>
                    </a:lnTo>
                    <a:lnTo>
                      <a:pt x="1114133" y="970756"/>
                    </a:lnTo>
                    <a:lnTo>
                      <a:pt x="1120745" y="968904"/>
                    </a:lnTo>
                    <a:lnTo>
                      <a:pt x="1127358" y="967581"/>
                    </a:lnTo>
                    <a:lnTo>
                      <a:pt x="1134235" y="966258"/>
                    </a:lnTo>
                    <a:lnTo>
                      <a:pt x="1141112" y="965465"/>
                    </a:lnTo>
                    <a:lnTo>
                      <a:pt x="1147989" y="965200"/>
                    </a:lnTo>
                    <a:lnTo>
                      <a:pt x="1155131" y="964935"/>
                    </a:lnTo>
                    <a:lnTo>
                      <a:pt x="1332085" y="965994"/>
                    </a:lnTo>
                    <a:lnTo>
                      <a:pt x="1332879" y="793221"/>
                    </a:lnTo>
                    <a:lnTo>
                      <a:pt x="1333143" y="786342"/>
                    </a:lnTo>
                    <a:lnTo>
                      <a:pt x="1333672" y="779463"/>
                    </a:lnTo>
                    <a:lnTo>
                      <a:pt x="1334730" y="772583"/>
                    </a:lnTo>
                    <a:lnTo>
                      <a:pt x="1335788" y="765969"/>
                    </a:lnTo>
                    <a:lnTo>
                      <a:pt x="1337375" y="759883"/>
                    </a:lnTo>
                    <a:lnTo>
                      <a:pt x="1339227" y="753269"/>
                    </a:lnTo>
                    <a:lnTo>
                      <a:pt x="1341608" y="747448"/>
                    </a:lnTo>
                    <a:lnTo>
                      <a:pt x="1343988" y="741098"/>
                    </a:lnTo>
                    <a:lnTo>
                      <a:pt x="1346633" y="735013"/>
                    </a:lnTo>
                    <a:lnTo>
                      <a:pt x="1349807" y="729456"/>
                    </a:lnTo>
                    <a:lnTo>
                      <a:pt x="1353246" y="723900"/>
                    </a:lnTo>
                    <a:lnTo>
                      <a:pt x="1356684" y="718344"/>
                    </a:lnTo>
                    <a:lnTo>
                      <a:pt x="1360652" y="713317"/>
                    </a:lnTo>
                    <a:lnTo>
                      <a:pt x="1364355" y="708290"/>
                    </a:lnTo>
                    <a:lnTo>
                      <a:pt x="1368852" y="703527"/>
                    </a:lnTo>
                    <a:lnTo>
                      <a:pt x="1373348" y="698765"/>
                    </a:lnTo>
                    <a:lnTo>
                      <a:pt x="1378109" y="694267"/>
                    </a:lnTo>
                    <a:lnTo>
                      <a:pt x="1383135" y="690298"/>
                    </a:lnTo>
                    <a:lnTo>
                      <a:pt x="1388161" y="686329"/>
                    </a:lnTo>
                    <a:lnTo>
                      <a:pt x="1393451" y="682890"/>
                    </a:lnTo>
                    <a:lnTo>
                      <a:pt x="1399270" y="679186"/>
                    </a:lnTo>
                    <a:lnTo>
                      <a:pt x="1404824" y="676275"/>
                    </a:lnTo>
                    <a:lnTo>
                      <a:pt x="1410908" y="673365"/>
                    </a:lnTo>
                    <a:lnTo>
                      <a:pt x="1416992" y="670454"/>
                    </a:lnTo>
                    <a:lnTo>
                      <a:pt x="1423075" y="668073"/>
                    </a:lnTo>
                    <a:lnTo>
                      <a:pt x="1429688" y="666221"/>
                    </a:lnTo>
                    <a:lnTo>
                      <a:pt x="1436036" y="664369"/>
                    </a:lnTo>
                    <a:lnTo>
                      <a:pt x="1442649" y="662781"/>
                    </a:lnTo>
                    <a:lnTo>
                      <a:pt x="1449261" y="661988"/>
                    </a:lnTo>
                    <a:lnTo>
                      <a:pt x="1456138" y="660929"/>
                    </a:lnTo>
                    <a:lnTo>
                      <a:pt x="1463280" y="660400"/>
                    </a:lnTo>
                    <a:close/>
                    <a:moveTo>
                      <a:pt x="714108" y="0"/>
                    </a:moveTo>
                    <a:lnTo>
                      <a:pt x="723364" y="0"/>
                    </a:lnTo>
                    <a:lnTo>
                      <a:pt x="732621" y="264"/>
                    </a:lnTo>
                    <a:lnTo>
                      <a:pt x="741349" y="529"/>
                    </a:lnTo>
                    <a:lnTo>
                      <a:pt x="750606" y="1058"/>
                    </a:lnTo>
                    <a:lnTo>
                      <a:pt x="759599" y="2115"/>
                    </a:lnTo>
                    <a:lnTo>
                      <a:pt x="768591" y="3173"/>
                    </a:lnTo>
                    <a:lnTo>
                      <a:pt x="777319" y="4495"/>
                    </a:lnTo>
                    <a:lnTo>
                      <a:pt x="786312" y="5817"/>
                    </a:lnTo>
                    <a:lnTo>
                      <a:pt x="795040" y="7404"/>
                    </a:lnTo>
                    <a:lnTo>
                      <a:pt x="803503" y="9520"/>
                    </a:lnTo>
                    <a:lnTo>
                      <a:pt x="812231" y="11635"/>
                    </a:lnTo>
                    <a:lnTo>
                      <a:pt x="820959" y="14015"/>
                    </a:lnTo>
                    <a:lnTo>
                      <a:pt x="829158" y="16395"/>
                    </a:lnTo>
                    <a:lnTo>
                      <a:pt x="837622" y="19039"/>
                    </a:lnTo>
                    <a:lnTo>
                      <a:pt x="845821" y="21948"/>
                    </a:lnTo>
                    <a:lnTo>
                      <a:pt x="853755" y="24856"/>
                    </a:lnTo>
                    <a:lnTo>
                      <a:pt x="861954" y="28294"/>
                    </a:lnTo>
                    <a:lnTo>
                      <a:pt x="869889" y="31732"/>
                    </a:lnTo>
                    <a:lnTo>
                      <a:pt x="877559" y="35434"/>
                    </a:lnTo>
                    <a:lnTo>
                      <a:pt x="885493" y="39136"/>
                    </a:lnTo>
                    <a:lnTo>
                      <a:pt x="892899" y="43102"/>
                    </a:lnTo>
                    <a:lnTo>
                      <a:pt x="900569" y="47333"/>
                    </a:lnTo>
                    <a:lnTo>
                      <a:pt x="907710" y="51299"/>
                    </a:lnTo>
                    <a:lnTo>
                      <a:pt x="915116" y="56059"/>
                    </a:lnTo>
                    <a:lnTo>
                      <a:pt x="922257" y="60554"/>
                    </a:lnTo>
                    <a:lnTo>
                      <a:pt x="929398" y="65314"/>
                    </a:lnTo>
                    <a:lnTo>
                      <a:pt x="936274" y="70338"/>
                    </a:lnTo>
                    <a:lnTo>
                      <a:pt x="943151" y="75362"/>
                    </a:lnTo>
                    <a:lnTo>
                      <a:pt x="949763" y="80915"/>
                    </a:lnTo>
                    <a:lnTo>
                      <a:pt x="956111" y="86204"/>
                    </a:lnTo>
                    <a:lnTo>
                      <a:pt x="962458" y="91757"/>
                    </a:lnTo>
                    <a:lnTo>
                      <a:pt x="968806" y="97575"/>
                    </a:lnTo>
                    <a:lnTo>
                      <a:pt x="974889" y="103392"/>
                    </a:lnTo>
                    <a:lnTo>
                      <a:pt x="980972" y="109474"/>
                    </a:lnTo>
                    <a:lnTo>
                      <a:pt x="986526" y="115556"/>
                    </a:lnTo>
                    <a:lnTo>
                      <a:pt x="992080" y="121902"/>
                    </a:lnTo>
                    <a:lnTo>
                      <a:pt x="997635" y="128513"/>
                    </a:lnTo>
                    <a:lnTo>
                      <a:pt x="1002924" y="134859"/>
                    </a:lnTo>
                    <a:lnTo>
                      <a:pt x="1008214" y="141470"/>
                    </a:lnTo>
                    <a:lnTo>
                      <a:pt x="1013239" y="148345"/>
                    </a:lnTo>
                    <a:lnTo>
                      <a:pt x="1018000" y="155220"/>
                    </a:lnTo>
                    <a:lnTo>
                      <a:pt x="1022761" y="162360"/>
                    </a:lnTo>
                    <a:lnTo>
                      <a:pt x="1027257" y="169499"/>
                    </a:lnTo>
                    <a:lnTo>
                      <a:pt x="1031489" y="176903"/>
                    </a:lnTo>
                    <a:lnTo>
                      <a:pt x="1035720" y="184043"/>
                    </a:lnTo>
                    <a:lnTo>
                      <a:pt x="1039688" y="191711"/>
                    </a:lnTo>
                    <a:lnTo>
                      <a:pt x="1043655" y="199115"/>
                    </a:lnTo>
                    <a:lnTo>
                      <a:pt x="1047093" y="206784"/>
                    </a:lnTo>
                    <a:lnTo>
                      <a:pt x="1050532" y="214717"/>
                    </a:lnTo>
                    <a:lnTo>
                      <a:pt x="1053705" y="222650"/>
                    </a:lnTo>
                    <a:lnTo>
                      <a:pt x="1057144" y="230318"/>
                    </a:lnTo>
                    <a:lnTo>
                      <a:pt x="1059788" y="238780"/>
                    </a:lnTo>
                    <a:lnTo>
                      <a:pt x="1062433" y="246713"/>
                    </a:lnTo>
                    <a:lnTo>
                      <a:pt x="1064814" y="255175"/>
                    </a:lnTo>
                    <a:lnTo>
                      <a:pt x="1067194" y="263372"/>
                    </a:lnTo>
                    <a:lnTo>
                      <a:pt x="1069310" y="271834"/>
                    </a:lnTo>
                    <a:lnTo>
                      <a:pt x="1070897" y="280031"/>
                    </a:lnTo>
                    <a:lnTo>
                      <a:pt x="1072484" y="288757"/>
                    </a:lnTo>
                    <a:lnTo>
                      <a:pt x="1074071" y="297219"/>
                    </a:lnTo>
                    <a:lnTo>
                      <a:pt x="1075129" y="305945"/>
                    </a:lnTo>
                    <a:lnTo>
                      <a:pt x="1076186" y="314936"/>
                    </a:lnTo>
                    <a:lnTo>
                      <a:pt x="1076980" y="323397"/>
                    </a:lnTo>
                    <a:lnTo>
                      <a:pt x="1077509" y="332388"/>
                    </a:lnTo>
                    <a:lnTo>
                      <a:pt x="1077773" y="341379"/>
                    </a:lnTo>
                    <a:lnTo>
                      <a:pt x="1077773" y="350369"/>
                    </a:lnTo>
                    <a:lnTo>
                      <a:pt x="1077509" y="359360"/>
                    </a:lnTo>
                    <a:lnTo>
                      <a:pt x="1077244" y="368350"/>
                    </a:lnTo>
                    <a:lnTo>
                      <a:pt x="1076716" y="377341"/>
                    </a:lnTo>
                    <a:lnTo>
                      <a:pt x="1075658" y="385803"/>
                    </a:lnTo>
                    <a:lnTo>
                      <a:pt x="1074600" y="394793"/>
                    </a:lnTo>
                    <a:lnTo>
                      <a:pt x="1073277" y="403519"/>
                    </a:lnTo>
                    <a:lnTo>
                      <a:pt x="1071955" y="411981"/>
                    </a:lnTo>
                    <a:lnTo>
                      <a:pt x="1070103" y="420707"/>
                    </a:lnTo>
                    <a:lnTo>
                      <a:pt x="1068252" y="428905"/>
                    </a:lnTo>
                    <a:lnTo>
                      <a:pt x="1065872" y="437366"/>
                    </a:lnTo>
                    <a:lnTo>
                      <a:pt x="1063756" y="445564"/>
                    </a:lnTo>
                    <a:lnTo>
                      <a:pt x="1061111" y="454026"/>
                    </a:lnTo>
                    <a:lnTo>
                      <a:pt x="1058466" y="461958"/>
                    </a:lnTo>
                    <a:lnTo>
                      <a:pt x="1055557" y="469891"/>
                    </a:lnTo>
                    <a:lnTo>
                      <a:pt x="1052383" y="478089"/>
                    </a:lnTo>
                    <a:lnTo>
                      <a:pt x="1048945" y="485757"/>
                    </a:lnTo>
                    <a:lnTo>
                      <a:pt x="1045506" y="493426"/>
                    </a:lnTo>
                    <a:lnTo>
                      <a:pt x="1041804" y="501358"/>
                    </a:lnTo>
                    <a:lnTo>
                      <a:pt x="1038101" y="508762"/>
                    </a:lnTo>
                    <a:lnTo>
                      <a:pt x="1033869" y="516166"/>
                    </a:lnTo>
                    <a:lnTo>
                      <a:pt x="1029637" y="523570"/>
                    </a:lnTo>
                    <a:lnTo>
                      <a:pt x="1025141" y="530710"/>
                    </a:lnTo>
                    <a:lnTo>
                      <a:pt x="1020380" y="537850"/>
                    </a:lnTo>
                    <a:lnTo>
                      <a:pt x="1015620" y="544725"/>
                    </a:lnTo>
                    <a:lnTo>
                      <a:pt x="1010859" y="551864"/>
                    </a:lnTo>
                    <a:lnTo>
                      <a:pt x="1005834" y="558211"/>
                    </a:lnTo>
                    <a:lnTo>
                      <a:pt x="1000544" y="564821"/>
                    </a:lnTo>
                    <a:lnTo>
                      <a:pt x="995254" y="571432"/>
                    </a:lnTo>
                    <a:lnTo>
                      <a:pt x="989436" y="578043"/>
                    </a:lnTo>
                    <a:lnTo>
                      <a:pt x="983882" y="584125"/>
                    </a:lnTo>
                    <a:lnTo>
                      <a:pt x="977798" y="590207"/>
                    </a:lnTo>
                    <a:lnTo>
                      <a:pt x="971980" y="596024"/>
                    </a:lnTo>
                    <a:lnTo>
                      <a:pt x="965632" y="601842"/>
                    </a:lnTo>
                    <a:lnTo>
                      <a:pt x="959549" y="607659"/>
                    </a:lnTo>
                    <a:lnTo>
                      <a:pt x="953201" y="612948"/>
                    </a:lnTo>
                    <a:lnTo>
                      <a:pt x="946325" y="618501"/>
                    </a:lnTo>
                    <a:lnTo>
                      <a:pt x="939713" y="623789"/>
                    </a:lnTo>
                    <a:lnTo>
                      <a:pt x="933100" y="628813"/>
                    </a:lnTo>
                    <a:lnTo>
                      <a:pt x="926224" y="633573"/>
                    </a:lnTo>
                    <a:lnTo>
                      <a:pt x="919083" y="638333"/>
                    </a:lnTo>
                    <a:lnTo>
                      <a:pt x="911942" y="642828"/>
                    </a:lnTo>
                    <a:lnTo>
                      <a:pt x="904536" y="647323"/>
                    </a:lnTo>
                    <a:lnTo>
                      <a:pt x="897131" y="651290"/>
                    </a:lnTo>
                    <a:lnTo>
                      <a:pt x="889461" y="655521"/>
                    </a:lnTo>
                    <a:lnTo>
                      <a:pt x="881791" y="659487"/>
                    </a:lnTo>
                    <a:lnTo>
                      <a:pt x="874120" y="663189"/>
                    </a:lnTo>
                    <a:lnTo>
                      <a:pt x="866186" y="666627"/>
                    </a:lnTo>
                    <a:lnTo>
                      <a:pt x="857987" y="670064"/>
                    </a:lnTo>
                    <a:lnTo>
                      <a:pt x="850052" y="672973"/>
                    </a:lnTo>
                    <a:lnTo>
                      <a:pt x="841853" y="676146"/>
                    </a:lnTo>
                    <a:lnTo>
                      <a:pt x="833654" y="679055"/>
                    </a:lnTo>
                    <a:lnTo>
                      <a:pt x="825455" y="681699"/>
                    </a:lnTo>
                    <a:lnTo>
                      <a:pt x="816992" y="684079"/>
                    </a:lnTo>
                    <a:lnTo>
                      <a:pt x="808264" y="686195"/>
                    </a:lnTo>
                    <a:lnTo>
                      <a:pt x="799800" y="688310"/>
                    </a:lnTo>
                    <a:lnTo>
                      <a:pt x="791072" y="690161"/>
                    </a:lnTo>
                    <a:lnTo>
                      <a:pt x="782609" y="691483"/>
                    </a:lnTo>
                    <a:lnTo>
                      <a:pt x="773616" y="693070"/>
                    </a:lnTo>
                    <a:lnTo>
                      <a:pt x="764624" y="694128"/>
                    </a:lnTo>
                    <a:lnTo>
                      <a:pt x="755632" y="695185"/>
                    </a:lnTo>
                    <a:lnTo>
                      <a:pt x="746639" y="695714"/>
                    </a:lnTo>
                    <a:lnTo>
                      <a:pt x="737647" y="696243"/>
                    </a:lnTo>
                    <a:lnTo>
                      <a:pt x="728390" y="696507"/>
                    </a:lnTo>
                    <a:lnTo>
                      <a:pt x="719133" y="696507"/>
                    </a:lnTo>
                    <a:lnTo>
                      <a:pt x="709876" y="696507"/>
                    </a:lnTo>
                    <a:lnTo>
                      <a:pt x="700883" y="695979"/>
                    </a:lnTo>
                    <a:lnTo>
                      <a:pt x="691891" y="695450"/>
                    </a:lnTo>
                    <a:lnTo>
                      <a:pt x="682898" y="694392"/>
                    </a:lnTo>
                    <a:lnTo>
                      <a:pt x="673906" y="693599"/>
                    </a:lnTo>
                    <a:lnTo>
                      <a:pt x="664913" y="692541"/>
                    </a:lnTo>
                    <a:lnTo>
                      <a:pt x="656186" y="690954"/>
                    </a:lnTo>
                    <a:lnTo>
                      <a:pt x="647458" y="689103"/>
                    </a:lnTo>
                    <a:lnTo>
                      <a:pt x="638730" y="687252"/>
                    </a:lnTo>
                    <a:lnTo>
                      <a:pt x="630266" y="684872"/>
                    </a:lnTo>
                    <a:lnTo>
                      <a:pt x="621538" y="683021"/>
                    </a:lnTo>
                    <a:lnTo>
                      <a:pt x="613339" y="680113"/>
                    </a:lnTo>
                    <a:lnTo>
                      <a:pt x="604876" y="677468"/>
                    </a:lnTo>
                    <a:lnTo>
                      <a:pt x="596676" y="674824"/>
                    </a:lnTo>
                    <a:lnTo>
                      <a:pt x="588478" y="671651"/>
                    </a:lnTo>
                    <a:lnTo>
                      <a:pt x="580543" y="668213"/>
                    </a:lnTo>
                    <a:lnTo>
                      <a:pt x="572873" y="665040"/>
                    </a:lnTo>
                    <a:lnTo>
                      <a:pt x="564674" y="661603"/>
                    </a:lnTo>
                    <a:lnTo>
                      <a:pt x="557004" y="657636"/>
                    </a:lnTo>
                    <a:lnTo>
                      <a:pt x="549598" y="653405"/>
                    </a:lnTo>
                    <a:lnTo>
                      <a:pt x="541928" y="649439"/>
                    </a:lnTo>
                    <a:lnTo>
                      <a:pt x="534787" y="645208"/>
                    </a:lnTo>
                    <a:lnTo>
                      <a:pt x="527382" y="640713"/>
                    </a:lnTo>
                    <a:lnTo>
                      <a:pt x="520241" y="635953"/>
                    </a:lnTo>
                    <a:lnTo>
                      <a:pt x="513364" y="631193"/>
                    </a:lnTo>
                    <a:lnTo>
                      <a:pt x="506223" y="626169"/>
                    </a:lnTo>
                    <a:lnTo>
                      <a:pt x="499611" y="621145"/>
                    </a:lnTo>
                    <a:lnTo>
                      <a:pt x="492734" y="615592"/>
                    </a:lnTo>
                    <a:lnTo>
                      <a:pt x="486122" y="610303"/>
                    </a:lnTo>
                    <a:lnTo>
                      <a:pt x="480039" y="604750"/>
                    </a:lnTo>
                    <a:lnTo>
                      <a:pt x="473691" y="598933"/>
                    </a:lnTo>
                    <a:lnTo>
                      <a:pt x="467873" y="593115"/>
                    </a:lnTo>
                    <a:lnTo>
                      <a:pt x="461790" y="587298"/>
                    </a:lnTo>
                    <a:lnTo>
                      <a:pt x="455971" y="580952"/>
                    </a:lnTo>
                    <a:lnTo>
                      <a:pt x="450152" y="574605"/>
                    </a:lnTo>
                    <a:lnTo>
                      <a:pt x="444863" y="568523"/>
                    </a:lnTo>
                    <a:lnTo>
                      <a:pt x="439573" y="561913"/>
                    </a:lnTo>
                    <a:lnTo>
                      <a:pt x="434283" y="555038"/>
                    </a:lnTo>
                    <a:lnTo>
                      <a:pt x="429258" y="548162"/>
                    </a:lnTo>
                    <a:lnTo>
                      <a:pt x="424497" y="541287"/>
                    </a:lnTo>
                    <a:lnTo>
                      <a:pt x="419737" y="534148"/>
                    </a:lnTo>
                    <a:lnTo>
                      <a:pt x="415240" y="527008"/>
                    </a:lnTo>
                    <a:lnTo>
                      <a:pt x="411009" y="519868"/>
                    </a:lnTo>
                    <a:lnTo>
                      <a:pt x="406777" y="512464"/>
                    </a:lnTo>
                    <a:lnTo>
                      <a:pt x="402545" y="505060"/>
                    </a:lnTo>
                    <a:lnTo>
                      <a:pt x="398842" y="497392"/>
                    </a:lnTo>
                    <a:lnTo>
                      <a:pt x="395140" y="489988"/>
                    </a:lnTo>
                    <a:lnTo>
                      <a:pt x="391966" y="481791"/>
                    </a:lnTo>
                    <a:lnTo>
                      <a:pt x="388792" y="474122"/>
                    </a:lnTo>
                    <a:lnTo>
                      <a:pt x="385618" y="466189"/>
                    </a:lnTo>
                    <a:lnTo>
                      <a:pt x="382709" y="458256"/>
                    </a:lnTo>
                    <a:lnTo>
                      <a:pt x="380064" y="449795"/>
                    </a:lnTo>
                    <a:lnTo>
                      <a:pt x="377684" y="441862"/>
                    </a:lnTo>
                    <a:lnTo>
                      <a:pt x="375303" y="433400"/>
                    </a:lnTo>
                    <a:lnTo>
                      <a:pt x="373187" y="425203"/>
                    </a:lnTo>
                    <a:lnTo>
                      <a:pt x="371336" y="416477"/>
                    </a:lnTo>
                    <a:lnTo>
                      <a:pt x="370014" y="407750"/>
                    </a:lnTo>
                    <a:lnTo>
                      <a:pt x="368427" y="399289"/>
                    </a:lnTo>
                    <a:lnTo>
                      <a:pt x="367369" y="390562"/>
                    </a:lnTo>
                    <a:lnTo>
                      <a:pt x="366311" y="382101"/>
                    </a:lnTo>
                    <a:lnTo>
                      <a:pt x="365517" y="373110"/>
                    </a:lnTo>
                    <a:lnTo>
                      <a:pt x="364988" y="364120"/>
                    </a:lnTo>
                    <a:lnTo>
                      <a:pt x="364724" y="355129"/>
                    </a:lnTo>
                    <a:lnTo>
                      <a:pt x="364724" y="346403"/>
                    </a:lnTo>
                    <a:lnTo>
                      <a:pt x="364988" y="337412"/>
                    </a:lnTo>
                    <a:lnTo>
                      <a:pt x="365253" y="328422"/>
                    </a:lnTo>
                    <a:lnTo>
                      <a:pt x="365782" y="319695"/>
                    </a:lnTo>
                    <a:lnTo>
                      <a:pt x="366575" y="310705"/>
                    </a:lnTo>
                    <a:lnTo>
                      <a:pt x="367898" y="301979"/>
                    </a:lnTo>
                    <a:lnTo>
                      <a:pt x="368956" y="292988"/>
                    </a:lnTo>
                    <a:lnTo>
                      <a:pt x="370542" y="284791"/>
                    </a:lnTo>
                    <a:lnTo>
                      <a:pt x="372394" y="276064"/>
                    </a:lnTo>
                    <a:lnTo>
                      <a:pt x="374245" y="267603"/>
                    </a:lnTo>
                    <a:lnTo>
                      <a:pt x="376626" y="259141"/>
                    </a:lnTo>
                    <a:lnTo>
                      <a:pt x="378477" y="250944"/>
                    </a:lnTo>
                    <a:lnTo>
                      <a:pt x="381386" y="242746"/>
                    </a:lnTo>
                    <a:lnTo>
                      <a:pt x="384031" y="234549"/>
                    </a:lnTo>
                    <a:lnTo>
                      <a:pt x="386940" y="226616"/>
                    </a:lnTo>
                    <a:lnTo>
                      <a:pt x="390114" y="218683"/>
                    </a:lnTo>
                    <a:lnTo>
                      <a:pt x="393553" y="210750"/>
                    </a:lnTo>
                    <a:lnTo>
                      <a:pt x="396991" y="203082"/>
                    </a:lnTo>
                    <a:lnTo>
                      <a:pt x="400694" y="195678"/>
                    </a:lnTo>
                    <a:lnTo>
                      <a:pt x="404396" y="187745"/>
                    </a:lnTo>
                    <a:lnTo>
                      <a:pt x="408628" y="180341"/>
                    </a:lnTo>
                    <a:lnTo>
                      <a:pt x="412860" y="173201"/>
                    </a:lnTo>
                    <a:lnTo>
                      <a:pt x="417356" y="165797"/>
                    </a:lnTo>
                    <a:lnTo>
                      <a:pt x="422117" y="158658"/>
                    </a:lnTo>
                    <a:lnTo>
                      <a:pt x="426878" y="151783"/>
                    </a:lnTo>
                    <a:lnTo>
                      <a:pt x="431638" y="144907"/>
                    </a:lnTo>
                    <a:lnTo>
                      <a:pt x="436664" y="138297"/>
                    </a:lnTo>
                    <a:lnTo>
                      <a:pt x="441953" y="131686"/>
                    </a:lnTo>
                    <a:lnTo>
                      <a:pt x="447243" y="125075"/>
                    </a:lnTo>
                    <a:lnTo>
                      <a:pt x="453062" y="118993"/>
                    </a:lnTo>
                    <a:lnTo>
                      <a:pt x="458616" y="112647"/>
                    </a:lnTo>
                    <a:lnTo>
                      <a:pt x="464434" y="106301"/>
                    </a:lnTo>
                    <a:lnTo>
                      <a:pt x="470518" y="100483"/>
                    </a:lnTo>
                    <a:lnTo>
                      <a:pt x="476865" y="94666"/>
                    </a:lnTo>
                    <a:lnTo>
                      <a:pt x="482948" y="89113"/>
                    </a:lnTo>
                    <a:lnTo>
                      <a:pt x="489560" y="83560"/>
                    </a:lnTo>
                    <a:lnTo>
                      <a:pt x="496172" y="78271"/>
                    </a:lnTo>
                    <a:lnTo>
                      <a:pt x="502520" y="72983"/>
                    </a:lnTo>
                    <a:lnTo>
                      <a:pt x="509397" y="67958"/>
                    </a:lnTo>
                    <a:lnTo>
                      <a:pt x="516538" y="62934"/>
                    </a:lnTo>
                    <a:lnTo>
                      <a:pt x="523414" y="58175"/>
                    </a:lnTo>
                    <a:lnTo>
                      <a:pt x="530820" y="53679"/>
                    </a:lnTo>
                    <a:lnTo>
                      <a:pt x="537961" y="49184"/>
                    </a:lnTo>
                    <a:lnTo>
                      <a:pt x="545367" y="45217"/>
                    </a:lnTo>
                    <a:lnTo>
                      <a:pt x="553301" y="40987"/>
                    </a:lnTo>
                    <a:lnTo>
                      <a:pt x="560707" y="37020"/>
                    </a:lnTo>
                    <a:lnTo>
                      <a:pt x="568377" y="33583"/>
                    </a:lnTo>
                    <a:lnTo>
                      <a:pt x="576311" y="29881"/>
                    </a:lnTo>
                    <a:lnTo>
                      <a:pt x="584510" y="26707"/>
                    </a:lnTo>
                    <a:lnTo>
                      <a:pt x="592445" y="23534"/>
                    </a:lnTo>
                    <a:lnTo>
                      <a:pt x="600379" y="20361"/>
                    </a:lnTo>
                    <a:lnTo>
                      <a:pt x="608843" y="17717"/>
                    </a:lnTo>
                    <a:lnTo>
                      <a:pt x="617042" y="15073"/>
                    </a:lnTo>
                    <a:lnTo>
                      <a:pt x="625505" y="12693"/>
                    </a:lnTo>
                    <a:lnTo>
                      <a:pt x="633969" y="10313"/>
                    </a:lnTo>
                    <a:lnTo>
                      <a:pt x="642697" y="8462"/>
                    </a:lnTo>
                    <a:lnTo>
                      <a:pt x="651425" y="6875"/>
                    </a:lnTo>
                    <a:lnTo>
                      <a:pt x="659888" y="5024"/>
                    </a:lnTo>
                    <a:lnTo>
                      <a:pt x="668881" y="3702"/>
                    </a:lnTo>
                    <a:lnTo>
                      <a:pt x="677873" y="2644"/>
                    </a:lnTo>
                    <a:lnTo>
                      <a:pt x="686601" y="1851"/>
                    </a:lnTo>
                    <a:lnTo>
                      <a:pt x="695858" y="793"/>
                    </a:lnTo>
                    <a:lnTo>
                      <a:pt x="704851" y="264"/>
                    </a:lnTo>
                    <a:lnTo>
                      <a:pt x="714108"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grpSp>
        <p:grpSp>
          <p:nvGrpSpPr>
            <p:cNvPr id="85002" name="组合 39"/>
            <p:cNvGrpSpPr/>
            <p:nvPr/>
          </p:nvGrpSpPr>
          <p:grpSpPr bwMode="auto">
            <a:xfrm>
              <a:off x="3260725" y="3952875"/>
              <a:ext cx="6334683" cy="719138"/>
              <a:chOff x="1736271" y="3603949"/>
              <a:chExt cx="6335859" cy="718457"/>
            </a:xfrm>
          </p:grpSpPr>
          <p:sp>
            <p:nvSpPr>
              <p:cNvPr id="26" name="椭圆 25"/>
              <p:cNvSpPr/>
              <p:nvPr/>
            </p:nvSpPr>
            <p:spPr>
              <a:xfrm>
                <a:off x="1736271" y="3603949"/>
                <a:ext cx="718457" cy="718457"/>
              </a:xfrm>
              <a:prstGeom prst="ellipse">
                <a:avLst/>
              </a:prstGeom>
              <a:solidFill>
                <a:srgbClr val="FFFFFF"/>
              </a:solidFill>
              <a:ln>
                <a:noFill/>
              </a:ln>
              <a:effectLst>
                <a:innerShdw blurRad="203200">
                  <a:schemeClr val="accent1">
                    <a:lumMod val="75000"/>
                    <a:alpha val="7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endParaRPr lang="zh-CN" altLang="en-US" sz="1050">
                  <a:solidFill>
                    <a:srgbClr val="5B9BD5">
                      <a:lumMod val="75000"/>
                    </a:srgbClr>
                  </a:solidFill>
                  <a:ea typeface="黑体" panose="02010609060101010101" pitchFamily="49" charset="-122"/>
                </a:endParaRPr>
              </a:p>
            </p:txBody>
          </p:sp>
          <p:sp>
            <p:nvSpPr>
              <p:cNvPr id="32" name="文本框 18"/>
              <p:cNvSpPr txBox="1">
                <a:spLocks noChangeArrowheads="1"/>
              </p:cNvSpPr>
              <p:nvPr/>
            </p:nvSpPr>
            <p:spPr bwMode="auto">
              <a:xfrm>
                <a:off x="2621749" y="3603949"/>
                <a:ext cx="1039011" cy="718457"/>
              </a:xfrm>
              <a:prstGeom prst="rect">
                <a:avLst/>
              </a:prstGeom>
              <a:no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auto">
                  <a:spcBef>
                    <a:spcPts val="0"/>
                  </a:spcBef>
                  <a:spcAft>
                    <a:spcPts val="0"/>
                  </a:spcAft>
                  <a:defRPr/>
                </a:pPr>
                <a:r>
                  <a:rPr lang="zh-CN"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打击</a:t>
                </a:r>
                <a:endParaRPr lang="en-US"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假冒伪劣</a:t>
                </a:r>
                <a:endParaRPr lang="en-US"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endParaRPr>
              </a:p>
            </p:txBody>
          </p:sp>
          <p:sp>
            <p:nvSpPr>
              <p:cNvPr id="33" name="文本框 32"/>
              <p:cNvSpPr txBox="1"/>
              <p:nvPr/>
            </p:nvSpPr>
            <p:spPr>
              <a:xfrm>
                <a:off x="3909961" y="3603949"/>
                <a:ext cx="4162169" cy="718457"/>
              </a:xfrm>
              <a:prstGeom prst="rect">
                <a:avLst/>
              </a:prstGeom>
              <a:noFill/>
            </p:spPr>
            <p:txBody>
              <a:bodyPr lIns="0" tIns="0" rIns="0" bIns="0" anchor="ctr"/>
              <a:lstStyle/>
              <a:p>
                <a:pPr fontAlgn="auto">
                  <a:lnSpc>
                    <a:spcPct val="110000"/>
                  </a:lnSpc>
                  <a:spcBef>
                    <a:spcPts val="0"/>
                  </a:spcBef>
                  <a:spcAft>
                    <a:spcPts val="0"/>
                  </a:spcAft>
                  <a:defRPr/>
                </a:pPr>
                <a:r>
                  <a:rPr lang="zh-CN"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打击假冒伪劣、建设“信用中国”也不再需要消耗大量人力物力，大数据将使危害市场秩序的行为无处遁形</a:t>
                </a:r>
                <a:r>
                  <a:rPr lang="zh-CN" altLang="en-US"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rPr>
                  <a:t>。</a:t>
                </a:r>
                <a:endParaRPr lang="da-DK" altLang="zh-CN" sz="1500" b="1" dirty="0">
                  <a:gradFill flip="none" rotWithShape="1">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tileRect/>
                  </a:gradFill>
                  <a:latin typeface="黑体" panose="02010609060101010101" pitchFamily="49" charset="-122"/>
                  <a:ea typeface="黑体" panose="02010609060101010101" pitchFamily="49" charset="-122"/>
                </a:endParaRPr>
              </a:p>
            </p:txBody>
          </p:sp>
          <p:sp>
            <p:nvSpPr>
              <p:cNvPr id="34" name="KSO_Shape"/>
              <p:cNvSpPr/>
              <p:nvPr/>
            </p:nvSpPr>
            <p:spPr bwMode="auto">
              <a:xfrm>
                <a:off x="1972815" y="3825987"/>
                <a:ext cx="246068" cy="274377"/>
              </a:xfrm>
              <a:custGeom>
                <a:avLst/>
                <a:gdLst/>
                <a:ahLst/>
                <a:cxnLst/>
                <a:rect l="0" t="0" r="r" b="b"/>
                <a:pathLst>
                  <a:path w="1647825" h="1824038">
                    <a:moveTo>
                      <a:pt x="984667" y="1001712"/>
                    </a:moveTo>
                    <a:lnTo>
                      <a:pt x="990761" y="1001712"/>
                    </a:lnTo>
                    <a:lnTo>
                      <a:pt x="1530189" y="1001712"/>
                    </a:lnTo>
                    <a:lnTo>
                      <a:pt x="1536548" y="1001712"/>
                    </a:lnTo>
                    <a:lnTo>
                      <a:pt x="1542377" y="1002243"/>
                    </a:lnTo>
                    <a:lnTo>
                      <a:pt x="1548206" y="1003040"/>
                    </a:lnTo>
                    <a:lnTo>
                      <a:pt x="1554034" y="1004102"/>
                    </a:lnTo>
                    <a:lnTo>
                      <a:pt x="1559598" y="1005429"/>
                    </a:lnTo>
                    <a:lnTo>
                      <a:pt x="1565427" y="1006757"/>
                    </a:lnTo>
                    <a:lnTo>
                      <a:pt x="1570726" y="1008615"/>
                    </a:lnTo>
                    <a:lnTo>
                      <a:pt x="1576025" y="1010739"/>
                    </a:lnTo>
                    <a:lnTo>
                      <a:pt x="1581059" y="1013129"/>
                    </a:lnTo>
                    <a:lnTo>
                      <a:pt x="1586358" y="1015518"/>
                    </a:lnTo>
                    <a:lnTo>
                      <a:pt x="1591392" y="1018439"/>
                    </a:lnTo>
                    <a:lnTo>
                      <a:pt x="1596161" y="1021359"/>
                    </a:lnTo>
                    <a:lnTo>
                      <a:pt x="1600665" y="1024545"/>
                    </a:lnTo>
                    <a:lnTo>
                      <a:pt x="1604904" y="1027997"/>
                    </a:lnTo>
                    <a:lnTo>
                      <a:pt x="1609143" y="1031713"/>
                    </a:lnTo>
                    <a:lnTo>
                      <a:pt x="1613382" y="1035430"/>
                    </a:lnTo>
                    <a:lnTo>
                      <a:pt x="1617356" y="1039413"/>
                    </a:lnTo>
                    <a:lnTo>
                      <a:pt x="1621065" y="1043661"/>
                    </a:lnTo>
                    <a:lnTo>
                      <a:pt x="1624510" y="1048174"/>
                    </a:lnTo>
                    <a:lnTo>
                      <a:pt x="1627689" y="1052422"/>
                    </a:lnTo>
                    <a:lnTo>
                      <a:pt x="1630869" y="1057201"/>
                    </a:lnTo>
                    <a:lnTo>
                      <a:pt x="1633518" y="1061980"/>
                    </a:lnTo>
                    <a:lnTo>
                      <a:pt x="1636167" y="1066759"/>
                    </a:lnTo>
                    <a:lnTo>
                      <a:pt x="1638552" y="1071804"/>
                    </a:lnTo>
                    <a:lnTo>
                      <a:pt x="1640671" y="1077379"/>
                    </a:lnTo>
                    <a:lnTo>
                      <a:pt x="1642526" y="1082689"/>
                    </a:lnTo>
                    <a:lnTo>
                      <a:pt x="1644116" y="1087999"/>
                    </a:lnTo>
                    <a:lnTo>
                      <a:pt x="1645441" y="1093840"/>
                    </a:lnTo>
                    <a:lnTo>
                      <a:pt x="1646500" y="1099416"/>
                    </a:lnTo>
                    <a:lnTo>
                      <a:pt x="1647295" y="1104991"/>
                    </a:lnTo>
                    <a:lnTo>
                      <a:pt x="1647560" y="1111098"/>
                    </a:lnTo>
                    <a:lnTo>
                      <a:pt x="1647825" y="1116673"/>
                    </a:lnTo>
                    <a:lnTo>
                      <a:pt x="1647560" y="1122780"/>
                    </a:lnTo>
                    <a:lnTo>
                      <a:pt x="1647295" y="1128621"/>
                    </a:lnTo>
                    <a:lnTo>
                      <a:pt x="1646500" y="1134196"/>
                    </a:lnTo>
                    <a:lnTo>
                      <a:pt x="1645441" y="1140037"/>
                    </a:lnTo>
                    <a:lnTo>
                      <a:pt x="1644116" y="1145613"/>
                    </a:lnTo>
                    <a:lnTo>
                      <a:pt x="1642526" y="1150923"/>
                    </a:lnTo>
                    <a:lnTo>
                      <a:pt x="1640671" y="1156498"/>
                    </a:lnTo>
                    <a:lnTo>
                      <a:pt x="1638552" y="1161543"/>
                    </a:lnTo>
                    <a:lnTo>
                      <a:pt x="1636167" y="1166587"/>
                    </a:lnTo>
                    <a:lnTo>
                      <a:pt x="1633518" y="1171632"/>
                    </a:lnTo>
                    <a:lnTo>
                      <a:pt x="1630869" y="1176411"/>
                    </a:lnTo>
                    <a:lnTo>
                      <a:pt x="1627689" y="1181190"/>
                    </a:lnTo>
                    <a:lnTo>
                      <a:pt x="1624510" y="1185703"/>
                    </a:lnTo>
                    <a:lnTo>
                      <a:pt x="1621065" y="1189951"/>
                    </a:lnTo>
                    <a:lnTo>
                      <a:pt x="1617356" y="1193934"/>
                    </a:lnTo>
                    <a:lnTo>
                      <a:pt x="1613382" y="1198182"/>
                    </a:lnTo>
                    <a:lnTo>
                      <a:pt x="1609143" y="1201899"/>
                    </a:lnTo>
                    <a:lnTo>
                      <a:pt x="1604904" y="1205616"/>
                    </a:lnTo>
                    <a:lnTo>
                      <a:pt x="1600665" y="1209067"/>
                    </a:lnTo>
                    <a:lnTo>
                      <a:pt x="1596161" y="1212253"/>
                    </a:lnTo>
                    <a:lnTo>
                      <a:pt x="1591392" y="1215174"/>
                    </a:lnTo>
                    <a:lnTo>
                      <a:pt x="1586358" y="1217829"/>
                    </a:lnTo>
                    <a:lnTo>
                      <a:pt x="1581059" y="1220484"/>
                    </a:lnTo>
                    <a:lnTo>
                      <a:pt x="1576025" y="1222608"/>
                    </a:lnTo>
                    <a:lnTo>
                      <a:pt x="1570726" y="1224732"/>
                    </a:lnTo>
                    <a:lnTo>
                      <a:pt x="1565427" y="1226590"/>
                    </a:lnTo>
                    <a:lnTo>
                      <a:pt x="1559598" y="1228183"/>
                    </a:lnTo>
                    <a:lnTo>
                      <a:pt x="1554034" y="1229511"/>
                    </a:lnTo>
                    <a:lnTo>
                      <a:pt x="1548206" y="1230573"/>
                    </a:lnTo>
                    <a:lnTo>
                      <a:pt x="1542377" y="1231369"/>
                    </a:lnTo>
                    <a:lnTo>
                      <a:pt x="1536548" y="1231635"/>
                    </a:lnTo>
                    <a:lnTo>
                      <a:pt x="1530189" y="1231900"/>
                    </a:lnTo>
                    <a:lnTo>
                      <a:pt x="990761" y="1231900"/>
                    </a:lnTo>
                    <a:lnTo>
                      <a:pt x="984667" y="1231635"/>
                    </a:lnTo>
                    <a:lnTo>
                      <a:pt x="978838" y="1231369"/>
                    </a:lnTo>
                    <a:lnTo>
                      <a:pt x="972745" y="1230573"/>
                    </a:lnTo>
                    <a:lnTo>
                      <a:pt x="967181" y="1229511"/>
                    </a:lnTo>
                    <a:lnTo>
                      <a:pt x="961352" y="1228183"/>
                    </a:lnTo>
                    <a:lnTo>
                      <a:pt x="955788" y="1226590"/>
                    </a:lnTo>
                    <a:lnTo>
                      <a:pt x="950489" y="1224732"/>
                    </a:lnTo>
                    <a:lnTo>
                      <a:pt x="944925" y="1222608"/>
                    </a:lnTo>
                    <a:lnTo>
                      <a:pt x="939627" y="1220484"/>
                    </a:lnTo>
                    <a:lnTo>
                      <a:pt x="934593" y="1217829"/>
                    </a:lnTo>
                    <a:lnTo>
                      <a:pt x="929824" y="1215174"/>
                    </a:lnTo>
                    <a:lnTo>
                      <a:pt x="925055" y="1212253"/>
                    </a:lnTo>
                    <a:lnTo>
                      <a:pt x="920286" y="1209067"/>
                    </a:lnTo>
                    <a:lnTo>
                      <a:pt x="915781" y="1205616"/>
                    </a:lnTo>
                    <a:lnTo>
                      <a:pt x="911542" y="1201899"/>
                    </a:lnTo>
                    <a:lnTo>
                      <a:pt x="907568" y="1198182"/>
                    </a:lnTo>
                    <a:lnTo>
                      <a:pt x="903594" y="1193934"/>
                    </a:lnTo>
                    <a:lnTo>
                      <a:pt x="900150" y="1189951"/>
                    </a:lnTo>
                    <a:lnTo>
                      <a:pt x="896440" y="1185703"/>
                    </a:lnTo>
                    <a:lnTo>
                      <a:pt x="893261" y="1181190"/>
                    </a:lnTo>
                    <a:lnTo>
                      <a:pt x="890347" y="1176411"/>
                    </a:lnTo>
                    <a:lnTo>
                      <a:pt x="887167" y="1171632"/>
                    </a:lnTo>
                    <a:lnTo>
                      <a:pt x="884783" y="1166587"/>
                    </a:lnTo>
                    <a:lnTo>
                      <a:pt x="882398" y="1161543"/>
                    </a:lnTo>
                    <a:lnTo>
                      <a:pt x="880279" y="1156498"/>
                    </a:lnTo>
                    <a:lnTo>
                      <a:pt x="878689" y="1150923"/>
                    </a:lnTo>
                    <a:lnTo>
                      <a:pt x="876834" y="1145613"/>
                    </a:lnTo>
                    <a:lnTo>
                      <a:pt x="875510" y="1140037"/>
                    </a:lnTo>
                    <a:lnTo>
                      <a:pt x="874450" y="1134196"/>
                    </a:lnTo>
                    <a:lnTo>
                      <a:pt x="873920" y="1128621"/>
                    </a:lnTo>
                    <a:lnTo>
                      <a:pt x="873125" y="1122780"/>
                    </a:lnTo>
                    <a:lnTo>
                      <a:pt x="873125" y="1116673"/>
                    </a:lnTo>
                    <a:lnTo>
                      <a:pt x="873125" y="1111098"/>
                    </a:lnTo>
                    <a:lnTo>
                      <a:pt x="873920" y="1104991"/>
                    </a:lnTo>
                    <a:lnTo>
                      <a:pt x="874450" y="1099416"/>
                    </a:lnTo>
                    <a:lnTo>
                      <a:pt x="875510" y="1093840"/>
                    </a:lnTo>
                    <a:lnTo>
                      <a:pt x="876834" y="1087999"/>
                    </a:lnTo>
                    <a:lnTo>
                      <a:pt x="878689" y="1082689"/>
                    </a:lnTo>
                    <a:lnTo>
                      <a:pt x="880279" y="1077379"/>
                    </a:lnTo>
                    <a:lnTo>
                      <a:pt x="882398" y="1071804"/>
                    </a:lnTo>
                    <a:lnTo>
                      <a:pt x="884783" y="1066759"/>
                    </a:lnTo>
                    <a:lnTo>
                      <a:pt x="887167" y="1061980"/>
                    </a:lnTo>
                    <a:lnTo>
                      <a:pt x="890347" y="1057201"/>
                    </a:lnTo>
                    <a:lnTo>
                      <a:pt x="893261" y="1052422"/>
                    </a:lnTo>
                    <a:lnTo>
                      <a:pt x="896440" y="1048174"/>
                    </a:lnTo>
                    <a:lnTo>
                      <a:pt x="900150" y="1043661"/>
                    </a:lnTo>
                    <a:lnTo>
                      <a:pt x="903594" y="1039413"/>
                    </a:lnTo>
                    <a:lnTo>
                      <a:pt x="907568" y="1035430"/>
                    </a:lnTo>
                    <a:lnTo>
                      <a:pt x="911542" y="1031713"/>
                    </a:lnTo>
                    <a:lnTo>
                      <a:pt x="915781" y="1027997"/>
                    </a:lnTo>
                    <a:lnTo>
                      <a:pt x="920286" y="1024545"/>
                    </a:lnTo>
                    <a:lnTo>
                      <a:pt x="925055" y="1021359"/>
                    </a:lnTo>
                    <a:lnTo>
                      <a:pt x="929824" y="1018439"/>
                    </a:lnTo>
                    <a:lnTo>
                      <a:pt x="934593" y="1015518"/>
                    </a:lnTo>
                    <a:lnTo>
                      <a:pt x="939627" y="1013129"/>
                    </a:lnTo>
                    <a:lnTo>
                      <a:pt x="944925" y="1010739"/>
                    </a:lnTo>
                    <a:lnTo>
                      <a:pt x="950489" y="1008615"/>
                    </a:lnTo>
                    <a:lnTo>
                      <a:pt x="955788" y="1006757"/>
                    </a:lnTo>
                    <a:lnTo>
                      <a:pt x="961352" y="1005429"/>
                    </a:lnTo>
                    <a:lnTo>
                      <a:pt x="967181" y="1004102"/>
                    </a:lnTo>
                    <a:lnTo>
                      <a:pt x="972745" y="1003040"/>
                    </a:lnTo>
                    <a:lnTo>
                      <a:pt x="978838" y="1002243"/>
                    </a:lnTo>
                    <a:lnTo>
                      <a:pt x="984667" y="1001712"/>
                    </a:lnTo>
                    <a:close/>
                    <a:moveTo>
                      <a:pt x="710407" y="800017"/>
                    </a:moveTo>
                    <a:lnTo>
                      <a:pt x="719935" y="800017"/>
                    </a:lnTo>
                    <a:lnTo>
                      <a:pt x="729729" y="800281"/>
                    </a:lnTo>
                    <a:lnTo>
                      <a:pt x="739522" y="800810"/>
                    </a:lnTo>
                    <a:lnTo>
                      <a:pt x="749050" y="801604"/>
                    </a:lnTo>
                    <a:lnTo>
                      <a:pt x="768637" y="803190"/>
                    </a:lnTo>
                    <a:lnTo>
                      <a:pt x="787694" y="805571"/>
                    </a:lnTo>
                    <a:lnTo>
                      <a:pt x="806222" y="809009"/>
                    </a:lnTo>
                    <a:lnTo>
                      <a:pt x="825014" y="812711"/>
                    </a:lnTo>
                    <a:lnTo>
                      <a:pt x="843806" y="817207"/>
                    </a:lnTo>
                    <a:lnTo>
                      <a:pt x="862070" y="822232"/>
                    </a:lnTo>
                    <a:lnTo>
                      <a:pt x="880333" y="828315"/>
                    </a:lnTo>
                    <a:lnTo>
                      <a:pt x="898331" y="834398"/>
                    </a:lnTo>
                    <a:lnTo>
                      <a:pt x="916329" y="841538"/>
                    </a:lnTo>
                    <a:lnTo>
                      <a:pt x="934063" y="849472"/>
                    </a:lnTo>
                    <a:lnTo>
                      <a:pt x="951532" y="857671"/>
                    </a:lnTo>
                    <a:lnTo>
                      <a:pt x="968736" y="866663"/>
                    </a:lnTo>
                    <a:lnTo>
                      <a:pt x="985941" y="875919"/>
                    </a:lnTo>
                    <a:lnTo>
                      <a:pt x="1002351" y="885969"/>
                    </a:lnTo>
                    <a:lnTo>
                      <a:pt x="973236" y="888349"/>
                    </a:lnTo>
                    <a:lnTo>
                      <a:pt x="959208" y="889672"/>
                    </a:lnTo>
                    <a:lnTo>
                      <a:pt x="946503" y="891258"/>
                    </a:lnTo>
                    <a:lnTo>
                      <a:pt x="934328" y="892845"/>
                    </a:lnTo>
                    <a:lnTo>
                      <a:pt x="923476" y="894167"/>
                    </a:lnTo>
                    <a:lnTo>
                      <a:pt x="913947" y="896019"/>
                    </a:lnTo>
                    <a:lnTo>
                      <a:pt x="906007" y="897870"/>
                    </a:lnTo>
                    <a:lnTo>
                      <a:pt x="898596" y="899986"/>
                    </a:lnTo>
                    <a:lnTo>
                      <a:pt x="890920" y="902630"/>
                    </a:lnTo>
                    <a:lnTo>
                      <a:pt x="883244" y="905540"/>
                    </a:lnTo>
                    <a:lnTo>
                      <a:pt x="875304" y="909242"/>
                    </a:lnTo>
                    <a:lnTo>
                      <a:pt x="867628" y="912945"/>
                    </a:lnTo>
                    <a:lnTo>
                      <a:pt x="859952" y="917176"/>
                    </a:lnTo>
                    <a:lnTo>
                      <a:pt x="851747" y="921937"/>
                    </a:lnTo>
                    <a:lnTo>
                      <a:pt x="844071" y="926962"/>
                    </a:lnTo>
                    <a:lnTo>
                      <a:pt x="836131" y="932251"/>
                    </a:lnTo>
                    <a:lnTo>
                      <a:pt x="828455" y="938334"/>
                    </a:lnTo>
                    <a:lnTo>
                      <a:pt x="820779" y="944416"/>
                    </a:lnTo>
                    <a:lnTo>
                      <a:pt x="813368" y="951028"/>
                    </a:lnTo>
                    <a:lnTo>
                      <a:pt x="805957" y="958169"/>
                    </a:lnTo>
                    <a:lnTo>
                      <a:pt x="798811" y="965574"/>
                    </a:lnTo>
                    <a:lnTo>
                      <a:pt x="791929" y="973244"/>
                    </a:lnTo>
                    <a:lnTo>
                      <a:pt x="785312" y="981442"/>
                    </a:lnTo>
                    <a:lnTo>
                      <a:pt x="778695" y="989641"/>
                    </a:lnTo>
                    <a:lnTo>
                      <a:pt x="772607" y="998368"/>
                    </a:lnTo>
                    <a:lnTo>
                      <a:pt x="766784" y="1007360"/>
                    </a:lnTo>
                    <a:lnTo>
                      <a:pt x="761490" y="1016881"/>
                    </a:lnTo>
                    <a:lnTo>
                      <a:pt x="756197" y="1026402"/>
                    </a:lnTo>
                    <a:lnTo>
                      <a:pt x="751432" y="1036451"/>
                    </a:lnTo>
                    <a:lnTo>
                      <a:pt x="747462" y="1046501"/>
                    </a:lnTo>
                    <a:lnTo>
                      <a:pt x="743492" y="1056815"/>
                    </a:lnTo>
                    <a:lnTo>
                      <a:pt x="740316" y="1067923"/>
                    </a:lnTo>
                    <a:lnTo>
                      <a:pt x="737140" y="1079031"/>
                    </a:lnTo>
                    <a:lnTo>
                      <a:pt x="735287" y="1090138"/>
                    </a:lnTo>
                    <a:lnTo>
                      <a:pt x="733434" y="1101775"/>
                    </a:lnTo>
                    <a:lnTo>
                      <a:pt x="732111" y="1113412"/>
                    </a:lnTo>
                    <a:lnTo>
                      <a:pt x="731846" y="1125577"/>
                    </a:lnTo>
                    <a:lnTo>
                      <a:pt x="731846" y="1137743"/>
                    </a:lnTo>
                    <a:lnTo>
                      <a:pt x="732905" y="1150173"/>
                    </a:lnTo>
                    <a:lnTo>
                      <a:pt x="734228" y="1162867"/>
                    </a:lnTo>
                    <a:lnTo>
                      <a:pt x="736346" y="1174768"/>
                    </a:lnTo>
                    <a:lnTo>
                      <a:pt x="738992" y="1186405"/>
                    </a:lnTo>
                    <a:lnTo>
                      <a:pt x="742433" y="1197513"/>
                    </a:lnTo>
                    <a:lnTo>
                      <a:pt x="745874" y="1208620"/>
                    </a:lnTo>
                    <a:lnTo>
                      <a:pt x="750109" y="1219199"/>
                    </a:lnTo>
                    <a:lnTo>
                      <a:pt x="754873" y="1229513"/>
                    </a:lnTo>
                    <a:lnTo>
                      <a:pt x="759902" y="1239299"/>
                    </a:lnTo>
                    <a:lnTo>
                      <a:pt x="765461" y="1248555"/>
                    </a:lnTo>
                    <a:lnTo>
                      <a:pt x="771548" y="1257547"/>
                    </a:lnTo>
                    <a:lnTo>
                      <a:pt x="778165" y="1266274"/>
                    </a:lnTo>
                    <a:lnTo>
                      <a:pt x="784782" y="1274473"/>
                    </a:lnTo>
                    <a:lnTo>
                      <a:pt x="791929" y="1282407"/>
                    </a:lnTo>
                    <a:lnTo>
                      <a:pt x="799605" y="1289812"/>
                    </a:lnTo>
                    <a:lnTo>
                      <a:pt x="807545" y="1296953"/>
                    </a:lnTo>
                    <a:lnTo>
                      <a:pt x="815485" y="1303829"/>
                    </a:lnTo>
                    <a:lnTo>
                      <a:pt x="824220" y="1309912"/>
                    </a:lnTo>
                    <a:lnTo>
                      <a:pt x="832690" y="1315994"/>
                    </a:lnTo>
                    <a:lnTo>
                      <a:pt x="841689" y="1321284"/>
                    </a:lnTo>
                    <a:lnTo>
                      <a:pt x="850953" y="1326573"/>
                    </a:lnTo>
                    <a:lnTo>
                      <a:pt x="860481" y="1331334"/>
                    </a:lnTo>
                    <a:lnTo>
                      <a:pt x="870010" y="1335565"/>
                    </a:lnTo>
                    <a:lnTo>
                      <a:pt x="879803" y="1339532"/>
                    </a:lnTo>
                    <a:lnTo>
                      <a:pt x="889861" y="1342970"/>
                    </a:lnTo>
                    <a:lnTo>
                      <a:pt x="899919" y="1346144"/>
                    </a:lnTo>
                    <a:lnTo>
                      <a:pt x="910242" y="1349053"/>
                    </a:lnTo>
                    <a:lnTo>
                      <a:pt x="920300" y="1350904"/>
                    </a:lnTo>
                    <a:lnTo>
                      <a:pt x="930622" y="1353020"/>
                    </a:lnTo>
                    <a:lnTo>
                      <a:pt x="941209" y="1354607"/>
                    </a:lnTo>
                    <a:lnTo>
                      <a:pt x="951797" y="1355400"/>
                    </a:lnTo>
                    <a:lnTo>
                      <a:pt x="962384" y="1356194"/>
                    </a:lnTo>
                    <a:lnTo>
                      <a:pt x="972707" y="1356458"/>
                    </a:lnTo>
                    <a:lnTo>
                      <a:pt x="1352790" y="1356458"/>
                    </a:lnTo>
                    <a:lnTo>
                      <a:pt x="1360466" y="1380260"/>
                    </a:lnTo>
                    <a:lnTo>
                      <a:pt x="1367877" y="1404327"/>
                    </a:lnTo>
                    <a:lnTo>
                      <a:pt x="1375023" y="1428658"/>
                    </a:lnTo>
                    <a:lnTo>
                      <a:pt x="1381640" y="1453253"/>
                    </a:lnTo>
                    <a:lnTo>
                      <a:pt x="1387728" y="1478378"/>
                    </a:lnTo>
                    <a:lnTo>
                      <a:pt x="1393286" y="1503502"/>
                    </a:lnTo>
                    <a:lnTo>
                      <a:pt x="1398315" y="1529156"/>
                    </a:lnTo>
                    <a:lnTo>
                      <a:pt x="1402815" y="1555074"/>
                    </a:lnTo>
                    <a:lnTo>
                      <a:pt x="1407049" y="1581256"/>
                    </a:lnTo>
                    <a:lnTo>
                      <a:pt x="1410490" y="1607703"/>
                    </a:lnTo>
                    <a:lnTo>
                      <a:pt x="1413667" y="1634414"/>
                    </a:lnTo>
                    <a:lnTo>
                      <a:pt x="1416313" y="1661126"/>
                    </a:lnTo>
                    <a:lnTo>
                      <a:pt x="1417901" y="1688366"/>
                    </a:lnTo>
                    <a:lnTo>
                      <a:pt x="1419490" y="1715606"/>
                    </a:lnTo>
                    <a:lnTo>
                      <a:pt x="1420284" y="1742846"/>
                    </a:lnTo>
                    <a:lnTo>
                      <a:pt x="1420813" y="1770880"/>
                    </a:lnTo>
                    <a:lnTo>
                      <a:pt x="1420284" y="1797327"/>
                    </a:lnTo>
                    <a:lnTo>
                      <a:pt x="1419490" y="1824038"/>
                    </a:lnTo>
                    <a:lnTo>
                      <a:pt x="1059" y="1824038"/>
                    </a:lnTo>
                    <a:lnTo>
                      <a:pt x="265" y="1797327"/>
                    </a:lnTo>
                    <a:lnTo>
                      <a:pt x="0" y="1770880"/>
                    </a:lnTo>
                    <a:lnTo>
                      <a:pt x="265" y="1745756"/>
                    </a:lnTo>
                    <a:lnTo>
                      <a:pt x="794" y="1720896"/>
                    </a:lnTo>
                    <a:lnTo>
                      <a:pt x="2118" y="1696035"/>
                    </a:lnTo>
                    <a:lnTo>
                      <a:pt x="3441" y="1671704"/>
                    </a:lnTo>
                    <a:lnTo>
                      <a:pt x="5559" y="1647109"/>
                    </a:lnTo>
                    <a:lnTo>
                      <a:pt x="8205" y="1622778"/>
                    </a:lnTo>
                    <a:lnTo>
                      <a:pt x="11117" y="1598976"/>
                    </a:lnTo>
                    <a:lnTo>
                      <a:pt x="14293" y="1575173"/>
                    </a:lnTo>
                    <a:lnTo>
                      <a:pt x="17999" y="1551371"/>
                    </a:lnTo>
                    <a:lnTo>
                      <a:pt x="22234" y="1528362"/>
                    </a:lnTo>
                    <a:lnTo>
                      <a:pt x="26998" y="1505089"/>
                    </a:lnTo>
                    <a:lnTo>
                      <a:pt x="31762" y="1482081"/>
                    </a:lnTo>
                    <a:lnTo>
                      <a:pt x="37056" y="1459601"/>
                    </a:lnTo>
                    <a:lnTo>
                      <a:pt x="43143" y="1436856"/>
                    </a:lnTo>
                    <a:lnTo>
                      <a:pt x="49496" y="1414906"/>
                    </a:lnTo>
                    <a:lnTo>
                      <a:pt x="55848" y="1392955"/>
                    </a:lnTo>
                    <a:lnTo>
                      <a:pt x="62730" y="1371268"/>
                    </a:lnTo>
                    <a:lnTo>
                      <a:pt x="69876" y="1349846"/>
                    </a:lnTo>
                    <a:lnTo>
                      <a:pt x="77552" y="1328689"/>
                    </a:lnTo>
                    <a:lnTo>
                      <a:pt x="85757" y="1307796"/>
                    </a:lnTo>
                    <a:lnTo>
                      <a:pt x="93962" y="1287696"/>
                    </a:lnTo>
                    <a:lnTo>
                      <a:pt x="102697" y="1267332"/>
                    </a:lnTo>
                    <a:lnTo>
                      <a:pt x="111961" y="1247497"/>
                    </a:lnTo>
                    <a:lnTo>
                      <a:pt x="121489" y="1227926"/>
                    </a:lnTo>
                    <a:lnTo>
                      <a:pt x="131018" y="1208885"/>
                    </a:lnTo>
                    <a:lnTo>
                      <a:pt x="141076" y="1189843"/>
                    </a:lnTo>
                    <a:lnTo>
                      <a:pt x="151398" y="1171330"/>
                    </a:lnTo>
                    <a:lnTo>
                      <a:pt x="162250" y="1153346"/>
                    </a:lnTo>
                    <a:lnTo>
                      <a:pt x="173102" y="1135363"/>
                    </a:lnTo>
                    <a:lnTo>
                      <a:pt x="184484" y="1118172"/>
                    </a:lnTo>
                    <a:lnTo>
                      <a:pt x="196130" y="1100982"/>
                    </a:lnTo>
                    <a:lnTo>
                      <a:pt x="208040" y="1084320"/>
                    </a:lnTo>
                    <a:lnTo>
                      <a:pt x="220216" y="1067923"/>
                    </a:lnTo>
                    <a:lnTo>
                      <a:pt x="232656" y="1052055"/>
                    </a:lnTo>
                    <a:lnTo>
                      <a:pt x="245625" y="1036716"/>
                    </a:lnTo>
                    <a:lnTo>
                      <a:pt x="258330" y="1021641"/>
                    </a:lnTo>
                    <a:lnTo>
                      <a:pt x="271829" y="1006831"/>
                    </a:lnTo>
                    <a:lnTo>
                      <a:pt x="285327" y="992814"/>
                    </a:lnTo>
                    <a:lnTo>
                      <a:pt x="299091" y="979062"/>
                    </a:lnTo>
                    <a:lnTo>
                      <a:pt x="313119" y="965574"/>
                    </a:lnTo>
                    <a:lnTo>
                      <a:pt x="327412" y="952879"/>
                    </a:lnTo>
                    <a:lnTo>
                      <a:pt x="341969" y="940714"/>
                    </a:lnTo>
                    <a:lnTo>
                      <a:pt x="356792" y="928548"/>
                    </a:lnTo>
                    <a:lnTo>
                      <a:pt x="371614" y="917176"/>
                    </a:lnTo>
                    <a:lnTo>
                      <a:pt x="386965" y="906069"/>
                    </a:lnTo>
                    <a:lnTo>
                      <a:pt x="402317" y="895754"/>
                    </a:lnTo>
                    <a:lnTo>
                      <a:pt x="417933" y="885704"/>
                    </a:lnTo>
                    <a:lnTo>
                      <a:pt x="434079" y="876184"/>
                    </a:lnTo>
                    <a:lnTo>
                      <a:pt x="449695" y="867192"/>
                    </a:lnTo>
                    <a:lnTo>
                      <a:pt x="466105" y="858993"/>
                    </a:lnTo>
                    <a:lnTo>
                      <a:pt x="482516" y="850795"/>
                    </a:lnTo>
                    <a:lnTo>
                      <a:pt x="499190" y="843654"/>
                    </a:lnTo>
                    <a:lnTo>
                      <a:pt x="515865" y="836778"/>
                    </a:lnTo>
                    <a:lnTo>
                      <a:pt x="532805" y="830695"/>
                    </a:lnTo>
                    <a:lnTo>
                      <a:pt x="550009" y="824612"/>
                    </a:lnTo>
                    <a:lnTo>
                      <a:pt x="567214" y="819587"/>
                    </a:lnTo>
                    <a:lnTo>
                      <a:pt x="584683" y="815091"/>
                    </a:lnTo>
                    <a:lnTo>
                      <a:pt x="602152" y="811389"/>
                    </a:lnTo>
                    <a:lnTo>
                      <a:pt x="619885" y="807686"/>
                    </a:lnTo>
                    <a:lnTo>
                      <a:pt x="637619" y="805042"/>
                    </a:lnTo>
                    <a:lnTo>
                      <a:pt x="655618" y="802661"/>
                    </a:lnTo>
                    <a:lnTo>
                      <a:pt x="673881" y="801075"/>
                    </a:lnTo>
                    <a:lnTo>
                      <a:pt x="692144" y="800281"/>
                    </a:lnTo>
                    <a:lnTo>
                      <a:pt x="710407" y="800017"/>
                    </a:lnTo>
                    <a:close/>
                    <a:moveTo>
                      <a:pt x="717024" y="0"/>
                    </a:moveTo>
                    <a:lnTo>
                      <a:pt x="726288" y="265"/>
                    </a:lnTo>
                    <a:lnTo>
                      <a:pt x="735552" y="529"/>
                    </a:lnTo>
                    <a:lnTo>
                      <a:pt x="744286" y="1322"/>
                    </a:lnTo>
                    <a:lnTo>
                      <a:pt x="753550" y="1851"/>
                    </a:lnTo>
                    <a:lnTo>
                      <a:pt x="762549" y="2909"/>
                    </a:lnTo>
                    <a:lnTo>
                      <a:pt x="771548" y="4232"/>
                    </a:lnTo>
                    <a:lnTo>
                      <a:pt x="780547" y="5818"/>
                    </a:lnTo>
                    <a:lnTo>
                      <a:pt x="789017" y="7141"/>
                    </a:lnTo>
                    <a:lnTo>
                      <a:pt x="798016" y="8992"/>
                    </a:lnTo>
                    <a:lnTo>
                      <a:pt x="806751" y="11108"/>
                    </a:lnTo>
                    <a:lnTo>
                      <a:pt x="814956" y="13488"/>
                    </a:lnTo>
                    <a:lnTo>
                      <a:pt x="823691" y="15868"/>
                    </a:lnTo>
                    <a:lnTo>
                      <a:pt x="831896" y="18513"/>
                    </a:lnTo>
                    <a:lnTo>
                      <a:pt x="840366" y="21422"/>
                    </a:lnTo>
                    <a:lnTo>
                      <a:pt x="848306" y="24331"/>
                    </a:lnTo>
                    <a:lnTo>
                      <a:pt x="856511" y="27769"/>
                    </a:lnTo>
                    <a:lnTo>
                      <a:pt x="864452" y="30943"/>
                    </a:lnTo>
                    <a:lnTo>
                      <a:pt x="872392" y="34645"/>
                    </a:lnTo>
                    <a:lnTo>
                      <a:pt x="880068" y="38348"/>
                    </a:lnTo>
                    <a:lnTo>
                      <a:pt x="888008" y="42315"/>
                    </a:lnTo>
                    <a:lnTo>
                      <a:pt x="895419" y="46546"/>
                    </a:lnTo>
                    <a:lnTo>
                      <a:pt x="902831" y="50778"/>
                    </a:lnTo>
                    <a:lnTo>
                      <a:pt x="910242" y="55274"/>
                    </a:lnTo>
                    <a:lnTo>
                      <a:pt x="917388" y="59770"/>
                    </a:lnTo>
                    <a:lnTo>
                      <a:pt x="924534" y="64530"/>
                    </a:lnTo>
                    <a:lnTo>
                      <a:pt x="931416" y="69555"/>
                    </a:lnTo>
                    <a:lnTo>
                      <a:pt x="938298" y="74580"/>
                    </a:lnTo>
                    <a:lnTo>
                      <a:pt x="944915" y="80134"/>
                    </a:lnTo>
                    <a:lnTo>
                      <a:pt x="951532" y="85423"/>
                    </a:lnTo>
                    <a:lnTo>
                      <a:pt x="958149" y="90977"/>
                    </a:lnTo>
                    <a:lnTo>
                      <a:pt x="964501" y="96795"/>
                    </a:lnTo>
                    <a:lnTo>
                      <a:pt x="970324" y="102614"/>
                    </a:lnTo>
                    <a:lnTo>
                      <a:pt x="976677" y="108697"/>
                    </a:lnTo>
                    <a:lnTo>
                      <a:pt x="982235" y="114779"/>
                    </a:lnTo>
                    <a:lnTo>
                      <a:pt x="987793" y="121127"/>
                    </a:lnTo>
                    <a:lnTo>
                      <a:pt x="993616" y="127738"/>
                    </a:lnTo>
                    <a:lnTo>
                      <a:pt x="998910" y="134085"/>
                    </a:lnTo>
                    <a:lnTo>
                      <a:pt x="1004204" y="140697"/>
                    </a:lnTo>
                    <a:lnTo>
                      <a:pt x="1009233" y="147573"/>
                    </a:lnTo>
                    <a:lnTo>
                      <a:pt x="1013997" y="154450"/>
                    </a:lnTo>
                    <a:lnTo>
                      <a:pt x="1018761" y="161590"/>
                    </a:lnTo>
                    <a:lnTo>
                      <a:pt x="1023526" y="168731"/>
                    </a:lnTo>
                    <a:lnTo>
                      <a:pt x="1027760" y="175871"/>
                    </a:lnTo>
                    <a:lnTo>
                      <a:pt x="1032260" y="183277"/>
                    </a:lnTo>
                    <a:lnTo>
                      <a:pt x="1036230" y="190682"/>
                    </a:lnTo>
                    <a:lnTo>
                      <a:pt x="1039936" y="198351"/>
                    </a:lnTo>
                    <a:lnTo>
                      <a:pt x="1043906" y="206021"/>
                    </a:lnTo>
                    <a:lnTo>
                      <a:pt x="1047082" y="213955"/>
                    </a:lnTo>
                    <a:lnTo>
                      <a:pt x="1050523" y="221889"/>
                    </a:lnTo>
                    <a:lnTo>
                      <a:pt x="1053699" y="229823"/>
                    </a:lnTo>
                    <a:lnTo>
                      <a:pt x="1056611" y="238022"/>
                    </a:lnTo>
                    <a:lnTo>
                      <a:pt x="1059258" y="245956"/>
                    </a:lnTo>
                    <a:lnTo>
                      <a:pt x="1061640" y="254419"/>
                    </a:lnTo>
                    <a:lnTo>
                      <a:pt x="1064022" y="262617"/>
                    </a:lnTo>
                    <a:lnTo>
                      <a:pt x="1066139" y="271080"/>
                    </a:lnTo>
                    <a:lnTo>
                      <a:pt x="1068257" y="279543"/>
                    </a:lnTo>
                    <a:lnTo>
                      <a:pt x="1069845" y="288271"/>
                    </a:lnTo>
                    <a:lnTo>
                      <a:pt x="1071168" y="296734"/>
                    </a:lnTo>
                    <a:lnTo>
                      <a:pt x="1072492" y="305461"/>
                    </a:lnTo>
                    <a:lnTo>
                      <a:pt x="1073550" y="314453"/>
                    </a:lnTo>
                    <a:lnTo>
                      <a:pt x="1074344" y="323180"/>
                    </a:lnTo>
                    <a:lnTo>
                      <a:pt x="1074874" y="332172"/>
                    </a:lnTo>
                    <a:lnTo>
                      <a:pt x="1075403" y="341164"/>
                    </a:lnTo>
                    <a:lnTo>
                      <a:pt x="1075403" y="350156"/>
                    </a:lnTo>
                    <a:lnTo>
                      <a:pt x="1075403" y="359412"/>
                    </a:lnTo>
                    <a:lnTo>
                      <a:pt x="1074874" y="368140"/>
                    </a:lnTo>
                    <a:lnTo>
                      <a:pt x="1074344" y="377132"/>
                    </a:lnTo>
                    <a:lnTo>
                      <a:pt x="1073550" y="385859"/>
                    </a:lnTo>
                    <a:lnTo>
                      <a:pt x="1072492" y="394587"/>
                    </a:lnTo>
                    <a:lnTo>
                      <a:pt x="1071168" y="403314"/>
                    </a:lnTo>
                    <a:lnTo>
                      <a:pt x="1069845" y="412042"/>
                    </a:lnTo>
                    <a:lnTo>
                      <a:pt x="1068257" y="420505"/>
                    </a:lnTo>
                    <a:lnTo>
                      <a:pt x="1066139" y="429232"/>
                    </a:lnTo>
                    <a:lnTo>
                      <a:pt x="1064022" y="437431"/>
                    </a:lnTo>
                    <a:lnTo>
                      <a:pt x="1061640" y="445894"/>
                    </a:lnTo>
                    <a:lnTo>
                      <a:pt x="1059258" y="454092"/>
                    </a:lnTo>
                    <a:lnTo>
                      <a:pt x="1056611" y="462555"/>
                    </a:lnTo>
                    <a:lnTo>
                      <a:pt x="1053699" y="470489"/>
                    </a:lnTo>
                    <a:lnTo>
                      <a:pt x="1050523" y="478423"/>
                    </a:lnTo>
                    <a:lnTo>
                      <a:pt x="1047082" y="486357"/>
                    </a:lnTo>
                    <a:lnTo>
                      <a:pt x="1043906" y="494027"/>
                    </a:lnTo>
                    <a:lnTo>
                      <a:pt x="1039936" y="501696"/>
                    </a:lnTo>
                    <a:lnTo>
                      <a:pt x="1036230" y="509366"/>
                    </a:lnTo>
                    <a:lnTo>
                      <a:pt x="1032260" y="516771"/>
                    </a:lnTo>
                    <a:lnTo>
                      <a:pt x="1027760" y="524441"/>
                    </a:lnTo>
                    <a:lnTo>
                      <a:pt x="1023526" y="531581"/>
                    </a:lnTo>
                    <a:lnTo>
                      <a:pt x="1018761" y="538722"/>
                    </a:lnTo>
                    <a:lnTo>
                      <a:pt x="1013997" y="545863"/>
                    </a:lnTo>
                    <a:lnTo>
                      <a:pt x="1009233" y="552474"/>
                    </a:lnTo>
                    <a:lnTo>
                      <a:pt x="1004204" y="559351"/>
                    </a:lnTo>
                    <a:lnTo>
                      <a:pt x="998910" y="566227"/>
                    </a:lnTo>
                    <a:lnTo>
                      <a:pt x="993616" y="572838"/>
                    </a:lnTo>
                    <a:lnTo>
                      <a:pt x="987793" y="578921"/>
                    </a:lnTo>
                    <a:lnTo>
                      <a:pt x="982235" y="585533"/>
                    </a:lnTo>
                    <a:lnTo>
                      <a:pt x="976677" y="591616"/>
                    </a:lnTo>
                    <a:lnTo>
                      <a:pt x="970324" y="597434"/>
                    </a:lnTo>
                    <a:lnTo>
                      <a:pt x="964501" y="603517"/>
                    </a:lnTo>
                    <a:lnTo>
                      <a:pt x="958149" y="609071"/>
                    </a:lnTo>
                    <a:lnTo>
                      <a:pt x="951532" y="614624"/>
                    </a:lnTo>
                    <a:lnTo>
                      <a:pt x="944915" y="620178"/>
                    </a:lnTo>
                    <a:lnTo>
                      <a:pt x="938298" y="625468"/>
                    </a:lnTo>
                    <a:lnTo>
                      <a:pt x="931416" y="630493"/>
                    </a:lnTo>
                    <a:lnTo>
                      <a:pt x="924534" y="635517"/>
                    </a:lnTo>
                    <a:lnTo>
                      <a:pt x="917388" y="640278"/>
                    </a:lnTo>
                    <a:lnTo>
                      <a:pt x="910242" y="645038"/>
                    </a:lnTo>
                    <a:lnTo>
                      <a:pt x="902831" y="649534"/>
                    </a:lnTo>
                    <a:lnTo>
                      <a:pt x="895419" y="653766"/>
                    </a:lnTo>
                    <a:lnTo>
                      <a:pt x="888008" y="657733"/>
                    </a:lnTo>
                    <a:lnTo>
                      <a:pt x="880068" y="661700"/>
                    </a:lnTo>
                    <a:lnTo>
                      <a:pt x="872392" y="665667"/>
                    </a:lnTo>
                    <a:lnTo>
                      <a:pt x="864452" y="669105"/>
                    </a:lnTo>
                    <a:lnTo>
                      <a:pt x="856511" y="672807"/>
                    </a:lnTo>
                    <a:lnTo>
                      <a:pt x="848306" y="675981"/>
                    </a:lnTo>
                    <a:lnTo>
                      <a:pt x="840366" y="678890"/>
                    </a:lnTo>
                    <a:lnTo>
                      <a:pt x="831896" y="681535"/>
                    </a:lnTo>
                    <a:lnTo>
                      <a:pt x="823691" y="684180"/>
                    </a:lnTo>
                    <a:lnTo>
                      <a:pt x="814956" y="687089"/>
                    </a:lnTo>
                    <a:lnTo>
                      <a:pt x="806751" y="688940"/>
                    </a:lnTo>
                    <a:lnTo>
                      <a:pt x="798016" y="691056"/>
                    </a:lnTo>
                    <a:lnTo>
                      <a:pt x="789017" y="692907"/>
                    </a:lnTo>
                    <a:lnTo>
                      <a:pt x="780547" y="694758"/>
                    </a:lnTo>
                    <a:lnTo>
                      <a:pt x="771548" y="696081"/>
                    </a:lnTo>
                    <a:lnTo>
                      <a:pt x="762549" y="697403"/>
                    </a:lnTo>
                    <a:lnTo>
                      <a:pt x="753550" y="698196"/>
                    </a:lnTo>
                    <a:lnTo>
                      <a:pt x="744286" y="699254"/>
                    </a:lnTo>
                    <a:lnTo>
                      <a:pt x="735552" y="699783"/>
                    </a:lnTo>
                    <a:lnTo>
                      <a:pt x="726288" y="700048"/>
                    </a:lnTo>
                    <a:lnTo>
                      <a:pt x="717024" y="700048"/>
                    </a:lnTo>
                    <a:lnTo>
                      <a:pt x="707760" y="700048"/>
                    </a:lnTo>
                    <a:lnTo>
                      <a:pt x="698496" y="699783"/>
                    </a:lnTo>
                    <a:lnTo>
                      <a:pt x="689232" y="699254"/>
                    </a:lnTo>
                    <a:lnTo>
                      <a:pt x="680498" y="698196"/>
                    </a:lnTo>
                    <a:lnTo>
                      <a:pt x="671234" y="697403"/>
                    </a:lnTo>
                    <a:lnTo>
                      <a:pt x="662235" y="696081"/>
                    </a:lnTo>
                    <a:lnTo>
                      <a:pt x="653235" y="694758"/>
                    </a:lnTo>
                    <a:lnTo>
                      <a:pt x="644766" y="692907"/>
                    </a:lnTo>
                    <a:lnTo>
                      <a:pt x="636031" y="691056"/>
                    </a:lnTo>
                    <a:lnTo>
                      <a:pt x="627561" y="688940"/>
                    </a:lnTo>
                    <a:lnTo>
                      <a:pt x="618827" y="687089"/>
                    </a:lnTo>
                    <a:lnTo>
                      <a:pt x="610092" y="684180"/>
                    </a:lnTo>
                    <a:lnTo>
                      <a:pt x="601887" y="681535"/>
                    </a:lnTo>
                    <a:lnTo>
                      <a:pt x="593417" y="678890"/>
                    </a:lnTo>
                    <a:lnTo>
                      <a:pt x="585477" y="675981"/>
                    </a:lnTo>
                    <a:lnTo>
                      <a:pt x="577536" y="672807"/>
                    </a:lnTo>
                    <a:lnTo>
                      <a:pt x="569331" y="669105"/>
                    </a:lnTo>
                    <a:lnTo>
                      <a:pt x="561391" y="665667"/>
                    </a:lnTo>
                    <a:lnTo>
                      <a:pt x="553715" y="661700"/>
                    </a:lnTo>
                    <a:lnTo>
                      <a:pt x="545775" y="657733"/>
                    </a:lnTo>
                    <a:lnTo>
                      <a:pt x="538363" y="653766"/>
                    </a:lnTo>
                    <a:lnTo>
                      <a:pt x="530952" y="649534"/>
                    </a:lnTo>
                    <a:lnTo>
                      <a:pt x="523541" y="645038"/>
                    </a:lnTo>
                    <a:lnTo>
                      <a:pt x="516395" y="640278"/>
                    </a:lnTo>
                    <a:lnTo>
                      <a:pt x="509248" y="635517"/>
                    </a:lnTo>
                    <a:lnTo>
                      <a:pt x="502367" y="630493"/>
                    </a:lnTo>
                    <a:lnTo>
                      <a:pt x="495485" y="625468"/>
                    </a:lnTo>
                    <a:lnTo>
                      <a:pt x="488603" y="620178"/>
                    </a:lnTo>
                    <a:lnTo>
                      <a:pt x="482251" y="614624"/>
                    </a:lnTo>
                    <a:lnTo>
                      <a:pt x="475898" y="609071"/>
                    </a:lnTo>
                    <a:lnTo>
                      <a:pt x="469546" y="603517"/>
                    </a:lnTo>
                    <a:lnTo>
                      <a:pt x="463458" y="597434"/>
                    </a:lnTo>
                    <a:lnTo>
                      <a:pt x="457371" y="591616"/>
                    </a:lnTo>
                    <a:lnTo>
                      <a:pt x="451548" y="585533"/>
                    </a:lnTo>
                    <a:lnTo>
                      <a:pt x="445989" y="578921"/>
                    </a:lnTo>
                    <a:lnTo>
                      <a:pt x="440166" y="572838"/>
                    </a:lnTo>
                    <a:lnTo>
                      <a:pt x="434873" y="566227"/>
                    </a:lnTo>
                    <a:lnTo>
                      <a:pt x="429579" y="559351"/>
                    </a:lnTo>
                    <a:lnTo>
                      <a:pt x="424550" y="552474"/>
                    </a:lnTo>
                    <a:lnTo>
                      <a:pt x="419786" y="545863"/>
                    </a:lnTo>
                    <a:lnTo>
                      <a:pt x="415022" y="538722"/>
                    </a:lnTo>
                    <a:lnTo>
                      <a:pt x="410257" y="531581"/>
                    </a:lnTo>
                    <a:lnTo>
                      <a:pt x="406022" y="524441"/>
                    </a:lnTo>
                    <a:lnTo>
                      <a:pt x="401523" y="516771"/>
                    </a:lnTo>
                    <a:lnTo>
                      <a:pt x="397553" y="509366"/>
                    </a:lnTo>
                    <a:lnTo>
                      <a:pt x="393847" y="501696"/>
                    </a:lnTo>
                    <a:lnTo>
                      <a:pt x="389877" y="494027"/>
                    </a:lnTo>
                    <a:lnTo>
                      <a:pt x="386701" y="486357"/>
                    </a:lnTo>
                    <a:lnTo>
                      <a:pt x="383260" y="478423"/>
                    </a:lnTo>
                    <a:lnTo>
                      <a:pt x="380084" y="470489"/>
                    </a:lnTo>
                    <a:lnTo>
                      <a:pt x="377172" y="462555"/>
                    </a:lnTo>
                    <a:lnTo>
                      <a:pt x="374525" y="454092"/>
                    </a:lnTo>
                    <a:lnTo>
                      <a:pt x="372143" y="445894"/>
                    </a:lnTo>
                    <a:lnTo>
                      <a:pt x="369761" y="437431"/>
                    </a:lnTo>
                    <a:lnTo>
                      <a:pt x="367644" y="429232"/>
                    </a:lnTo>
                    <a:lnTo>
                      <a:pt x="365791" y="420505"/>
                    </a:lnTo>
                    <a:lnTo>
                      <a:pt x="363938" y="412042"/>
                    </a:lnTo>
                    <a:lnTo>
                      <a:pt x="362615" y="403314"/>
                    </a:lnTo>
                    <a:lnTo>
                      <a:pt x="361291" y="394587"/>
                    </a:lnTo>
                    <a:lnTo>
                      <a:pt x="360232" y="385859"/>
                    </a:lnTo>
                    <a:lnTo>
                      <a:pt x="359438" y="377132"/>
                    </a:lnTo>
                    <a:lnTo>
                      <a:pt x="358909" y="368140"/>
                    </a:lnTo>
                    <a:lnTo>
                      <a:pt x="358380" y="359412"/>
                    </a:lnTo>
                    <a:lnTo>
                      <a:pt x="358380" y="350156"/>
                    </a:lnTo>
                    <a:lnTo>
                      <a:pt x="358380" y="341164"/>
                    </a:lnTo>
                    <a:lnTo>
                      <a:pt x="358909" y="332172"/>
                    </a:lnTo>
                    <a:lnTo>
                      <a:pt x="359438" y="323180"/>
                    </a:lnTo>
                    <a:lnTo>
                      <a:pt x="360232" y="314453"/>
                    </a:lnTo>
                    <a:lnTo>
                      <a:pt x="361291" y="305461"/>
                    </a:lnTo>
                    <a:lnTo>
                      <a:pt x="362615" y="296734"/>
                    </a:lnTo>
                    <a:lnTo>
                      <a:pt x="363938" y="288271"/>
                    </a:lnTo>
                    <a:lnTo>
                      <a:pt x="365791" y="279543"/>
                    </a:lnTo>
                    <a:lnTo>
                      <a:pt x="367644" y="271080"/>
                    </a:lnTo>
                    <a:lnTo>
                      <a:pt x="369761" y="262617"/>
                    </a:lnTo>
                    <a:lnTo>
                      <a:pt x="372143" y="254419"/>
                    </a:lnTo>
                    <a:lnTo>
                      <a:pt x="374525" y="245956"/>
                    </a:lnTo>
                    <a:lnTo>
                      <a:pt x="377172" y="238022"/>
                    </a:lnTo>
                    <a:lnTo>
                      <a:pt x="380084" y="229823"/>
                    </a:lnTo>
                    <a:lnTo>
                      <a:pt x="383260" y="221889"/>
                    </a:lnTo>
                    <a:lnTo>
                      <a:pt x="386701" y="213955"/>
                    </a:lnTo>
                    <a:lnTo>
                      <a:pt x="389877" y="206021"/>
                    </a:lnTo>
                    <a:lnTo>
                      <a:pt x="393847" y="198351"/>
                    </a:lnTo>
                    <a:lnTo>
                      <a:pt x="397553" y="190682"/>
                    </a:lnTo>
                    <a:lnTo>
                      <a:pt x="401523" y="183277"/>
                    </a:lnTo>
                    <a:lnTo>
                      <a:pt x="406022" y="175871"/>
                    </a:lnTo>
                    <a:lnTo>
                      <a:pt x="410257" y="168731"/>
                    </a:lnTo>
                    <a:lnTo>
                      <a:pt x="415022" y="161590"/>
                    </a:lnTo>
                    <a:lnTo>
                      <a:pt x="419786" y="154450"/>
                    </a:lnTo>
                    <a:lnTo>
                      <a:pt x="424550" y="147573"/>
                    </a:lnTo>
                    <a:lnTo>
                      <a:pt x="429579" y="140697"/>
                    </a:lnTo>
                    <a:lnTo>
                      <a:pt x="434873" y="134085"/>
                    </a:lnTo>
                    <a:lnTo>
                      <a:pt x="440166" y="127738"/>
                    </a:lnTo>
                    <a:lnTo>
                      <a:pt x="445989" y="121127"/>
                    </a:lnTo>
                    <a:lnTo>
                      <a:pt x="451548" y="114779"/>
                    </a:lnTo>
                    <a:lnTo>
                      <a:pt x="457371" y="108697"/>
                    </a:lnTo>
                    <a:lnTo>
                      <a:pt x="463458" y="102614"/>
                    </a:lnTo>
                    <a:lnTo>
                      <a:pt x="469546" y="96795"/>
                    </a:lnTo>
                    <a:lnTo>
                      <a:pt x="475898" y="90977"/>
                    </a:lnTo>
                    <a:lnTo>
                      <a:pt x="482251" y="85423"/>
                    </a:lnTo>
                    <a:lnTo>
                      <a:pt x="488603" y="80134"/>
                    </a:lnTo>
                    <a:lnTo>
                      <a:pt x="495485" y="74580"/>
                    </a:lnTo>
                    <a:lnTo>
                      <a:pt x="502367" y="69555"/>
                    </a:lnTo>
                    <a:lnTo>
                      <a:pt x="509248" y="64530"/>
                    </a:lnTo>
                    <a:lnTo>
                      <a:pt x="516395" y="59770"/>
                    </a:lnTo>
                    <a:lnTo>
                      <a:pt x="523541" y="55274"/>
                    </a:lnTo>
                    <a:lnTo>
                      <a:pt x="530952" y="50778"/>
                    </a:lnTo>
                    <a:lnTo>
                      <a:pt x="538363" y="46546"/>
                    </a:lnTo>
                    <a:lnTo>
                      <a:pt x="545775" y="42315"/>
                    </a:lnTo>
                    <a:lnTo>
                      <a:pt x="553715" y="38348"/>
                    </a:lnTo>
                    <a:lnTo>
                      <a:pt x="561391" y="34645"/>
                    </a:lnTo>
                    <a:lnTo>
                      <a:pt x="569331" y="30943"/>
                    </a:lnTo>
                    <a:lnTo>
                      <a:pt x="577536" y="27769"/>
                    </a:lnTo>
                    <a:lnTo>
                      <a:pt x="585477" y="24331"/>
                    </a:lnTo>
                    <a:lnTo>
                      <a:pt x="593417" y="21422"/>
                    </a:lnTo>
                    <a:lnTo>
                      <a:pt x="601887" y="18513"/>
                    </a:lnTo>
                    <a:lnTo>
                      <a:pt x="610092" y="15868"/>
                    </a:lnTo>
                    <a:lnTo>
                      <a:pt x="618827" y="13488"/>
                    </a:lnTo>
                    <a:lnTo>
                      <a:pt x="627561" y="11108"/>
                    </a:lnTo>
                    <a:lnTo>
                      <a:pt x="636031" y="8992"/>
                    </a:lnTo>
                    <a:lnTo>
                      <a:pt x="644766" y="7141"/>
                    </a:lnTo>
                    <a:lnTo>
                      <a:pt x="653235" y="5818"/>
                    </a:lnTo>
                    <a:lnTo>
                      <a:pt x="662235" y="4232"/>
                    </a:lnTo>
                    <a:lnTo>
                      <a:pt x="671234" y="2909"/>
                    </a:lnTo>
                    <a:lnTo>
                      <a:pt x="680498" y="1851"/>
                    </a:lnTo>
                    <a:lnTo>
                      <a:pt x="689232" y="1322"/>
                    </a:lnTo>
                    <a:lnTo>
                      <a:pt x="698496" y="529"/>
                    </a:lnTo>
                    <a:lnTo>
                      <a:pt x="707760" y="265"/>
                    </a:lnTo>
                    <a:lnTo>
                      <a:pt x="717024"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fontAlgn="auto">
                  <a:spcBef>
                    <a:spcPts val="0"/>
                  </a:spcBef>
                  <a:spcAft>
                    <a:spcPts val="0"/>
                  </a:spcAft>
                  <a:defRPr/>
                </a:pPr>
                <a:endParaRPr lang="zh-CN" altLang="en-US">
                  <a:solidFill>
                    <a:srgbClr val="FFFFFF"/>
                  </a:solidFill>
                  <a:latin typeface="+mn-lt"/>
                  <a:ea typeface="+mn-ea"/>
                </a:endParaRPr>
              </a:p>
            </p:txBody>
          </p:sp>
        </p:grpSp>
        <p:cxnSp>
          <p:nvCxnSpPr>
            <p:cNvPr id="25" name="直接连接符 24"/>
            <p:cNvCxnSpPr/>
            <p:nvPr/>
          </p:nvCxnSpPr>
          <p:spPr>
            <a:xfrm>
              <a:off x="3260725" y="3727449"/>
              <a:ext cx="5723598"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7" name="图片 6"/>
          <p:cNvPicPr>
            <a:picLocks noChangeAspect="1"/>
          </p:cNvPicPr>
          <p:nvPr/>
        </p:nvPicPr>
        <p:blipFill>
          <a:blip r:embed="rId2"/>
          <a:stretch>
            <a:fillRect/>
          </a:stretch>
        </p:blipFill>
        <p:spPr>
          <a:xfrm>
            <a:off x="308373" y="1951435"/>
            <a:ext cx="3493294" cy="2321719"/>
          </a:xfrm>
          <a:prstGeom prst="rect">
            <a:avLst/>
          </a:prstGeom>
          <a:ln>
            <a:noFill/>
          </a:ln>
          <a:effectLst>
            <a:outerShdw blurRad="190500" algn="tl" rotWithShape="0">
              <a:srgbClr val="000000">
                <a:alpha val="70000"/>
              </a:srgbClr>
            </a:outerShdw>
          </a:effectLst>
        </p:spPr>
      </p:pic>
      <p:sp>
        <p:nvSpPr>
          <p:cNvPr id="84996" name="矩形 9"/>
          <p:cNvSpPr>
            <a:spLocks noChangeArrowheads="1"/>
          </p:cNvSpPr>
          <p:nvPr/>
        </p:nvSpPr>
        <p:spPr bwMode="auto">
          <a:xfrm>
            <a:off x="167879" y="4476750"/>
            <a:ext cx="3695700" cy="553998"/>
          </a:xfrm>
          <a:prstGeom prst="rect">
            <a:avLst/>
          </a:prstGeom>
          <a:noFill/>
          <a:ln w="9525">
            <a:noFill/>
            <a:miter lim="800000"/>
          </a:ln>
        </p:spPr>
        <p:txBody>
          <a:bodyPr>
            <a:spAutoFit/>
          </a:bodyPr>
          <a:lstStyle/>
          <a:p>
            <a:pPr algn="ct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经济治理领域是大数据创新应用的沃土</a:t>
            </a:r>
            <a:endPar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algn="ct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大数据是提高经济治理质量的有效手段</a:t>
            </a:r>
            <a:endPar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9"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347712972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矩形 1"/>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2.</a:t>
            </a:r>
            <a:r>
              <a:rPr lang="zh-CN" altLang="zh-CN" sz="2100" b="1">
                <a:solidFill>
                  <a:srgbClr val="000000"/>
                </a:solidFill>
                <a:latin typeface="黑体" panose="02010609060101010101" pitchFamily="49" charset="-122"/>
                <a:ea typeface="黑体" panose="02010609060101010101" pitchFamily="49" charset="-122"/>
              </a:rPr>
              <a:t>大数据让经济治理更有效</a:t>
            </a:r>
            <a:endParaRPr lang="en-US" altLang="zh-CN" sz="2100" b="1">
              <a:solidFill>
                <a:srgbClr val="00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302419" y="1874044"/>
            <a:ext cx="3693319" cy="2414588"/>
          </a:xfrm>
          <a:prstGeom prst="rect">
            <a:avLst/>
          </a:prstGeom>
          <a:ln>
            <a:noFill/>
          </a:ln>
          <a:effectLst>
            <a:outerShdw blurRad="190500" algn="tl" rotWithShape="0">
              <a:srgbClr val="000000">
                <a:alpha val="70000"/>
              </a:srgbClr>
            </a:outerShdw>
          </a:effectLst>
        </p:spPr>
      </p:pic>
      <p:sp>
        <p:nvSpPr>
          <p:cNvPr id="86019" name="矩形 3"/>
          <p:cNvSpPr>
            <a:spLocks noChangeArrowheads="1"/>
          </p:cNvSpPr>
          <p:nvPr/>
        </p:nvSpPr>
        <p:spPr bwMode="auto">
          <a:xfrm>
            <a:off x="167879" y="4445794"/>
            <a:ext cx="3827859" cy="1015663"/>
          </a:xfrm>
          <a:prstGeom prst="rect">
            <a:avLst/>
          </a:prstGeom>
          <a:noFill/>
          <a:ln w="9525">
            <a:noFill/>
            <a:miter lim="800000"/>
          </a:ln>
        </p:spPr>
        <p:txBody>
          <a:bodyPr>
            <a:spAutoFit/>
          </a:bodyPr>
          <a:lstStyle/>
          <a:p>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支付宝“芝麻信用</a:t>
            </a:r>
            <a:r>
              <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p>
          <a:p>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“芝麻信用分”，授权开通后，每个支付宝用户都可以看到自己的芝麻信用分。分数越高代表信用程度越好，违约可能性越低。</a:t>
            </a:r>
            <a:endPar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86020" name="组合 30"/>
          <p:cNvGrpSpPr/>
          <p:nvPr/>
        </p:nvGrpSpPr>
        <p:grpSpPr bwMode="auto">
          <a:xfrm>
            <a:off x="4135041" y="1934766"/>
            <a:ext cx="2340769" cy="2262188"/>
            <a:chOff x="2655889" y="2109789"/>
            <a:chExt cx="3629025" cy="3505199"/>
          </a:xfrm>
        </p:grpSpPr>
        <p:cxnSp>
          <p:nvCxnSpPr>
            <p:cNvPr id="47" name="MH_Other_1"/>
            <p:cNvCxnSpPr/>
            <p:nvPr/>
          </p:nvCxnSpPr>
          <p:spPr bwMode="auto">
            <a:xfrm flipH="1">
              <a:off x="3700664" y="3082020"/>
              <a:ext cx="367332" cy="139470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MH_Other_2"/>
            <p:cNvCxnSpPr/>
            <p:nvPr/>
          </p:nvCxnSpPr>
          <p:spPr bwMode="auto">
            <a:xfrm>
              <a:off x="4872806" y="3082020"/>
              <a:ext cx="367333" cy="139470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MH_Other_3"/>
            <p:cNvCxnSpPr/>
            <p:nvPr/>
          </p:nvCxnSpPr>
          <p:spPr bwMode="auto">
            <a:xfrm>
              <a:off x="5040782" y="2679844"/>
              <a:ext cx="673750" cy="333917"/>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MH_Other_4"/>
            <p:cNvCxnSpPr/>
            <p:nvPr/>
          </p:nvCxnSpPr>
          <p:spPr bwMode="auto">
            <a:xfrm flipH="1">
              <a:off x="3442239" y="2679844"/>
              <a:ext cx="457781" cy="333917"/>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MH_Other_5"/>
            <p:cNvCxnSpPr/>
            <p:nvPr/>
          </p:nvCxnSpPr>
          <p:spPr bwMode="auto">
            <a:xfrm>
              <a:off x="3794804" y="3583817"/>
              <a:ext cx="1351193"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MH_Other_6"/>
            <p:cNvCxnSpPr/>
            <p:nvPr/>
          </p:nvCxnSpPr>
          <p:spPr bwMode="auto">
            <a:xfrm>
              <a:off x="3628674" y="3985992"/>
              <a:ext cx="1209060" cy="656764"/>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MH_Other_7"/>
            <p:cNvCxnSpPr/>
            <p:nvPr/>
          </p:nvCxnSpPr>
          <p:spPr bwMode="auto">
            <a:xfrm>
              <a:off x="3226269" y="4152028"/>
              <a:ext cx="71990" cy="49072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MH_Other_8"/>
            <p:cNvCxnSpPr/>
            <p:nvPr/>
          </p:nvCxnSpPr>
          <p:spPr bwMode="auto">
            <a:xfrm flipH="1">
              <a:off x="5642543" y="4152028"/>
              <a:ext cx="71989" cy="49072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MH_Other_9"/>
            <p:cNvCxnSpPr/>
            <p:nvPr/>
          </p:nvCxnSpPr>
          <p:spPr bwMode="auto">
            <a:xfrm flipH="1">
              <a:off x="4067996" y="3985992"/>
              <a:ext cx="1244132" cy="704729"/>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MH_Other_10"/>
            <p:cNvCxnSpPr/>
            <p:nvPr/>
          </p:nvCxnSpPr>
          <p:spPr bwMode="auto">
            <a:xfrm flipH="1">
              <a:off x="4271045" y="5046777"/>
              <a:ext cx="398713"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7" name="MH_SubTitle_1"/>
            <p:cNvSpPr/>
            <p:nvPr/>
          </p:nvSpPr>
          <p:spPr>
            <a:xfrm>
              <a:off x="3900489" y="2109789"/>
              <a:ext cx="1139825" cy="1139825"/>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1270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en-US" dirty="0">
                  <a:solidFill>
                    <a:srgbClr val="FFFFFF"/>
                  </a:solidFill>
                </a:rPr>
                <a:t>天猫</a:t>
              </a:r>
              <a:endParaRPr lang="zh-CN" altLang="en-US" sz="1500" dirty="0">
                <a:solidFill>
                  <a:srgbClr val="FFFFFF"/>
                </a:solidFill>
              </a:endParaRPr>
            </a:p>
          </p:txBody>
        </p:sp>
        <p:sp>
          <p:nvSpPr>
            <p:cNvPr id="58" name="MH_SubTitle_2"/>
            <p:cNvSpPr/>
            <p:nvPr/>
          </p:nvSpPr>
          <p:spPr>
            <a:xfrm>
              <a:off x="5145089" y="3014664"/>
              <a:ext cx="1139825" cy="1138237"/>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1270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en-US" dirty="0">
                  <a:solidFill>
                    <a:srgbClr val="FFFFFF"/>
                  </a:solidFill>
                </a:rPr>
                <a:t>淘宝</a:t>
              </a:r>
              <a:endParaRPr lang="zh-CN" altLang="en-US" sz="1500" dirty="0">
                <a:solidFill>
                  <a:srgbClr val="FFFFFF"/>
                </a:solidFill>
              </a:endParaRPr>
            </a:p>
          </p:txBody>
        </p:sp>
        <p:sp>
          <p:nvSpPr>
            <p:cNvPr id="59" name="MH_SubTitle_3"/>
            <p:cNvSpPr/>
            <p:nvPr/>
          </p:nvSpPr>
          <p:spPr>
            <a:xfrm>
              <a:off x="4668839" y="4476750"/>
              <a:ext cx="1139824" cy="1138238"/>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1270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sz="4500" dirty="0">
                <a:solidFill>
                  <a:srgbClr val="FFFFFF"/>
                </a:solidFill>
              </a:endParaRPr>
            </a:p>
          </p:txBody>
        </p:sp>
        <p:sp>
          <p:nvSpPr>
            <p:cNvPr id="60" name="MH_SubTitle_4"/>
            <p:cNvSpPr/>
            <p:nvPr/>
          </p:nvSpPr>
          <p:spPr>
            <a:xfrm>
              <a:off x="3132139" y="4476750"/>
              <a:ext cx="1139825" cy="1138238"/>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1270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fontAlgn="auto">
                <a:spcBef>
                  <a:spcPts val="0"/>
                </a:spcBef>
                <a:spcAft>
                  <a:spcPts val="0"/>
                </a:spcAft>
                <a:defRPr/>
              </a:pPr>
              <a:r>
                <a:rPr lang="zh-CN" altLang="en-US" dirty="0">
                  <a:solidFill>
                    <a:srgbClr val="FFFFFF"/>
                  </a:solidFill>
                </a:rPr>
                <a:t>淘宝电影</a:t>
              </a:r>
              <a:endParaRPr lang="zh-CN" altLang="en-US" sz="1500" dirty="0">
                <a:solidFill>
                  <a:srgbClr val="FFFFFF"/>
                </a:solidFill>
              </a:endParaRPr>
            </a:p>
          </p:txBody>
        </p:sp>
        <p:sp>
          <p:nvSpPr>
            <p:cNvPr id="61" name="MH_SubTitle_5"/>
            <p:cNvSpPr/>
            <p:nvPr/>
          </p:nvSpPr>
          <p:spPr>
            <a:xfrm>
              <a:off x="2655889" y="3014664"/>
              <a:ext cx="1139825" cy="1138237"/>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1270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lnSpcReduction="10000"/>
            </a:bodyPr>
            <a:lstStyle/>
            <a:p>
              <a:pPr algn="ctr" fontAlgn="auto">
                <a:spcBef>
                  <a:spcPts val="0"/>
                </a:spcBef>
                <a:spcAft>
                  <a:spcPts val="0"/>
                </a:spcAft>
                <a:defRPr/>
              </a:pPr>
              <a:r>
                <a:rPr lang="zh-CN" altLang="en-US" dirty="0">
                  <a:solidFill>
                    <a:srgbClr val="FFFFFF"/>
                  </a:solidFill>
                </a:rPr>
                <a:t>水费</a:t>
              </a:r>
              <a:endParaRPr lang="en-US" altLang="zh-CN" dirty="0">
                <a:solidFill>
                  <a:srgbClr val="FFFFFF"/>
                </a:solidFill>
              </a:endParaRPr>
            </a:p>
            <a:p>
              <a:pPr algn="ctr" fontAlgn="auto">
                <a:spcBef>
                  <a:spcPts val="0"/>
                </a:spcBef>
                <a:spcAft>
                  <a:spcPts val="0"/>
                </a:spcAft>
                <a:defRPr/>
              </a:pPr>
              <a:r>
                <a:rPr lang="zh-CN" altLang="en-US" dirty="0">
                  <a:solidFill>
                    <a:srgbClr val="FFFFFF"/>
                  </a:solidFill>
                </a:rPr>
                <a:t>电费</a:t>
              </a:r>
              <a:endParaRPr lang="zh-CN" altLang="en-US" sz="1500" dirty="0">
                <a:solidFill>
                  <a:srgbClr val="FFFFFF"/>
                </a:solidFill>
              </a:endParaRPr>
            </a:p>
          </p:txBody>
        </p:sp>
      </p:grpSp>
      <p:grpSp>
        <p:nvGrpSpPr>
          <p:cNvPr id="86021" name="组合 61"/>
          <p:cNvGrpSpPr/>
          <p:nvPr/>
        </p:nvGrpSpPr>
        <p:grpSpPr bwMode="auto">
          <a:xfrm>
            <a:off x="6747272" y="1934766"/>
            <a:ext cx="2341959" cy="2262188"/>
            <a:chOff x="2655889" y="2109789"/>
            <a:chExt cx="3629025" cy="3505199"/>
          </a:xfrm>
        </p:grpSpPr>
        <p:cxnSp>
          <p:nvCxnSpPr>
            <p:cNvPr id="63" name="MH_Other_1"/>
            <p:cNvCxnSpPr/>
            <p:nvPr/>
          </p:nvCxnSpPr>
          <p:spPr bwMode="auto">
            <a:xfrm flipH="1">
              <a:off x="3700133" y="3082020"/>
              <a:ext cx="367145" cy="139470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MH_Other_2"/>
            <p:cNvCxnSpPr/>
            <p:nvPr/>
          </p:nvCxnSpPr>
          <p:spPr bwMode="auto">
            <a:xfrm>
              <a:off x="4873524" y="3082020"/>
              <a:ext cx="367145" cy="139470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MH_Other_3"/>
            <p:cNvCxnSpPr/>
            <p:nvPr/>
          </p:nvCxnSpPr>
          <p:spPr bwMode="auto">
            <a:xfrm>
              <a:off x="5039570" y="2679844"/>
              <a:ext cx="675253" cy="333917"/>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MH_Other_4"/>
            <p:cNvCxnSpPr/>
            <p:nvPr/>
          </p:nvCxnSpPr>
          <p:spPr bwMode="auto">
            <a:xfrm flipH="1">
              <a:off x="3441840" y="2679844"/>
              <a:ext cx="459393" cy="333917"/>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MH_Other_5"/>
            <p:cNvCxnSpPr/>
            <p:nvPr/>
          </p:nvCxnSpPr>
          <p:spPr bwMode="auto">
            <a:xfrm>
              <a:off x="3796071" y="3583817"/>
              <a:ext cx="1348661"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8" name="MH_Other_6"/>
            <p:cNvCxnSpPr/>
            <p:nvPr/>
          </p:nvCxnSpPr>
          <p:spPr bwMode="auto">
            <a:xfrm>
              <a:off x="3628179" y="3985992"/>
              <a:ext cx="1208446" cy="656764"/>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9" name="MH_Other_7"/>
            <p:cNvCxnSpPr/>
            <p:nvPr/>
          </p:nvCxnSpPr>
          <p:spPr bwMode="auto">
            <a:xfrm>
              <a:off x="3225979" y="4152028"/>
              <a:ext cx="71954" cy="49072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0" name="MH_Other_8"/>
            <p:cNvCxnSpPr/>
            <p:nvPr/>
          </p:nvCxnSpPr>
          <p:spPr bwMode="auto">
            <a:xfrm flipH="1">
              <a:off x="5642870" y="4152028"/>
              <a:ext cx="71954" cy="49072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1" name="MH_Other_9"/>
            <p:cNvCxnSpPr/>
            <p:nvPr/>
          </p:nvCxnSpPr>
          <p:spPr bwMode="auto">
            <a:xfrm flipH="1">
              <a:off x="4067279" y="3985992"/>
              <a:ext cx="1245345" cy="704729"/>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2" name="MH_Other_10"/>
            <p:cNvCxnSpPr/>
            <p:nvPr/>
          </p:nvCxnSpPr>
          <p:spPr bwMode="auto">
            <a:xfrm flipH="1">
              <a:off x="4270224" y="5046777"/>
              <a:ext cx="400356"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3" name="MH_SubTitle_1"/>
            <p:cNvSpPr/>
            <p:nvPr/>
          </p:nvSpPr>
          <p:spPr>
            <a:xfrm>
              <a:off x="3900489" y="2109789"/>
              <a:ext cx="1139825" cy="1139825"/>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1270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en-US" dirty="0">
                  <a:solidFill>
                    <a:srgbClr val="FFFFFF"/>
                  </a:solidFill>
                </a:rPr>
                <a:t>工商</a:t>
              </a:r>
              <a:endParaRPr lang="zh-CN" altLang="en-US" sz="1500" dirty="0">
                <a:solidFill>
                  <a:srgbClr val="FFFFFF"/>
                </a:solidFill>
              </a:endParaRPr>
            </a:p>
          </p:txBody>
        </p:sp>
        <p:sp>
          <p:nvSpPr>
            <p:cNvPr id="74" name="MH_SubTitle_2"/>
            <p:cNvSpPr/>
            <p:nvPr/>
          </p:nvSpPr>
          <p:spPr>
            <a:xfrm>
              <a:off x="5145089" y="3014664"/>
              <a:ext cx="1139825" cy="1138237"/>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1270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en-US" dirty="0">
                  <a:solidFill>
                    <a:srgbClr val="FFFFFF"/>
                  </a:solidFill>
                </a:rPr>
                <a:t>学历</a:t>
              </a:r>
              <a:endParaRPr lang="zh-CN" altLang="en-US" sz="1500" dirty="0">
                <a:solidFill>
                  <a:srgbClr val="FFFFFF"/>
                </a:solidFill>
              </a:endParaRPr>
            </a:p>
          </p:txBody>
        </p:sp>
        <p:sp>
          <p:nvSpPr>
            <p:cNvPr id="75" name="MH_SubTitle_3"/>
            <p:cNvSpPr/>
            <p:nvPr/>
          </p:nvSpPr>
          <p:spPr>
            <a:xfrm>
              <a:off x="4668839" y="4476750"/>
              <a:ext cx="1139825" cy="1138238"/>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1270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en-US" dirty="0">
                  <a:solidFill>
                    <a:srgbClr val="FFFFFF"/>
                  </a:solidFill>
                </a:rPr>
                <a:t>学籍</a:t>
              </a:r>
              <a:endParaRPr lang="zh-CN" altLang="en-US" sz="1500" dirty="0">
                <a:solidFill>
                  <a:srgbClr val="FFFFFF"/>
                </a:solidFill>
              </a:endParaRPr>
            </a:p>
          </p:txBody>
        </p:sp>
        <p:sp>
          <p:nvSpPr>
            <p:cNvPr id="76" name="MH_SubTitle_4"/>
            <p:cNvSpPr/>
            <p:nvPr/>
          </p:nvSpPr>
          <p:spPr>
            <a:xfrm>
              <a:off x="3132139" y="4476750"/>
              <a:ext cx="1139824" cy="1138238"/>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1270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endParaRPr lang="zh-CN" altLang="en-US" sz="1500" dirty="0">
                <a:solidFill>
                  <a:srgbClr val="FFFFFF"/>
                </a:solidFill>
              </a:endParaRPr>
            </a:p>
          </p:txBody>
        </p:sp>
        <p:sp>
          <p:nvSpPr>
            <p:cNvPr id="77" name="MH_SubTitle_5"/>
            <p:cNvSpPr/>
            <p:nvPr/>
          </p:nvSpPr>
          <p:spPr>
            <a:xfrm>
              <a:off x="2655889" y="3014664"/>
              <a:ext cx="1139825" cy="1138237"/>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127000" cmpd="sng">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en-US" dirty="0">
                  <a:solidFill>
                    <a:srgbClr val="FFFFFF"/>
                  </a:solidFill>
                </a:rPr>
                <a:t>公安</a:t>
              </a:r>
              <a:endParaRPr lang="zh-CN" altLang="en-US" sz="1500" dirty="0">
                <a:solidFill>
                  <a:srgbClr val="FFFFFF"/>
                </a:solidFill>
              </a:endParaRPr>
            </a:p>
          </p:txBody>
        </p:sp>
      </p:grpSp>
      <p:sp>
        <p:nvSpPr>
          <p:cNvPr id="86022" name="文本框 4"/>
          <p:cNvSpPr txBox="1">
            <a:spLocks noChangeArrowheads="1"/>
          </p:cNvSpPr>
          <p:nvPr/>
        </p:nvSpPr>
        <p:spPr bwMode="auto">
          <a:xfrm>
            <a:off x="5049441" y="2837260"/>
            <a:ext cx="682228" cy="553998"/>
          </a:xfrm>
          <a:prstGeom prst="rect">
            <a:avLst/>
          </a:prstGeom>
          <a:noFill/>
          <a:ln w="9525">
            <a:noFill/>
            <a:miter lim="800000"/>
          </a:ln>
        </p:spPr>
        <p:txBody>
          <a:bodyPr>
            <a:spAutoFit/>
          </a:bodyPr>
          <a:lstStyle/>
          <a:p>
            <a:r>
              <a:rPr lang="zh-CN" altLang="en-US" sz="1500" b="1">
                <a:solidFill>
                  <a:srgbClr val="000000"/>
                </a:solidFill>
                <a:latin typeface="黑体" panose="02010609060101010101" pitchFamily="49" charset="-122"/>
                <a:ea typeface="黑体" panose="02010609060101010101" pitchFamily="49" charset="-122"/>
              </a:rPr>
              <a:t>内部数据</a:t>
            </a:r>
          </a:p>
        </p:txBody>
      </p:sp>
      <p:sp>
        <p:nvSpPr>
          <p:cNvPr id="86023" name="文本框 77"/>
          <p:cNvSpPr txBox="1">
            <a:spLocks noChangeArrowheads="1"/>
          </p:cNvSpPr>
          <p:nvPr/>
        </p:nvSpPr>
        <p:spPr bwMode="auto">
          <a:xfrm>
            <a:off x="7647385" y="2846785"/>
            <a:ext cx="682228" cy="553998"/>
          </a:xfrm>
          <a:prstGeom prst="rect">
            <a:avLst/>
          </a:prstGeom>
          <a:noFill/>
          <a:ln w="9525">
            <a:noFill/>
            <a:miter lim="800000"/>
          </a:ln>
        </p:spPr>
        <p:txBody>
          <a:bodyPr>
            <a:spAutoFit/>
          </a:bodyPr>
          <a:lstStyle/>
          <a:p>
            <a:r>
              <a:rPr lang="zh-CN" altLang="en-US" sz="1500" b="1">
                <a:solidFill>
                  <a:srgbClr val="000000"/>
                </a:solidFill>
                <a:latin typeface="黑体" panose="02010609060101010101" pitchFamily="49" charset="-122"/>
                <a:ea typeface="黑体" panose="02010609060101010101" pitchFamily="49" charset="-122"/>
              </a:rPr>
              <a:t>外部数据</a:t>
            </a:r>
          </a:p>
        </p:txBody>
      </p:sp>
      <p:sp>
        <p:nvSpPr>
          <p:cNvPr id="86024" name="矩形 5"/>
          <p:cNvSpPr>
            <a:spLocks noChangeArrowheads="1"/>
          </p:cNvSpPr>
          <p:nvPr/>
        </p:nvSpPr>
        <p:spPr bwMode="auto">
          <a:xfrm>
            <a:off x="4400319" y="3290888"/>
            <a:ext cx="343364" cy="369332"/>
          </a:xfrm>
          <a:prstGeom prst="rect">
            <a:avLst/>
          </a:prstGeom>
          <a:noFill/>
          <a:ln w="9525">
            <a:noFill/>
            <a:miter lim="800000"/>
          </a:ln>
        </p:spPr>
        <p:txBody>
          <a:bodyPr wrap="none">
            <a:spAutoFit/>
          </a:bodyPr>
          <a:lstStyle/>
          <a:p>
            <a:pPr algn="ctr"/>
            <a:r>
              <a:rPr lang="en-US" altLang="zh-CN">
                <a:solidFill>
                  <a:srgbClr val="FFFFFF"/>
                </a:solidFill>
                <a:latin typeface="Calibri" panose="020F0502020204030204" pitchFamily="34" charset="0"/>
              </a:rPr>
              <a:t>…</a:t>
            </a:r>
            <a:endParaRPr lang="zh-CN" altLang="en-US" sz="1200">
              <a:solidFill>
                <a:srgbClr val="FFFFFF"/>
              </a:solidFill>
              <a:latin typeface="Calibri" panose="020F0502020204030204" pitchFamily="34" charset="0"/>
            </a:endParaRPr>
          </a:p>
        </p:txBody>
      </p:sp>
      <p:sp>
        <p:nvSpPr>
          <p:cNvPr id="86025" name="矩形 78"/>
          <p:cNvSpPr>
            <a:spLocks noChangeArrowheads="1"/>
          </p:cNvSpPr>
          <p:nvPr/>
        </p:nvSpPr>
        <p:spPr bwMode="auto">
          <a:xfrm>
            <a:off x="5518753" y="3184922"/>
            <a:ext cx="622286" cy="854080"/>
          </a:xfrm>
          <a:prstGeom prst="rect">
            <a:avLst/>
          </a:prstGeom>
          <a:noFill/>
          <a:ln w="9525">
            <a:noFill/>
            <a:miter lim="800000"/>
          </a:ln>
        </p:spPr>
        <p:txBody>
          <a:bodyPr wrap="none">
            <a:spAutoFit/>
          </a:bodyPr>
          <a:lstStyle/>
          <a:p>
            <a:pPr algn="ctr"/>
            <a:r>
              <a:rPr lang="en-US" altLang="zh-CN" sz="4950">
                <a:solidFill>
                  <a:srgbClr val="FFFFFF"/>
                </a:solidFill>
                <a:latin typeface="Calibri" panose="020F0502020204030204" pitchFamily="34" charset="0"/>
              </a:rPr>
              <a:t>…</a:t>
            </a:r>
            <a:endParaRPr lang="zh-CN" altLang="en-US" sz="4500">
              <a:solidFill>
                <a:srgbClr val="FFFFFF"/>
              </a:solidFill>
              <a:latin typeface="Calibri" panose="020F0502020204030204" pitchFamily="34" charset="0"/>
            </a:endParaRPr>
          </a:p>
        </p:txBody>
      </p:sp>
      <p:sp>
        <p:nvSpPr>
          <p:cNvPr id="86026" name="文本框 7"/>
          <p:cNvSpPr txBox="1">
            <a:spLocks noChangeArrowheads="1"/>
          </p:cNvSpPr>
          <p:nvPr/>
        </p:nvSpPr>
        <p:spPr bwMode="auto">
          <a:xfrm>
            <a:off x="4162425" y="1420416"/>
            <a:ext cx="2287191" cy="553998"/>
          </a:xfrm>
          <a:prstGeom prst="rect">
            <a:avLst/>
          </a:prstGeom>
          <a:noFill/>
          <a:ln w="9525">
            <a:noFill/>
            <a:miter lim="800000"/>
          </a:ln>
        </p:spPr>
        <p:txBody>
          <a:bodyPr>
            <a:spAutoFit/>
          </a:bodyPr>
          <a:lstStyle/>
          <a:p>
            <a:pPr algn="ctr"/>
            <a:r>
              <a:rPr lang="zh-CN" altLang="en-US" sz="1500">
                <a:solidFill>
                  <a:srgbClr val="000000"/>
                </a:solidFill>
                <a:latin typeface="黑体" panose="02010609060101010101" pitchFamily="49" charset="-122"/>
                <a:ea typeface="黑体" panose="02010609060101010101" pitchFamily="49" charset="-122"/>
              </a:rPr>
              <a:t>支付宝网购</a:t>
            </a:r>
            <a:endParaRPr lang="en-US" altLang="zh-CN" sz="1500">
              <a:solidFill>
                <a:srgbClr val="000000"/>
              </a:solidFill>
              <a:latin typeface="黑体" panose="02010609060101010101" pitchFamily="49" charset="-122"/>
              <a:ea typeface="黑体" panose="02010609060101010101" pitchFamily="49" charset="-122"/>
            </a:endParaRPr>
          </a:p>
          <a:p>
            <a:pPr algn="ctr"/>
            <a:r>
              <a:rPr lang="zh-CN" altLang="zh-CN" sz="1500">
                <a:solidFill>
                  <a:srgbClr val="000000"/>
                </a:solidFill>
                <a:latin typeface="黑体" panose="02010609060101010101" pitchFamily="49" charset="-122"/>
                <a:ea typeface="黑体" panose="02010609060101010101" pitchFamily="49" charset="-122"/>
              </a:rPr>
              <a:t>相关行为数据</a:t>
            </a:r>
            <a:endParaRPr lang="zh-CN" altLang="en-US" sz="1500">
              <a:solidFill>
                <a:srgbClr val="000000"/>
              </a:solidFill>
              <a:latin typeface="黑体" panose="02010609060101010101" pitchFamily="49" charset="-122"/>
              <a:ea typeface="黑体" panose="02010609060101010101" pitchFamily="49" charset="-122"/>
            </a:endParaRPr>
          </a:p>
        </p:txBody>
      </p:sp>
      <p:sp>
        <p:nvSpPr>
          <p:cNvPr id="86027" name="矩形 8"/>
          <p:cNvSpPr>
            <a:spLocks noChangeArrowheads="1"/>
          </p:cNvSpPr>
          <p:nvPr/>
        </p:nvSpPr>
        <p:spPr bwMode="auto">
          <a:xfrm>
            <a:off x="7241098" y="1416844"/>
            <a:ext cx="1338829" cy="553998"/>
          </a:xfrm>
          <a:prstGeom prst="rect">
            <a:avLst/>
          </a:prstGeom>
          <a:noFill/>
          <a:ln w="9525">
            <a:noFill/>
            <a:miter lim="800000"/>
          </a:ln>
        </p:spPr>
        <p:txBody>
          <a:bodyPr wrap="none">
            <a:spAutoFit/>
          </a:bodyPr>
          <a:lstStyle/>
          <a:p>
            <a:pPr algn="ct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政府已经开放</a:t>
            </a:r>
            <a:endPar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algn="ct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的</a:t>
            </a:r>
            <a:r>
              <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rPr>
              <a:t>外部数据</a:t>
            </a:r>
          </a:p>
        </p:txBody>
      </p:sp>
      <p:sp>
        <p:nvSpPr>
          <p:cNvPr id="86028" name="矩形 79"/>
          <p:cNvSpPr>
            <a:spLocks noChangeArrowheads="1"/>
          </p:cNvSpPr>
          <p:nvPr/>
        </p:nvSpPr>
        <p:spPr bwMode="auto">
          <a:xfrm>
            <a:off x="7107047" y="3184922"/>
            <a:ext cx="622286" cy="854080"/>
          </a:xfrm>
          <a:prstGeom prst="rect">
            <a:avLst/>
          </a:prstGeom>
          <a:noFill/>
          <a:ln w="9525">
            <a:noFill/>
            <a:miter lim="800000"/>
          </a:ln>
        </p:spPr>
        <p:txBody>
          <a:bodyPr wrap="none">
            <a:spAutoFit/>
          </a:bodyPr>
          <a:lstStyle/>
          <a:p>
            <a:pPr algn="ctr"/>
            <a:r>
              <a:rPr lang="en-US" altLang="zh-CN" sz="4950">
                <a:solidFill>
                  <a:srgbClr val="FFFFFF"/>
                </a:solidFill>
                <a:latin typeface="Calibri" panose="020F0502020204030204" pitchFamily="34" charset="0"/>
              </a:rPr>
              <a:t>…</a:t>
            </a:r>
            <a:endParaRPr lang="zh-CN" altLang="en-US" sz="4500">
              <a:solidFill>
                <a:srgbClr val="FFFFFF"/>
              </a:solidFill>
              <a:latin typeface="Calibri" panose="020F0502020204030204" pitchFamily="34" charset="0"/>
            </a:endParaRPr>
          </a:p>
        </p:txBody>
      </p:sp>
      <p:sp>
        <p:nvSpPr>
          <p:cNvPr id="86029" name="矩形 13"/>
          <p:cNvSpPr>
            <a:spLocks noChangeArrowheads="1"/>
          </p:cNvSpPr>
          <p:nvPr/>
        </p:nvSpPr>
        <p:spPr bwMode="auto">
          <a:xfrm>
            <a:off x="4318397" y="4254104"/>
            <a:ext cx="1338828" cy="323165"/>
          </a:xfrm>
          <a:prstGeom prst="rect">
            <a:avLst/>
          </a:prstGeom>
          <a:noFill/>
          <a:ln w="9525">
            <a:noFill/>
            <a:miter lim="800000"/>
          </a:ln>
        </p:spPr>
        <p:txBody>
          <a:bodyPr wrap="none">
            <a:spAutoFit/>
          </a:bodyPr>
          <a:lstStyle/>
          <a:p>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芝麻信用分</a:t>
            </a:r>
            <a:r>
              <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rPr>
              <a:t>高</a:t>
            </a:r>
            <a:endParaRPr lang="zh-CN" altLang="en-US" sz="1500">
              <a:solidFill>
                <a:srgbClr val="000000"/>
              </a:solidFill>
              <a:latin typeface="Calibri" panose="020F0502020204030204" pitchFamily="34" charset="0"/>
              <a:ea typeface="黑体" panose="02010609060101010101" pitchFamily="49" charset="-122"/>
              <a:cs typeface="Times New Roman" panose="02020603050405020304" pitchFamily="18" charset="0"/>
            </a:endParaRPr>
          </a:p>
        </p:txBody>
      </p:sp>
      <p:sp>
        <p:nvSpPr>
          <p:cNvPr id="86030" name="矩形 94"/>
          <p:cNvSpPr>
            <a:spLocks noChangeArrowheads="1"/>
          </p:cNvSpPr>
          <p:nvPr/>
        </p:nvSpPr>
        <p:spPr bwMode="auto">
          <a:xfrm>
            <a:off x="4318397" y="4916091"/>
            <a:ext cx="1338828" cy="323165"/>
          </a:xfrm>
          <a:prstGeom prst="rect">
            <a:avLst/>
          </a:prstGeom>
          <a:noFill/>
          <a:ln w="9525">
            <a:noFill/>
            <a:miter lim="800000"/>
          </a:ln>
        </p:spPr>
        <p:txBody>
          <a:bodyPr wrap="none">
            <a:spAutoFit/>
          </a:bodyPr>
          <a:lstStyle/>
          <a:p>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芝麻信用分</a:t>
            </a:r>
            <a:r>
              <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rPr>
              <a:t>低</a:t>
            </a:r>
            <a:endParaRPr lang="zh-CN" altLang="en-US" sz="1500">
              <a:solidFill>
                <a:srgbClr val="000000"/>
              </a:solidFill>
              <a:latin typeface="Calibri" panose="020F0502020204030204" pitchFamily="34" charset="0"/>
              <a:ea typeface="黑体" panose="02010609060101010101" pitchFamily="49" charset="-122"/>
              <a:cs typeface="Times New Roman" panose="02020603050405020304" pitchFamily="18" charset="0"/>
            </a:endParaRPr>
          </a:p>
        </p:txBody>
      </p:sp>
      <p:sp>
        <p:nvSpPr>
          <p:cNvPr id="96" name="KSO_Shape"/>
          <p:cNvSpPr/>
          <p:nvPr/>
        </p:nvSpPr>
        <p:spPr>
          <a:xfrm>
            <a:off x="4415385" y="4545253"/>
            <a:ext cx="2034608" cy="370385"/>
          </a:xfrm>
          <a:prstGeom prst="homePlat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租车、住酒店</a:t>
            </a:r>
            <a:r>
              <a:rPr lang="zh-CN" altLang="en-US" sz="1500" dirty="0">
                <a:solidFill>
                  <a:prstClr val="white"/>
                </a:solidFill>
                <a:latin typeface="黑体" panose="02010609060101010101" pitchFamily="49" charset="-122"/>
                <a:ea typeface="黑体" panose="02010609060101010101" pitchFamily="49" charset="-122"/>
              </a:rPr>
              <a:t>无</a:t>
            </a:r>
            <a:r>
              <a:rPr lang="zh-CN" altLang="zh-CN" sz="1500" dirty="0">
                <a:solidFill>
                  <a:prstClr val="white"/>
                </a:solidFill>
                <a:latin typeface="黑体" panose="02010609060101010101" pitchFamily="49" charset="-122"/>
                <a:ea typeface="黑体" panose="02010609060101010101" pitchFamily="49" charset="-122"/>
              </a:rPr>
              <a:t>押金</a:t>
            </a:r>
            <a:endParaRPr lang="zh-CN" altLang="en-US" sz="1500" dirty="0">
              <a:solidFill>
                <a:srgbClr val="FFFFFF"/>
              </a:solidFill>
              <a:latin typeface="黑体" panose="02010609060101010101" pitchFamily="49" charset="-122"/>
              <a:ea typeface="黑体" panose="02010609060101010101" pitchFamily="49" charset="-122"/>
            </a:endParaRPr>
          </a:p>
        </p:txBody>
      </p:sp>
      <p:sp>
        <p:nvSpPr>
          <p:cNvPr id="97" name="KSO_Shape"/>
          <p:cNvSpPr/>
          <p:nvPr/>
        </p:nvSpPr>
        <p:spPr>
          <a:xfrm>
            <a:off x="6499407" y="4545253"/>
            <a:ext cx="2034608" cy="370385"/>
          </a:xfrm>
          <a:prstGeom prst="homePlat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签证无需财产证明</a:t>
            </a:r>
            <a:endParaRPr lang="zh-CN" altLang="en-US" sz="1500" dirty="0">
              <a:solidFill>
                <a:srgbClr val="FFFFFF"/>
              </a:solidFill>
              <a:latin typeface="黑体" panose="02010609060101010101" pitchFamily="49" charset="-122"/>
              <a:ea typeface="黑体" panose="02010609060101010101" pitchFamily="49" charset="-122"/>
            </a:endParaRPr>
          </a:p>
        </p:txBody>
      </p:sp>
      <p:sp>
        <p:nvSpPr>
          <p:cNvPr id="98" name="KSO_Shape"/>
          <p:cNvSpPr/>
          <p:nvPr/>
        </p:nvSpPr>
        <p:spPr>
          <a:xfrm>
            <a:off x="8556566" y="4545253"/>
            <a:ext cx="532494" cy="370385"/>
          </a:xfrm>
          <a:prstGeom prst="homePlat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1500" dirty="0">
                <a:solidFill>
                  <a:prstClr val="white"/>
                </a:solidFill>
                <a:latin typeface="黑体" panose="02010609060101010101" pitchFamily="49" charset="-122"/>
                <a:ea typeface="黑体" panose="02010609060101010101" pitchFamily="49" charset="-122"/>
              </a:rPr>
              <a:t>…</a:t>
            </a:r>
            <a:endParaRPr lang="zh-CN" altLang="en-US" sz="1500" dirty="0">
              <a:solidFill>
                <a:srgbClr val="FFFFFF"/>
              </a:solidFill>
              <a:latin typeface="黑体" panose="02010609060101010101" pitchFamily="49" charset="-122"/>
              <a:ea typeface="黑体" panose="02010609060101010101" pitchFamily="49" charset="-122"/>
            </a:endParaRPr>
          </a:p>
        </p:txBody>
      </p:sp>
      <p:sp>
        <p:nvSpPr>
          <p:cNvPr id="99" name="KSO_Shape"/>
          <p:cNvSpPr/>
          <p:nvPr/>
        </p:nvSpPr>
        <p:spPr>
          <a:xfrm>
            <a:off x="4415385" y="5184974"/>
            <a:ext cx="1195232" cy="370385"/>
          </a:xfrm>
          <a:prstGeom prst="homePlat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1500" dirty="0">
                <a:solidFill>
                  <a:prstClr val="white"/>
                </a:solidFill>
                <a:latin typeface="黑体" panose="02010609060101010101" pitchFamily="49" charset="-122"/>
                <a:ea typeface="黑体" panose="02010609060101010101" pitchFamily="49" charset="-122"/>
              </a:rPr>
              <a:t>找不到工作</a:t>
            </a:r>
            <a:endParaRPr lang="zh-CN" altLang="en-US" sz="1500" dirty="0">
              <a:solidFill>
                <a:srgbClr val="FFFFFF"/>
              </a:solidFill>
              <a:latin typeface="黑体" panose="02010609060101010101" pitchFamily="49" charset="-122"/>
              <a:ea typeface="黑体" panose="02010609060101010101" pitchFamily="49" charset="-122"/>
            </a:endParaRPr>
          </a:p>
        </p:txBody>
      </p:sp>
      <p:sp>
        <p:nvSpPr>
          <p:cNvPr id="100" name="KSO_Shape"/>
          <p:cNvSpPr/>
          <p:nvPr/>
        </p:nvSpPr>
        <p:spPr>
          <a:xfrm>
            <a:off x="5672975" y="5184974"/>
            <a:ext cx="1195232" cy="370385"/>
          </a:xfrm>
          <a:prstGeom prst="homePlat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1500" dirty="0">
                <a:solidFill>
                  <a:prstClr val="white"/>
                </a:solidFill>
                <a:latin typeface="黑体" panose="02010609060101010101" pitchFamily="49" charset="-122"/>
                <a:ea typeface="黑体" panose="02010609060101010101" pitchFamily="49" charset="-122"/>
              </a:rPr>
              <a:t>租不到房子</a:t>
            </a:r>
            <a:endParaRPr lang="zh-CN" altLang="en-US" sz="1500" dirty="0">
              <a:solidFill>
                <a:srgbClr val="FFFFFF"/>
              </a:solidFill>
              <a:latin typeface="黑体" panose="02010609060101010101" pitchFamily="49" charset="-122"/>
              <a:ea typeface="黑体" panose="02010609060101010101" pitchFamily="49" charset="-122"/>
            </a:endParaRPr>
          </a:p>
        </p:txBody>
      </p:sp>
      <p:sp>
        <p:nvSpPr>
          <p:cNvPr id="101" name="KSO_Shape"/>
          <p:cNvSpPr/>
          <p:nvPr/>
        </p:nvSpPr>
        <p:spPr>
          <a:xfrm>
            <a:off x="6922266" y="5184973"/>
            <a:ext cx="1195232" cy="370385"/>
          </a:xfrm>
          <a:prstGeom prst="homePlat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1500" dirty="0">
                <a:solidFill>
                  <a:prstClr val="white"/>
                </a:solidFill>
                <a:latin typeface="黑体" panose="02010609060101010101" pitchFamily="49" charset="-122"/>
                <a:ea typeface="黑体" panose="02010609060101010101" pitchFamily="49" charset="-122"/>
              </a:rPr>
              <a:t>贷不到款</a:t>
            </a:r>
            <a:endParaRPr lang="zh-CN" altLang="en-US" sz="1500" dirty="0">
              <a:solidFill>
                <a:srgbClr val="FFFFFF"/>
              </a:solidFill>
              <a:latin typeface="黑体" panose="02010609060101010101" pitchFamily="49" charset="-122"/>
              <a:ea typeface="黑体" panose="02010609060101010101" pitchFamily="49" charset="-122"/>
            </a:endParaRPr>
          </a:p>
        </p:txBody>
      </p:sp>
      <p:sp>
        <p:nvSpPr>
          <p:cNvPr id="102" name="KSO_Shape"/>
          <p:cNvSpPr/>
          <p:nvPr/>
        </p:nvSpPr>
        <p:spPr>
          <a:xfrm>
            <a:off x="8168838" y="5184973"/>
            <a:ext cx="532494" cy="370385"/>
          </a:xfrm>
          <a:prstGeom prst="homePlat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1500" dirty="0">
                <a:solidFill>
                  <a:prstClr val="white"/>
                </a:solidFill>
                <a:latin typeface="黑体" panose="02010609060101010101" pitchFamily="49" charset="-122"/>
                <a:ea typeface="黑体" panose="02010609060101010101" pitchFamily="49" charset="-122"/>
              </a:rPr>
              <a:t>…</a:t>
            </a:r>
            <a:endParaRPr lang="zh-CN" altLang="en-US" sz="1500" dirty="0">
              <a:solidFill>
                <a:srgbClr val="FFFFFF"/>
              </a:solidFill>
              <a:latin typeface="黑体" panose="02010609060101010101" pitchFamily="49" charset="-122"/>
              <a:ea typeface="黑体" panose="02010609060101010101" pitchFamily="49" charset="-122"/>
            </a:endParaRPr>
          </a:p>
        </p:txBody>
      </p:sp>
      <p:sp>
        <p:nvSpPr>
          <p:cNvPr id="62"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2549134719"/>
      </p:ext>
    </p:extLst>
  </p:cSld>
  <p:clrMapOvr>
    <a:masterClrMapping/>
  </p:clrMapOvr>
  <p:transition spd="med">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矩形 1"/>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2.</a:t>
            </a:r>
            <a:r>
              <a:rPr lang="zh-CN" altLang="zh-CN" sz="2100" b="1">
                <a:solidFill>
                  <a:srgbClr val="000000"/>
                </a:solidFill>
                <a:latin typeface="黑体" panose="02010609060101010101" pitchFamily="49" charset="-122"/>
                <a:ea typeface="黑体" panose="02010609060101010101" pitchFamily="49" charset="-122"/>
              </a:rPr>
              <a:t>大数据让经济治理更有效</a:t>
            </a:r>
            <a:endParaRPr lang="en-US" altLang="zh-CN" sz="2100" b="1">
              <a:solidFill>
                <a:srgbClr val="000000"/>
              </a:solidFill>
              <a:latin typeface="黑体" panose="02010609060101010101" pitchFamily="49" charset="-122"/>
              <a:ea typeface="黑体" panose="02010609060101010101" pitchFamily="49" charset="-122"/>
            </a:endParaRPr>
          </a:p>
        </p:txBody>
      </p:sp>
      <p:sp>
        <p:nvSpPr>
          <p:cNvPr id="82" name="MH_Other_1"/>
          <p:cNvSpPr/>
          <p:nvPr/>
        </p:nvSpPr>
        <p:spPr>
          <a:xfrm rot="19141115">
            <a:off x="4067215" y="2015184"/>
            <a:ext cx="5076785" cy="2736658"/>
          </a:xfrm>
          <a:custGeom>
            <a:avLst/>
            <a:gdLst/>
            <a:ahLst/>
            <a:cxnLst/>
            <a:rect l="l" t="t" r="r" b="b"/>
            <a:pathLst>
              <a:path w="3688696" h="2201002">
                <a:moveTo>
                  <a:pt x="3169785" y="1202409"/>
                </a:moveTo>
                <a:lnTo>
                  <a:pt x="3688696" y="1682092"/>
                </a:lnTo>
                <a:lnTo>
                  <a:pt x="3209014" y="2201002"/>
                </a:lnTo>
                <a:lnTo>
                  <a:pt x="3197223" y="1900860"/>
                </a:lnTo>
                <a:lnTo>
                  <a:pt x="1861911" y="1953317"/>
                </a:lnTo>
                <a:lnTo>
                  <a:pt x="1862000" y="1957217"/>
                </a:lnTo>
                <a:lnTo>
                  <a:pt x="1622857" y="1962708"/>
                </a:lnTo>
                <a:lnTo>
                  <a:pt x="1465992" y="1968871"/>
                </a:lnTo>
                <a:lnTo>
                  <a:pt x="1465892" y="1966313"/>
                </a:lnTo>
                <a:cubicBezTo>
                  <a:pt x="1459845" y="1966451"/>
                  <a:pt x="1453799" y="1966591"/>
                  <a:pt x="1447751" y="1966729"/>
                </a:cubicBezTo>
                <a:lnTo>
                  <a:pt x="1422359" y="860958"/>
                </a:lnTo>
                <a:lnTo>
                  <a:pt x="682728" y="860957"/>
                </a:lnTo>
                <a:lnTo>
                  <a:pt x="682729" y="446600"/>
                </a:lnTo>
                <a:lnTo>
                  <a:pt x="683410" y="414358"/>
                </a:lnTo>
                <a:lnTo>
                  <a:pt x="0" y="414358"/>
                </a:lnTo>
                <a:lnTo>
                  <a:pt x="0" y="0"/>
                </a:lnTo>
                <a:lnTo>
                  <a:pt x="1115183" y="0"/>
                </a:lnTo>
                <a:lnTo>
                  <a:pt x="1115183" y="8263"/>
                </a:lnTo>
                <a:lnTo>
                  <a:pt x="1116346" y="8272"/>
                </a:lnTo>
                <a:lnTo>
                  <a:pt x="1115183" y="165101"/>
                </a:lnTo>
                <a:lnTo>
                  <a:pt x="1115183" y="414358"/>
                </a:lnTo>
                <a:lnTo>
                  <a:pt x="1113335" y="414358"/>
                </a:lnTo>
                <a:lnTo>
                  <a:pt x="1113096" y="446600"/>
                </a:lnTo>
                <a:lnTo>
                  <a:pt x="1777099" y="446600"/>
                </a:lnTo>
                <a:cubicBezTo>
                  <a:pt x="1793828" y="446216"/>
                  <a:pt x="1810557" y="445831"/>
                  <a:pt x="1827286" y="445447"/>
                </a:cubicBezTo>
                <a:lnTo>
                  <a:pt x="1852759" y="1554754"/>
                </a:lnTo>
                <a:lnTo>
                  <a:pt x="3181576" y="1502552"/>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761">
              <a:solidFill>
                <a:prstClr val="white"/>
              </a:solidFill>
            </a:endParaRPr>
          </a:p>
        </p:txBody>
      </p:sp>
      <p:sp>
        <p:nvSpPr>
          <p:cNvPr id="83" name="MH_Other_2"/>
          <p:cNvSpPr/>
          <p:nvPr/>
        </p:nvSpPr>
        <p:spPr>
          <a:xfrm>
            <a:off x="4005263" y="3860006"/>
            <a:ext cx="350044" cy="315516"/>
          </a:xfrm>
          <a:prstGeom prst="ellipse">
            <a:avLst/>
          </a:prstGeom>
          <a:solidFill>
            <a:srgbClr val="FCFC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solidFill>
                  <a:srgbClr val="333333"/>
                </a:solidFill>
              </a:rPr>
              <a:t>1</a:t>
            </a:r>
            <a:endParaRPr lang="zh-CN" altLang="en-US" dirty="0">
              <a:solidFill>
                <a:srgbClr val="333333"/>
              </a:solidFill>
            </a:endParaRPr>
          </a:p>
        </p:txBody>
      </p:sp>
      <p:sp>
        <p:nvSpPr>
          <p:cNvPr id="84" name="MH_Other_3"/>
          <p:cNvSpPr/>
          <p:nvPr/>
        </p:nvSpPr>
        <p:spPr>
          <a:xfrm>
            <a:off x="4785122" y="3190876"/>
            <a:ext cx="352425" cy="316706"/>
          </a:xfrm>
          <a:prstGeom prst="ellipse">
            <a:avLst/>
          </a:prstGeom>
          <a:solidFill>
            <a:srgbClr val="FCFC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solidFill>
                  <a:srgbClr val="333333"/>
                </a:solidFill>
              </a:rPr>
              <a:t>2</a:t>
            </a:r>
            <a:endParaRPr lang="zh-CN" altLang="en-US" dirty="0">
              <a:solidFill>
                <a:srgbClr val="333333"/>
              </a:solidFill>
            </a:endParaRPr>
          </a:p>
        </p:txBody>
      </p:sp>
      <p:sp>
        <p:nvSpPr>
          <p:cNvPr id="85" name="MH_Other_4"/>
          <p:cNvSpPr/>
          <p:nvPr/>
        </p:nvSpPr>
        <p:spPr>
          <a:xfrm>
            <a:off x="5886450" y="2919413"/>
            <a:ext cx="350044" cy="315516"/>
          </a:xfrm>
          <a:prstGeom prst="ellipse">
            <a:avLst/>
          </a:prstGeom>
          <a:solidFill>
            <a:srgbClr val="FCFC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solidFill>
                  <a:srgbClr val="333333"/>
                </a:solidFill>
              </a:rPr>
              <a:t>3</a:t>
            </a:r>
            <a:endParaRPr lang="zh-CN" altLang="en-US" dirty="0">
              <a:solidFill>
                <a:srgbClr val="333333"/>
              </a:solidFill>
            </a:endParaRPr>
          </a:p>
        </p:txBody>
      </p:sp>
      <p:sp>
        <p:nvSpPr>
          <p:cNvPr id="86" name="MH_Other_5"/>
          <p:cNvSpPr/>
          <p:nvPr/>
        </p:nvSpPr>
        <p:spPr>
          <a:xfrm>
            <a:off x="6744891" y="4104085"/>
            <a:ext cx="350044" cy="316706"/>
          </a:xfrm>
          <a:prstGeom prst="ellipse">
            <a:avLst/>
          </a:prstGeom>
          <a:solidFill>
            <a:srgbClr val="FCFCF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solidFill>
                  <a:srgbClr val="333333"/>
                </a:solidFill>
              </a:rPr>
              <a:t>4</a:t>
            </a:r>
            <a:endParaRPr lang="zh-CN" altLang="en-US" dirty="0">
              <a:solidFill>
                <a:srgbClr val="333333"/>
              </a:solidFill>
            </a:endParaRPr>
          </a:p>
        </p:txBody>
      </p:sp>
      <p:sp>
        <p:nvSpPr>
          <p:cNvPr id="87" name="MH_SubTitle_1"/>
          <p:cNvSpPr txBox="1">
            <a:spLocks noChangeArrowheads="1"/>
          </p:cNvSpPr>
          <p:nvPr/>
        </p:nvSpPr>
        <p:spPr bwMode="auto">
          <a:xfrm>
            <a:off x="3297218" y="4508180"/>
            <a:ext cx="2115756" cy="1093424"/>
          </a:xfrm>
          <a:prstGeom prst="rect">
            <a:avLst/>
          </a:prstGeom>
          <a:noFill/>
          <a:ln>
            <a:noFill/>
          </a:ln>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fontAlgn="auto">
              <a:lnSpc>
                <a:spcPct val="130000"/>
              </a:lnSpc>
              <a:spcBef>
                <a:spcPts val="0"/>
              </a:spcBef>
              <a:spcAft>
                <a:spcPts val="0"/>
              </a:spcAft>
              <a:defRPr/>
            </a:pPr>
            <a:r>
              <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1.6</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万平方米的厂房内安装了</a:t>
            </a:r>
            <a:r>
              <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1</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万个传感器</a:t>
            </a: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分布在各条生产线上</a:t>
            </a:r>
            <a:endPar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88" name="MH_SubTitle_2"/>
          <p:cNvSpPr txBox="1">
            <a:spLocks noChangeArrowheads="1"/>
          </p:cNvSpPr>
          <p:nvPr/>
        </p:nvSpPr>
        <p:spPr bwMode="auto">
          <a:xfrm>
            <a:off x="3743851" y="1951824"/>
            <a:ext cx="2434823" cy="950870"/>
          </a:xfrm>
          <a:prstGeom prst="rect">
            <a:avLst/>
          </a:prstGeom>
          <a:noFill/>
          <a:ln>
            <a:noFill/>
          </a:ln>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fontAlgn="auto">
              <a:lnSpc>
                <a:spcPct val="130000"/>
              </a:lnSpc>
              <a:spcBef>
                <a:spcPts val="0"/>
              </a:spcBef>
              <a:spcAft>
                <a:spcPts val="0"/>
              </a:spcAft>
              <a:defRPr/>
            </a:pP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传感器</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监控、记录生产过程中的温度、气压、湿度、生产配料、能耗等数据</a:t>
            </a:r>
            <a:endPar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89" name="MH_SubTitle_3"/>
          <p:cNvSpPr txBox="1">
            <a:spLocks noChangeArrowheads="1"/>
          </p:cNvSpPr>
          <p:nvPr/>
        </p:nvSpPr>
        <p:spPr bwMode="auto">
          <a:xfrm>
            <a:off x="6036477" y="2236410"/>
            <a:ext cx="2115756" cy="933902"/>
          </a:xfrm>
          <a:prstGeom prst="rect">
            <a:avLst/>
          </a:prstGeom>
          <a:noFill/>
          <a:ln>
            <a:noFill/>
          </a:ln>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fontAlgn="auto">
              <a:lnSpc>
                <a:spcPct val="13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工厂的管理人员通过</a:t>
            </a:r>
            <a:endPar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a:p>
            <a:pPr algn="ctr" fontAlgn="auto">
              <a:lnSpc>
                <a:spcPct val="13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随身携带的</a:t>
            </a:r>
            <a:r>
              <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iPad</a:t>
            </a:r>
          </a:p>
          <a:p>
            <a:pPr algn="ctr" fontAlgn="auto">
              <a:lnSpc>
                <a:spcPct val="13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获取这些数据</a:t>
            </a:r>
            <a:endPar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90" name="MH_SubTitle_4"/>
          <p:cNvSpPr txBox="1">
            <a:spLocks noChangeArrowheads="1"/>
          </p:cNvSpPr>
          <p:nvPr/>
        </p:nvSpPr>
        <p:spPr bwMode="auto">
          <a:xfrm>
            <a:off x="5981899" y="4508180"/>
            <a:ext cx="2290640" cy="1051607"/>
          </a:xfrm>
          <a:prstGeom prst="rect">
            <a:avLst/>
          </a:prstGeom>
          <a:noFill/>
          <a:ln>
            <a:noFill/>
          </a:ln>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just" fontAlgn="auto">
              <a:lnSpc>
                <a:spcPct val="13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第一时间发现问题，对生产进行监督和调整，提高生产效率，减少成本损失</a:t>
            </a:r>
            <a:endPar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pic>
        <p:nvPicPr>
          <p:cNvPr id="87053" name="图片 6"/>
          <p:cNvPicPr>
            <a:picLocks noChangeAspect="1"/>
          </p:cNvPicPr>
          <p:nvPr/>
        </p:nvPicPr>
        <p:blipFill>
          <a:blip r:embed="rId2"/>
          <a:srcRect/>
          <a:stretch>
            <a:fillRect/>
          </a:stretch>
        </p:blipFill>
        <p:spPr bwMode="auto">
          <a:xfrm>
            <a:off x="214313" y="2103835"/>
            <a:ext cx="3008710" cy="2000250"/>
          </a:xfrm>
          <a:prstGeom prst="rect">
            <a:avLst/>
          </a:prstGeom>
          <a:noFill/>
          <a:ln w="9525">
            <a:noFill/>
            <a:miter lim="800000"/>
            <a:headEnd/>
            <a:tailEnd/>
          </a:ln>
        </p:spPr>
      </p:pic>
      <p:sp>
        <p:nvSpPr>
          <p:cNvPr id="87054" name="矩形 9"/>
          <p:cNvSpPr>
            <a:spLocks noChangeArrowheads="1"/>
          </p:cNvSpPr>
          <p:nvPr/>
        </p:nvSpPr>
        <p:spPr bwMode="auto">
          <a:xfrm>
            <a:off x="103585" y="4262437"/>
            <a:ext cx="3228975" cy="784830"/>
          </a:xfrm>
          <a:prstGeom prst="rect">
            <a:avLst/>
          </a:prstGeom>
          <a:noFill/>
          <a:ln w="9525">
            <a:noFill/>
            <a:miter lim="800000"/>
          </a:ln>
        </p:spPr>
        <p:txBody>
          <a:bodyPr>
            <a:spAutoFit/>
          </a:bodyPr>
          <a:lstStyle/>
          <a:p>
            <a:r>
              <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2012</a:t>
            </a: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7</a:t>
            </a: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月，通用电器公司投资</a:t>
            </a:r>
            <a:r>
              <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1.7</a:t>
            </a: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亿美元在纽约州斯克内克塔迪市开设了一家电池工厂</a:t>
            </a:r>
            <a:r>
              <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p>
        </p:txBody>
      </p:sp>
      <p:sp>
        <p:nvSpPr>
          <p:cNvPr id="14"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22996479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fade">
                                      <p:cBhvr>
                                        <p:cTn id="14" dur="500"/>
                                        <p:tgtEl>
                                          <p:spTgt spid="8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fade">
                                      <p:cBhvr>
                                        <p:cTn id="21" dur="500"/>
                                        <p:tgtEl>
                                          <p:spTgt spid="8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500"/>
                                        <p:tgtEl>
                                          <p:spTgt spid="8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矩形 1"/>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3.</a:t>
            </a:r>
            <a:r>
              <a:rPr lang="zh-CN" altLang="zh-CN" sz="2100" b="1">
                <a:solidFill>
                  <a:srgbClr val="000000"/>
                </a:solidFill>
                <a:latin typeface="黑体" panose="02010609060101010101" pitchFamily="49" charset="-122"/>
                <a:ea typeface="黑体" panose="02010609060101010101" pitchFamily="49" charset="-122"/>
              </a:rPr>
              <a:t>大数据让公共服务更智慧</a:t>
            </a:r>
            <a:endParaRPr lang="en-US" altLang="zh-CN" sz="2100" b="1">
              <a:solidFill>
                <a:srgbClr val="000000"/>
              </a:solidFill>
              <a:latin typeface="黑体" panose="02010609060101010101" pitchFamily="49" charset="-122"/>
              <a:ea typeface="黑体" panose="02010609060101010101" pitchFamily="49" charset="-122"/>
            </a:endParaRPr>
          </a:p>
        </p:txBody>
      </p:sp>
      <p:grpSp>
        <p:nvGrpSpPr>
          <p:cNvPr id="88066" name="组合 30"/>
          <p:cNvGrpSpPr/>
          <p:nvPr/>
        </p:nvGrpSpPr>
        <p:grpSpPr bwMode="auto">
          <a:xfrm>
            <a:off x="354807" y="1725217"/>
            <a:ext cx="4708922" cy="3868340"/>
            <a:chOff x="2173289" y="1517650"/>
            <a:chExt cx="4259048" cy="3498850"/>
          </a:xfrm>
        </p:grpSpPr>
        <p:sp>
          <p:nvSpPr>
            <p:cNvPr id="32" name="MH_Other_1"/>
            <p:cNvSpPr/>
            <p:nvPr/>
          </p:nvSpPr>
          <p:spPr>
            <a:xfrm rot="2053012">
              <a:off x="2806493" y="1517650"/>
              <a:ext cx="3558001" cy="3498850"/>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3" name="MH_Other_2"/>
            <p:cNvSpPr/>
            <p:nvPr/>
          </p:nvSpPr>
          <p:spPr>
            <a:xfrm rot="2053012">
              <a:off x="2173289" y="2509475"/>
              <a:ext cx="2155907" cy="2154879"/>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34" name="MH_Other_3"/>
            <p:cNvSpPr/>
            <p:nvPr/>
          </p:nvSpPr>
          <p:spPr>
            <a:xfrm rot="2053012">
              <a:off x="2796801" y="1865489"/>
              <a:ext cx="2811725" cy="2811788"/>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endParaRPr lang="zh-CN" altLang="en-US">
                <a:solidFill>
                  <a:srgbClr val="FFFFFF"/>
                </a:solidFill>
              </a:endParaRPr>
            </a:p>
          </p:txBody>
        </p:sp>
        <p:sp>
          <p:nvSpPr>
            <p:cNvPr id="35" name="MH_Other_4"/>
            <p:cNvSpPr/>
            <p:nvPr/>
          </p:nvSpPr>
          <p:spPr>
            <a:xfrm rot="2053012">
              <a:off x="6265650" y="3353629"/>
              <a:ext cx="166687" cy="165100"/>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55000" lnSpcReduction="20000"/>
            </a:bodyPr>
            <a:lstStyle/>
            <a:p>
              <a:pPr algn="ctr" fontAlgn="auto">
                <a:spcBef>
                  <a:spcPts val="0"/>
                </a:spcBef>
                <a:spcAft>
                  <a:spcPts val="0"/>
                </a:spcAft>
                <a:defRPr/>
              </a:pPr>
              <a:endParaRPr lang="zh-CN" altLang="en-US">
                <a:solidFill>
                  <a:srgbClr val="FFFFFF"/>
                </a:solidFill>
              </a:endParaRPr>
            </a:p>
          </p:txBody>
        </p:sp>
        <p:sp>
          <p:nvSpPr>
            <p:cNvPr id="36" name="MH_Other_5"/>
            <p:cNvSpPr/>
            <p:nvPr/>
          </p:nvSpPr>
          <p:spPr>
            <a:xfrm rot="2053012">
              <a:off x="5892693" y="4306485"/>
              <a:ext cx="166688" cy="165100"/>
            </a:xfrm>
            <a:prstGeom prst="ellipse">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fontScale="55000" lnSpcReduction="20000"/>
            </a:bodyPr>
            <a:lstStyle/>
            <a:p>
              <a:pPr algn="ctr" fontAlgn="auto">
                <a:spcBef>
                  <a:spcPts val="0"/>
                </a:spcBef>
                <a:spcAft>
                  <a:spcPts val="0"/>
                </a:spcAft>
                <a:defRPr/>
              </a:pPr>
              <a:endParaRPr lang="zh-CN" altLang="en-US">
                <a:solidFill>
                  <a:srgbClr val="FFFFFF"/>
                </a:solidFill>
              </a:endParaRPr>
            </a:p>
          </p:txBody>
        </p:sp>
        <p:sp>
          <p:nvSpPr>
            <p:cNvPr id="37" name="MH_SubTitle_8"/>
            <p:cNvSpPr/>
            <p:nvPr/>
          </p:nvSpPr>
          <p:spPr>
            <a:xfrm rot="19778299">
              <a:off x="5002214" y="1639889"/>
              <a:ext cx="915987" cy="809625"/>
            </a:xfrm>
            <a:custGeom>
              <a:avLst/>
              <a:gdLst>
                <a:gd name="connsiteX0" fmla="*/ 697789 w 916681"/>
                <a:gd name="connsiteY0" fmla="*/ 8619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4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19"/>
                  </a:moveTo>
                  <a:lnTo>
                    <a:pt x="916681" y="469160"/>
                  </a:lnTo>
                  <a:lnTo>
                    <a:pt x="650700" y="809435"/>
                  </a:lnTo>
                  <a:lnTo>
                    <a:pt x="218892" y="800815"/>
                  </a:lnTo>
                  <a:lnTo>
                    <a:pt x="0" y="340274"/>
                  </a:lnTo>
                  <a:lnTo>
                    <a:pt x="265981" y="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en-US" sz="1500" dirty="0">
                  <a:solidFill>
                    <a:srgbClr val="FFFFFF"/>
                  </a:solidFill>
                  <a:latin typeface="黑体" panose="02010609060101010101" pitchFamily="49" charset="-122"/>
                  <a:ea typeface="黑体" panose="02010609060101010101" pitchFamily="49" charset="-122"/>
                </a:rPr>
                <a:t>智慧</a:t>
              </a:r>
              <a:endParaRPr lang="en-US" altLang="zh-CN" sz="1500" dirty="0">
                <a:solidFill>
                  <a:srgbClr val="FFFFFF"/>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en-US" sz="1500" dirty="0">
                  <a:solidFill>
                    <a:srgbClr val="FFFFFF"/>
                  </a:solidFill>
                  <a:latin typeface="黑体" panose="02010609060101010101" pitchFamily="49" charset="-122"/>
                  <a:ea typeface="黑体" panose="02010609060101010101" pitchFamily="49" charset="-122"/>
                </a:rPr>
                <a:t>服务</a:t>
              </a:r>
              <a:endParaRPr lang="en-US" altLang="zh-CN" sz="1500" dirty="0">
                <a:solidFill>
                  <a:srgbClr val="FFFFFF"/>
                </a:solidFill>
                <a:latin typeface="黑体" panose="02010609060101010101" pitchFamily="49" charset="-122"/>
                <a:ea typeface="黑体" panose="02010609060101010101" pitchFamily="49" charset="-122"/>
              </a:endParaRPr>
            </a:p>
          </p:txBody>
        </p:sp>
        <p:sp>
          <p:nvSpPr>
            <p:cNvPr id="38" name="MH_SubTitle_1"/>
            <p:cNvSpPr/>
            <p:nvPr/>
          </p:nvSpPr>
          <p:spPr>
            <a:xfrm rot="19778299">
              <a:off x="2762251" y="3595689"/>
              <a:ext cx="917575" cy="808037"/>
            </a:xfrm>
            <a:custGeom>
              <a:avLst/>
              <a:gdLst>
                <a:gd name="connsiteX0" fmla="*/ 697790 w 916682"/>
                <a:gd name="connsiteY0" fmla="*/ 8620 h 809435"/>
                <a:gd name="connsiteX1" fmla="*/ 916682 w 916682"/>
                <a:gd name="connsiteY1" fmla="*/ 469161 h 809435"/>
                <a:gd name="connsiteX2" fmla="*/ 650701 w 916682"/>
                <a:gd name="connsiteY2" fmla="*/ 809435 h 809435"/>
                <a:gd name="connsiteX3" fmla="*/ 218893 w 916682"/>
                <a:gd name="connsiteY3" fmla="*/ 800816 h 809435"/>
                <a:gd name="connsiteX4" fmla="*/ 0 w 916682"/>
                <a:gd name="connsiteY4" fmla="*/ 340275 h 809435"/>
                <a:gd name="connsiteX5" fmla="*/ 265981 w 916682"/>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2" h="809435">
                  <a:moveTo>
                    <a:pt x="697790" y="8620"/>
                  </a:moveTo>
                  <a:lnTo>
                    <a:pt x="916682" y="469161"/>
                  </a:lnTo>
                  <a:lnTo>
                    <a:pt x="650701" y="809435"/>
                  </a:lnTo>
                  <a:lnTo>
                    <a:pt x="218893" y="800816"/>
                  </a:lnTo>
                  <a:lnTo>
                    <a:pt x="0" y="340275"/>
                  </a:lnTo>
                  <a:lnTo>
                    <a:pt x="265981" y="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智慧</a:t>
              </a:r>
              <a:endParaRPr lang="en-US" altLang="zh-CN" sz="1500" dirty="0">
                <a:solidFill>
                  <a:prstClr val="white"/>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出行</a:t>
              </a:r>
              <a:endParaRPr lang="en-US" altLang="zh-CN" sz="1500" dirty="0">
                <a:solidFill>
                  <a:srgbClr val="FFFFFF"/>
                </a:solidFill>
                <a:latin typeface="黑体" panose="02010609060101010101" pitchFamily="49" charset="-122"/>
                <a:ea typeface="黑体" panose="02010609060101010101" pitchFamily="49" charset="-122"/>
              </a:endParaRPr>
            </a:p>
          </p:txBody>
        </p:sp>
        <p:sp>
          <p:nvSpPr>
            <p:cNvPr id="39" name="MH_SubTitle_2"/>
            <p:cNvSpPr/>
            <p:nvPr/>
          </p:nvSpPr>
          <p:spPr>
            <a:xfrm rot="19778299">
              <a:off x="4540251" y="2319339"/>
              <a:ext cx="917575" cy="808037"/>
            </a:xfrm>
            <a:custGeom>
              <a:avLst/>
              <a:gdLst>
                <a:gd name="connsiteX0" fmla="*/ 697788 w 916681"/>
                <a:gd name="connsiteY0" fmla="*/ 8620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5 h 809435"/>
                <a:gd name="connsiteX5" fmla="*/ 265980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8" y="8620"/>
                  </a:moveTo>
                  <a:lnTo>
                    <a:pt x="916681" y="469160"/>
                  </a:lnTo>
                  <a:lnTo>
                    <a:pt x="650700" y="809435"/>
                  </a:lnTo>
                  <a:lnTo>
                    <a:pt x="218892" y="800815"/>
                  </a:lnTo>
                  <a:lnTo>
                    <a:pt x="0" y="340275"/>
                  </a:lnTo>
                  <a:lnTo>
                    <a:pt x="265980" y="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智慧</a:t>
              </a:r>
              <a:endParaRPr lang="en-US" altLang="zh-CN" sz="1500" dirty="0">
                <a:solidFill>
                  <a:prstClr val="white"/>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家居</a:t>
              </a:r>
              <a:endParaRPr lang="en-US" altLang="zh-CN" sz="1500" dirty="0">
                <a:solidFill>
                  <a:srgbClr val="FFFFFF"/>
                </a:solidFill>
                <a:latin typeface="黑体" panose="02010609060101010101" pitchFamily="49" charset="-122"/>
                <a:ea typeface="黑体" panose="02010609060101010101" pitchFamily="49" charset="-122"/>
              </a:endParaRPr>
            </a:p>
          </p:txBody>
        </p:sp>
        <p:sp>
          <p:nvSpPr>
            <p:cNvPr id="40" name="MH_SubTitle_3"/>
            <p:cNvSpPr/>
            <p:nvPr/>
          </p:nvSpPr>
          <p:spPr>
            <a:xfrm rot="19778299">
              <a:off x="3692525" y="2241551"/>
              <a:ext cx="915988" cy="809625"/>
            </a:xfrm>
            <a:custGeom>
              <a:avLst/>
              <a:gdLst>
                <a:gd name="connsiteX0" fmla="*/ 697789 w 916681"/>
                <a:gd name="connsiteY0" fmla="*/ 8620 h 809435"/>
                <a:gd name="connsiteX1" fmla="*/ 916681 w 916681"/>
                <a:gd name="connsiteY1" fmla="*/ 469161 h 809435"/>
                <a:gd name="connsiteX2" fmla="*/ 650701 w 916681"/>
                <a:gd name="connsiteY2" fmla="*/ 809435 h 809435"/>
                <a:gd name="connsiteX3" fmla="*/ 218892 w 916681"/>
                <a:gd name="connsiteY3" fmla="*/ 800816 h 809435"/>
                <a:gd name="connsiteX4" fmla="*/ 0 w 916681"/>
                <a:gd name="connsiteY4" fmla="*/ 340275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20"/>
                  </a:moveTo>
                  <a:lnTo>
                    <a:pt x="916681" y="469161"/>
                  </a:lnTo>
                  <a:lnTo>
                    <a:pt x="650701" y="809435"/>
                  </a:lnTo>
                  <a:lnTo>
                    <a:pt x="218892" y="800816"/>
                  </a:lnTo>
                  <a:lnTo>
                    <a:pt x="0" y="340275"/>
                  </a:lnTo>
                  <a:lnTo>
                    <a:pt x="265981" y="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智慧</a:t>
              </a:r>
              <a:endParaRPr lang="en-US" altLang="zh-CN" sz="1500" dirty="0">
                <a:solidFill>
                  <a:prstClr val="white"/>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教育</a:t>
              </a:r>
              <a:endParaRPr lang="en-US" altLang="zh-CN" sz="1500" dirty="0">
                <a:solidFill>
                  <a:srgbClr val="FFFFFF"/>
                </a:solidFill>
                <a:latin typeface="黑体" panose="02010609060101010101" pitchFamily="49" charset="-122"/>
                <a:ea typeface="黑体" panose="02010609060101010101" pitchFamily="49" charset="-122"/>
              </a:endParaRPr>
            </a:p>
          </p:txBody>
        </p:sp>
        <p:sp>
          <p:nvSpPr>
            <p:cNvPr id="41" name="MH_SubTitle_4"/>
            <p:cNvSpPr/>
            <p:nvPr/>
          </p:nvSpPr>
          <p:spPr>
            <a:xfrm rot="19778299">
              <a:off x="4078289" y="2992439"/>
              <a:ext cx="917575" cy="809625"/>
            </a:xfrm>
            <a:custGeom>
              <a:avLst/>
              <a:gdLst>
                <a:gd name="connsiteX0" fmla="*/ 697789 w 916681"/>
                <a:gd name="connsiteY0" fmla="*/ 8620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5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20"/>
                  </a:moveTo>
                  <a:lnTo>
                    <a:pt x="916681" y="469160"/>
                  </a:lnTo>
                  <a:lnTo>
                    <a:pt x="650700" y="809435"/>
                  </a:lnTo>
                  <a:lnTo>
                    <a:pt x="218892" y="800815"/>
                  </a:lnTo>
                  <a:lnTo>
                    <a:pt x="0" y="340275"/>
                  </a:lnTo>
                  <a:lnTo>
                    <a:pt x="265981" y="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智慧</a:t>
              </a:r>
              <a:endParaRPr lang="en-US" altLang="zh-CN" sz="1500" dirty="0">
                <a:solidFill>
                  <a:prstClr val="white"/>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社区</a:t>
              </a:r>
              <a:endParaRPr lang="en-US" altLang="zh-CN" sz="1500" dirty="0">
                <a:solidFill>
                  <a:srgbClr val="FFFFFF"/>
                </a:solidFill>
                <a:latin typeface="黑体" panose="02010609060101010101" pitchFamily="49" charset="-122"/>
                <a:ea typeface="黑体" panose="02010609060101010101" pitchFamily="49" charset="-122"/>
              </a:endParaRPr>
            </a:p>
          </p:txBody>
        </p:sp>
        <p:sp>
          <p:nvSpPr>
            <p:cNvPr id="42" name="MH_SubTitle_5"/>
            <p:cNvSpPr/>
            <p:nvPr/>
          </p:nvSpPr>
          <p:spPr>
            <a:xfrm rot="19778299">
              <a:off x="4926014" y="3086101"/>
              <a:ext cx="917575" cy="809625"/>
            </a:xfrm>
            <a:custGeom>
              <a:avLst/>
              <a:gdLst>
                <a:gd name="connsiteX0" fmla="*/ 697789 w 916681"/>
                <a:gd name="connsiteY0" fmla="*/ 8620 h 809435"/>
                <a:gd name="connsiteX1" fmla="*/ 916681 w 916681"/>
                <a:gd name="connsiteY1" fmla="*/ 469160 h 809435"/>
                <a:gd name="connsiteX2" fmla="*/ 650700 w 916681"/>
                <a:gd name="connsiteY2" fmla="*/ 809435 h 809435"/>
                <a:gd name="connsiteX3" fmla="*/ 218892 w 916681"/>
                <a:gd name="connsiteY3" fmla="*/ 800815 h 809435"/>
                <a:gd name="connsiteX4" fmla="*/ 0 w 916681"/>
                <a:gd name="connsiteY4" fmla="*/ 340275 h 809435"/>
                <a:gd name="connsiteX5" fmla="*/ 265981 w 916681"/>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5">
                  <a:moveTo>
                    <a:pt x="697789" y="8620"/>
                  </a:moveTo>
                  <a:lnTo>
                    <a:pt x="916681" y="469160"/>
                  </a:lnTo>
                  <a:lnTo>
                    <a:pt x="650700" y="809435"/>
                  </a:lnTo>
                  <a:lnTo>
                    <a:pt x="218892" y="800815"/>
                  </a:lnTo>
                  <a:lnTo>
                    <a:pt x="0" y="340275"/>
                  </a:lnTo>
                  <a:lnTo>
                    <a:pt x="265981" y="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endParaRPr lang="en-US" altLang="zh-CN" sz="2400" dirty="0">
                <a:solidFill>
                  <a:srgbClr val="FFFFFF"/>
                </a:solidFill>
              </a:endParaRPr>
            </a:p>
          </p:txBody>
        </p:sp>
        <p:sp>
          <p:nvSpPr>
            <p:cNvPr id="43" name="MH_SubTitle_6"/>
            <p:cNvSpPr/>
            <p:nvPr/>
          </p:nvSpPr>
          <p:spPr>
            <a:xfrm rot="19778299">
              <a:off x="3221039" y="2916239"/>
              <a:ext cx="915987" cy="809625"/>
            </a:xfrm>
            <a:custGeom>
              <a:avLst/>
              <a:gdLst>
                <a:gd name="connsiteX0" fmla="*/ 697789 w 916681"/>
                <a:gd name="connsiteY0" fmla="*/ 8620 h 809436"/>
                <a:gd name="connsiteX1" fmla="*/ 916681 w 916681"/>
                <a:gd name="connsiteY1" fmla="*/ 469161 h 809436"/>
                <a:gd name="connsiteX2" fmla="*/ 650700 w 916681"/>
                <a:gd name="connsiteY2" fmla="*/ 809436 h 809436"/>
                <a:gd name="connsiteX3" fmla="*/ 218892 w 916681"/>
                <a:gd name="connsiteY3" fmla="*/ 800816 h 809436"/>
                <a:gd name="connsiteX4" fmla="*/ 0 w 916681"/>
                <a:gd name="connsiteY4" fmla="*/ 340275 h 809436"/>
                <a:gd name="connsiteX5" fmla="*/ 265980 w 916681"/>
                <a:gd name="connsiteY5" fmla="*/ 0 h 80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1" h="809436">
                  <a:moveTo>
                    <a:pt x="697789" y="8620"/>
                  </a:moveTo>
                  <a:lnTo>
                    <a:pt x="916681" y="469161"/>
                  </a:lnTo>
                  <a:lnTo>
                    <a:pt x="650700" y="809436"/>
                  </a:lnTo>
                  <a:lnTo>
                    <a:pt x="218892" y="800816"/>
                  </a:lnTo>
                  <a:lnTo>
                    <a:pt x="0" y="340275"/>
                  </a:lnTo>
                  <a:lnTo>
                    <a:pt x="265980" y="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智慧</a:t>
              </a:r>
              <a:endParaRPr lang="en-US" altLang="zh-CN" sz="1500" dirty="0">
                <a:solidFill>
                  <a:prstClr val="white"/>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医疗</a:t>
              </a:r>
              <a:endParaRPr lang="en-US" altLang="zh-CN" sz="1500" dirty="0">
                <a:solidFill>
                  <a:srgbClr val="FFFFFF"/>
                </a:solidFill>
                <a:latin typeface="黑体" panose="02010609060101010101" pitchFamily="49" charset="-122"/>
                <a:ea typeface="黑体" panose="02010609060101010101" pitchFamily="49" charset="-122"/>
              </a:endParaRPr>
            </a:p>
          </p:txBody>
        </p:sp>
        <p:sp>
          <p:nvSpPr>
            <p:cNvPr id="44" name="MH_SubTitle_9"/>
            <p:cNvSpPr/>
            <p:nvPr/>
          </p:nvSpPr>
          <p:spPr>
            <a:xfrm rot="19778299">
              <a:off x="3619501" y="3673476"/>
              <a:ext cx="917575" cy="809625"/>
            </a:xfrm>
            <a:custGeom>
              <a:avLst/>
              <a:gdLst>
                <a:gd name="connsiteX0" fmla="*/ 697789 w 916682"/>
                <a:gd name="connsiteY0" fmla="*/ 8620 h 809435"/>
                <a:gd name="connsiteX1" fmla="*/ 916682 w 916682"/>
                <a:gd name="connsiteY1" fmla="*/ 469161 h 809435"/>
                <a:gd name="connsiteX2" fmla="*/ 650701 w 916682"/>
                <a:gd name="connsiteY2" fmla="*/ 809435 h 809435"/>
                <a:gd name="connsiteX3" fmla="*/ 218893 w 916682"/>
                <a:gd name="connsiteY3" fmla="*/ 800816 h 809435"/>
                <a:gd name="connsiteX4" fmla="*/ 0 w 916682"/>
                <a:gd name="connsiteY4" fmla="*/ 340275 h 809435"/>
                <a:gd name="connsiteX5" fmla="*/ 265981 w 916682"/>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2" h="809435">
                  <a:moveTo>
                    <a:pt x="697789" y="8620"/>
                  </a:moveTo>
                  <a:lnTo>
                    <a:pt x="916682" y="469161"/>
                  </a:lnTo>
                  <a:lnTo>
                    <a:pt x="650701" y="809435"/>
                  </a:lnTo>
                  <a:lnTo>
                    <a:pt x="218893" y="800816"/>
                  </a:lnTo>
                  <a:lnTo>
                    <a:pt x="0" y="340275"/>
                  </a:lnTo>
                  <a:lnTo>
                    <a:pt x="265981" y="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智慧</a:t>
              </a:r>
              <a:endParaRPr lang="en-US" altLang="zh-CN" sz="1500" dirty="0">
                <a:solidFill>
                  <a:prstClr val="white"/>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物流</a:t>
              </a:r>
              <a:endParaRPr lang="en-US" altLang="zh-CN" sz="1500" dirty="0">
                <a:solidFill>
                  <a:srgbClr val="FFFFFF"/>
                </a:solidFill>
                <a:latin typeface="黑体" panose="02010609060101010101" pitchFamily="49" charset="-122"/>
                <a:ea typeface="黑体" panose="02010609060101010101" pitchFamily="49" charset="-122"/>
              </a:endParaRPr>
            </a:p>
          </p:txBody>
        </p:sp>
        <p:sp>
          <p:nvSpPr>
            <p:cNvPr id="45" name="MH_SubTitle_7"/>
            <p:cNvSpPr/>
            <p:nvPr/>
          </p:nvSpPr>
          <p:spPr>
            <a:xfrm rot="19778299">
              <a:off x="2370139" y="2849564"/>
              <a:ext cx="917575" cy="809625"/>
            </a:xfrm>
            <a:custGeom>
              <a:avLst/>
              <a:gdLst>
                <a:gd name="connsiteX0" fmla="*/ 697790 w 916682"/>
                <a:gd name="connsiteY0" fmla="*/ 8620 h 809435"/>
                <a:gd name="connsiteX1" fmla="*/ 916682 w 916682"/>
                <a:gd name="connsiteY1" fmla="*/ 469160 h 809435"/>
                <a:gd name="connsiteX2" fmla="*/ 650701 w 916682"/>
                <a:gd name="connsiteY2" fmla="*/ 809435 h 809435"/>
                <a:gd name="connsiteX3" fmla="*/ 218892 w 916682"/>
                <a:gd name="connsiteY3" fmla="*/ 800815 h 809435"/>
                <a:gd name="connsiteX4" fmla="*/ 0 w 916682"/>
                <a:gd name="connsiteY4" fmla="*/ 340275 h 809435"/>
                <a:gd name="connsiteX5" fmla="*/ 265981 w 916682"/>
                <a:gd name="connsiteY5" fmla="*/ 0 h 80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682" h="809435">
                  <a:moveTo>
                    <a:pt x="697790" y="8620"/>
                  </a:moveTo>
                  <a:lnTo>
                    <a:pt x="916682" y="469160"/>
                  </a:lnTo>
                  <a:lnTo>
                    <a:pt x="650701" y="809435"/>
                  </a:lnTo>
                  <a:lnTo>
                    <a:pt x="218892" y="800815"/>
                  </a:lnTo>
                  <a:lnTo>
                    <a:pt x="0" y="340275"/>
                  </a:lnTo>
                  <a:lnTo>
                    <a:pt x="265981" y="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智慧</a:t>
              </a:r>
              <a:endParaRPr lang="en-US" altLang="zh-CN" sz="1500" dirty="0">
                <a:solidFill>
                  <a:prstClr val="white"/>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旅游</a:t>
              </a:r>
              <a:endParaRPr lang="en-US" altLang="zh-CN" sz="1500" dirty="0">
                <a:solidFill>
                  <a:srgbClr val="FFFFFF"/>
                </a:solidFill>
                <a:latin typeface="黑体" panose="02010609060101010101" pitchFamily="49" charset="-122"/>
                <a:ea typeface="黑体" panose="02010609060101010101" pitchFamily="49" charset="-122"/>
              </a:endParaRPr>
            </a:p>
          </p:txBody>
        </p:sp>
      </p:grpSp>
      <p:sp>
        <p:nvSpPr>
          <p:cNvPr id="46" name="MH_Desc_1"/>
          <p:cNvSpPr txBox="1">
            <a:spLocks noChangeArrowheads="1"/>
          </p:cNvSpPr>
          <p:nvPr/>
        </p:nvSpPr>
        <p:spPr bwMode="auto">
          <a:xfrm>
            <a:off x="5295353" y="3838617"/>
            <a:ext cx="3362370" cy="1411088"/>
          </a:xfrm>
          <a:prstGeom prst="rect">
            <a:avLst/>
          </a:prstGeom>
          <a:noFill/>
          <a:ln>
            <a:noFill/>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fontAlgn="auto">
              <a:lnSpc>
                <a:spcPct val="140000"/>
              </a:lnSpc>
              <a:spcBef>
                <a:spcPts val="450"/>
              </a:spcBef>
              <a:spcAft>
                <a:spcPts val="45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在公共服务领域，基于大数据的智能服务系统，将会极大提升人们的生活体验</a:t>
            </a: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人们享受的一切公共服务将在数字空间中以新的模式重新构建。</a:t>
            </a:r>
          </a:p>
        </p:txBody>
      </p:sp>
      <p:sp>
        <p:nvSpPr>
          <p:cNvPr id="88068" name="文本框 46"/>
          <p:cNvSpPr txBox="1">
            <a:spLocks noChangeArrowheads="1"/>
          </p:cNvSpPr>
          <p:nvPr/>
        </p:nvSpPr>
        <p:spPr bwMode="auto">
          <a:xfrm rot="-1581375">
            <a:off x="3451622" y="3130719"/>
            <a:ext cx="1017984" cy="1015663"/>
          </a:xfrm>
          <a:prstGeom prst="rect">
            <a:avLst/>
          </a:prstGeom>
          <a:noFill/>
          <a:ln w="9525">
            <a:noFill/>
            <a:miter lim="800000"/>
          </a:ln>
        </p:spPr>
        <p:txBody>
          <a:bodyPr>
            <a:spAutoFit/>
          </a:bodyPr>
          <a:lstStyle/>
          <a:p>
            <a:r>
              <a:rPr lang="en-US" altLang="zh-CN" sz="6000">
                <a:solidFill>
                  <a:srgbClr val="FFFFFF"/>
                </a:solidFill>
                <a:latin typeface="Calibri" panose="020F0502020204030204" pitchFamily="34" charset="0"/>
              </a:rPr>
              <a:t>…</a:t>
            </a:r>
            <a:endParaRPr lang="zh-CN" altLang="en-US" sz="6000">
              <a:solidFill>
                <a:srgbClr val="FFFFFF"/>
              </a:solidFill>
              <a:latin typeface="Calibri" panose="020F0502020204030204" pitchFamily="34" charset="0"/>
            </a:endParaRPr>
          </a:p>
        </p:txBody>
      </p:sp>
      <p:pic>
        <p:nvPicPr>
          <p:cNvPr id="3" name="图片 2"/>
          <p:cNvPicPr>
            <a:picLocks noChangeAspect="1"/>
          </p:cNvPicPr>
          <p:nvPr/>
        </p:nvPicPr>
        <p:blipFill rotWithShape="1">
          <a:blip r:embed="rId2"/>
          <a:srcRect l="14835" t="-640" r="10965" b="323"/>
          <a:stretch>
            <a:fillRect/>
          </a:stretch>
        </p:blipFill>
        <p:spPr>
          <a:xfrm>
            <a:off x="5338762" y="1582341"/>
            <a:ext cx="3290888" cy="2118122"/>
          </a:xfrm>
          <a:prstGeom prst="rect">
            <a:avLst/>
          </a:prstGeom>
          <a:ln>
            <a:noFill/>
          </a:ln>
          <a:effectLst>
            <a:outerShdw blurRad="190500" algn="tl" rotWithShape="0">
              <a:srgbClr val="000000">
                <a:alpha val="70000"/>
              </a:srgbClr>
            </a:outerShdw>
          </a:effectLst>
        </p:spPr>
      </p:pic>
      <p:sp>
        <p:nvSpPr>
          <p:cNvPr id="21"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1426273592"/>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1664587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504950"/>
            <a:ext cx="3429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4" descr="Big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6600"/>
            <a:ext cx="914400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Grp="1" noChangeArrowheads="1"/>
          </p:cNvSpPr>
          <p:nvPr>
            <p:ph type="title"/>
          </p:nvPr>
        </p:nvSpPr>
        <p:spPr>
          <a:xfrm>
            <a:off x="152516" y="161925"/>
            <a:ext cx="8001000" cy="914400"/>
          </a:xfrm>
          <a:ln/>
        </p:spPr>
        <p:txBody>
          <a:bodyPr/>
          <a:lstStyle/>
          <a:p>
            <a:r>
              <a:rPr lang="en-US" altLang="zh-CN" dirty="0" smtClean="0"/>
              <a:t>1.1</a:t>
            </a:r>
            <a:r>
              <a:rPr lang="zh-CN" altLang="en-US" dirty="0" smtClean="0"/>
              <a:t>大数据时代</a:t>
            </a:r>
          </a:p>
        </p:txBody>
      </p:sp>
      <p:pic>
        <p:nvPicPr>
          <p:cNvPr id="4101" name="Picture 10" descr="2012082010222178120"/>
          <p:cNvPicPr>
            <a:picLocks noChangeAspect="1" noChangeArrowheads="1"/>
          </p:cNvPicPr>
          <p:nvPr/>
        </p:nvPicPr>
        <p:blipFill>
          <a:blip r:embed="rId4">
            <a:extLst>
              <a:ext uri="{28A0092B-C50C-407E-A947-70E740481C1C}">
                <a14:useLocalDpi xmlns:a14="http://schemas.microsoft.com/office/drawing/2010/main" val="0"/>
              </a:ext>
            </a:extLst>
          </a:blip>
          <a:srcRect l="16199" r="16199"/>
          <a:stretch>
            <a:fillRect/>
          </a:stretch>
        </p:blipFill>
        <p:spPr bwMode="auto">
          <a:xfrm>
            <a:off x="0" y="1036638"/>
            <a:ext cx="1981200"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5" descr="Img3695115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0" y="1066800"/>
            <a:ext cx="24003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66316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矩形 1"/>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3.</a:t>
            </a:r>
            <a:r>
              <a:rPr lang="zh-CN" altLang="zh-CN" sz="2100" b="1">
                <a:solidFill>
                  <a:srgbClr val="000000"/>
                </a:solidFill>
                <a:latin typeface="黑体" panose="02010609060101010101" pitchFamily="49" charset="-122"/>
                <a:ea typeface="黑体" panose="02010609060101010101" pitchFamily="49" charset="-122"/>
              </a:rPr>
              <a:t>大数据让公共服务更智慧</a:t>
            </a:r>
            <a:endParaRPr lang="en-US" altLang="zh-CN" sz="2100" b="1">
              <a:solidFill>
                <a:srgbClr val="000000"/>
              </a:solidFill>
              <a:latin typeface="黑体" panose="02010609060101010101" pitchFamily="49" charset="-122"/>
              <a:ea typeface="黑体" panose="02010609060101010101" pitchFamily="49" charset="-122"/>
            </a:endParaRPr>
          </a:p>
        </p:txBody>
      </p:sp>
      <p:pic>
        <p:nvPicPr>
          <p:cNvPr id="89090" name="图片 3"/>
          <p:cNvPicPr>
            <a:picLocks noChangeAspect="1"/>
          </p:cNvPicPr>
          <p:nvPr/>
        </p:nvPicPr>
        <p:blipFill>
          <a:blip r:embed="rId2"/>
          <a:srcRect/>
          <a:stretch>
            <a:fillRect/>
          </a:stretch>
        </p:blipFill>
        <p:spPr bwMode="auto">
          <a:xfrm>
            <a:off x="164306" y="2024062"/>
            <a:ext cx="2281238" cy="2281238"/>
          </a:xfrm>
          <a:prstGeom prst="rect">
            <a:avLst/>
          </a:prstGeom>
          <a:noFill/>
          <a:ln w="9525">
            <a:noFill/>
            <a:miter lim="800000"/>
            <a:headEnd/>
            <a:tailEnd/>
          </a:ln>
        </p:spPr>
      </p:pic>
      <p:sp>
        <p:nvSpPr>
          <p:cNvPr id="89091" name="文本框 4"/>
          <p:cNvSpPr txBox="1">
            <a:spLocks noChangeArrowheads="1"/>
          </p:cNvSpPr>
          <p:nvPr/>
        </p:nvSpPr>
        <p:spPr bwMode="auto">
          <a:xfrm>
            <a:off x="217885" y="4551760"/>
            <a:ext cx="2152650" cy="323165"/>
          </a:xfrm>
          <a:prstGeom prst="rect">
            <a:avLst/>
          </a:prstGeom>
          <a:noFill/>
          <a:ln w="9525">
            <a:noFill/>
            <a:miter lim="800000"/>
          </a:ln>
        </p:spPr>
        <p:txBody>
          <a:bodyPr>
            <a:spAutoFit/>
          </a:bodyPr>
          <a:lstStyle/>
          <a:p>
            <a:pPr algn="ctr"/>
            <a:r>
              <a:rPr lang="zh-CN" altLang="en-US" sz="1500">
                <a:solidFill>
                  <a:srgbClr val="000000"/>
                </a:solidFill>
                <a:latin typeface="黑体" panose="02010609060101010101" pitchFamily="49" charset="-122"/>
                <a:ea typeface="黑体" panose="02010609060101010101" pitchFamily="49" charset="-122"/>
              </a:rPr>
              <a:t>高德导航</a:t>
            </a:r>
          </a:p>
        </p:txBody>
      </p:sp>
      <p:sp>
        <p:nvSpPr>
          <p:cNvPr id="89092" name="矩形 6"/>
          <p:cNvSpPr>
            <a:spLocks noChangeArrowheads="1"/>
          </p:cNvSpPr>
          <p:nvPr/>
        </p:nvSpPr>
        <p:spPr bwMode="auto">
          <a:xfrm>
            <a:off x="2812257" y="1568053"/>
            <a:ext cx="6103144" cy="784830"/>
          </a:xfrm>
          <a:prstGeom prst="rect">
            <a:avLst/>
          </a:prstGeom>
          <a:noFill/>
          <a:ln w="9525">
            <a:noFill/>
            <a:miter lim="800000"/>
          </a:ln>
        </p:spPr>
        <p:txBody>
          <a:bodyPr>
            <a:spAutoFit/>
          </a:bodyPr>
          <a:lstStyle/>
          <a:p>
            <a:r>
              <a:rPr lang="zh-CN" altLang="zh-CN" sz="1500">
                <a:latin typeface="黑体" panose="02010609060101010101" pitchFamily="49" charset="-122"/>
                <a:ea typeface="黑体" panose="02010609060101010101" pitchFamily="49" charset="-122"/>
              </a:rPr>
              <a:t>高德公司基于位置服务大数据的能力，与乌镇、古北水镇两家旅游公司合作，上线了全国首个“智慧景区”服务，解决游客在景区容易遇到的迷路、拥堵、排队等问题。</a:t>
            </a:r>
            <a:endParaRPr lang="zh-CN" altLang="en-US" sz="1500">
              <a:latin typeface="黑体" panose="02010609060101010101" pitchFamily="49" charset="-122"/>
              <a:ea typeface="黑体" panose="02010609060101010101" pitchFamily="49" charset="-122"/>
            </a:endParaRPr>
          </a:p>
        </p:txBody>
      </p:sp>
      <p:grpSp>
        <p:nvGrpSpPr>
          <p:cNvPr id="89093" name="组合 7"/>
          <p:cNvGrpSpPr/>
          <p:nvPr/>
        </p:nvGrpSpPr>
        <p:grpSpPr bwMode="auto">
          <a:xfrm>
            <a:off x="2519363" y="2534842"/>
            <a:ext cx="6524625" cy="2620565"/>
            <a:chOff x="3358628" y="2918942"/>
            <a:chExt cx="8700006" cy="3494627"/>
          </a:xfrm>
        </p:grpSpPr>
        <p:grpSp>
          <p:nvGrpSpPr>
            <p:cNvPr id="89094" name="组合 5"/>
            <p:cNvGrpSpPr/>
            <p:nvPr/>
          </p:nvGrpSpPr>
          <p:grpSpPr bwMode="auto">
            <a:xfrm>
              <a:off x="3358628" y="2918942"/>
              <a:ext cx="6430988" cy="3494627"/>
              <a:chOff x="3720703" y="2038953"/>
              <a:chExt cx="7379443" cy="4010024"/>
            </a:xfrm>
          </p:grpSpPr>
          <p:sp>
            <p:nvSpPr>
              <p:cNvPr id="21" name="MH_SubTitle_1"/>
              <p:cNvSpPr/>
              <p:nvPr/>
            </p:nvSpPr>
            <p:spPr>
              <a:xfrm>
                <a:off x="4233082" y="2038953"/>
                <a:ext cx="1535112" cy="1535113"/>
              </a:xfrm>
              <a:custGeom>
                <a:avLst/>
                <a:gdLst>
                  <a:gd name="connsiteX0" fmla="*/ 487973 w 975946"/>
                  <a:gd name="connsiteY0" fmla="*/ 975946 h 975946"/>
                  <a:gd name="connsiteX1" fmla="*/ 487973 w 975946"/>
                  <a:gd name="connsiteY1" fmla="*/ 975946 h 975946"/>
                  <a:gd name="connsiteX2" fmla="*/ 487973 w 975946"/>
                  <a:gd name="connsiteY2" fmla="*/ 975946 h 975946"/>
                  <a:gd name="connsiteX3" fmla="*/ 487974 w 975946"/>
                  <a:gd name="connsiteY3" fmla="*/ 90410 h 975946"/>
                  <a:gd name="connsiteX4" fmla="*/ 885537 w 975946"/>
                  <a:gd name="connsiteY4" fmla="*/ 487974 h 975946"/>
                  <a:gd name="connsiteX5" fmla="*/ 627207 w 975946"/>
                  <a:gd name="connsiteY5" fmla="*/ 746304 h 975946"/>
                  <a:gd name="connsiteX6" fmla="*/ 599882 w 975946"/>
                  <a:gd name="connsiteY6" fmla="*/ 705776 h 975946"/>
                  <a:gd name="connsiteX7" fmla="*/ 487974 w 975946"/>
                  <a:gd name="connsiteY7" fmla="*/ 659422 h 975946"/>
                  <a:gd name="connsiteX8" fmla="*/ 376066 w 975946"/>
                  <a:gd name="connsiteY8" fmla="*/ 705776 h 975946"/>
                  <a:gd name="connsiteX9" fmla="*/ 348741 w 975946"/>
                  <a:gd name="connsiteY9" fmla="*/ 746304 h 975946"/>
                  <a:gd name="connsiteX10" fmla="*/ 90410 w 975946"/>
                  <a:gd name="connsiteY10" fmla="*/ 487974 h 975946"/>
                  <a:gd name="connsiteX11" fmla="*/ 487973 w 975946"/>
                  <a:gd name="connsiteY11" fmla="*/ 0 h 975946"/>
                  <a:gd name="connsiteX12" fmla="*/ 975946 w 975946"/>
                  <a:gd name="connsiteY12" fmla="*/ 487973 h 975946"/>
                  <a:gd name="connsiteX13" fmla="*/ 646236 w 975946"/>
                  <a:gd name="connsiteY13" fmla="*/ 817683 h 975946"/>
                  <a:gd name="connsiteX14" fmla="*/ 639590 w 975946"/>
                  <a:gd name="connsiteY14" fmla="*/ 784765 h 975946"/>
                  <a:gd name="connsiteX15" fmla="*/ 936381 w 975946"/>
                  <a:gd name="connsiteY15" fmla="*/ 487974 h 975946"/>
                  <a:gd name="connsiteX16" fmla="*/ 487974 w 975946"/>
                  <a:gd name="connsiteY16" fmla="*/ 39566 h 975946"/>
                  <a:gd name="connsiteX17" fmla="*/ 39566 w 975946"/>
                  <a:gd name="connsiteY17" fmla="*/ 487974 h 975946"/>
                  <a:gd name="connsiteX18" fmla="*/ 336358 w 975946"/>
                  <a:gd name="connsiteY18" fmla="*/ 784765 h 975946"/>
                  <a:gd name="connsiteX19" fmla="*/ 329712 w 975946"/>
                  <a:gd name="connsiteY19" fmla="*/ 817684 h 975946"/>
                  <a:gd name="connsiteX20" fmla="*/ 329712 w 975946"/>
                  <a:gd name="connsiteY20" fmla="*/ 817686 h 975946"/>
                  <a:gd name="connsiteX21" fmla="*/ 0 w 975946"/>
                  <a:gd name="connsiteY21" fmla="*/ 487973 h 9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946" h="975946">
                    <a:moveTo>
                      <a:pt x="487973" y="975946"/>
                    </a:moveTo>
                    <a:lnTo>
                      <a:pt x="487973" y="975946"/>
                    </a:lnTo>
                    <a:lnTo>
                      <a:pt x="487973" y="975946"/>
                    </a:lnTo>
                    <a:close/>
                    <a:moveTo>
                      <a:pt x="487974" y="90410"/>
                    </a:moveTo>
                    <a:lnTo>
                      <a:pt x="885537" y="487974"/>
                    </a:lnTo>
                    <a:lnTo>
                      <a:pt x="627207" y="746304"/>
                    </a:lnTo>
                    <a:lnTo>
                      <a:pt x="599882" y="705776"/>
                    </a:lnTo>
                    <a:cubicBezTo>
                      <a:pt x="571243" y="677136"/>
                      <a:pt x="531677" y="659422"/>
                      <a:pt x="487974" y="659422"/>
                    </a:cubicBezTo>
                    <a:cubicBezTo>
                      <a:pt x="444271" y="659422"/>
                      <a:pt x="404706" y="677136"/>
                      <a:pt x="376066" y="705776"/>
                    </a:cubicBezTo>
                    <a:lnTo>
                      <a:pt x="348741" y="746304"/>
                    </a:lnTo>
                    <a:lnTo>
                      <a:pt x="90410" y="487974"/>
                    </a:lnTo>
                    <a:close/>
                    <a:moveTo>
                      <a:pt x="487973" y="0"/>
                    </a:moveTo>
                    <a:lnTo>
                      <a:pt x="975946" y="487973"/>
                    </a:lnTo>
                    <a:lnTo>
                      <a:pt x="646236" y="817683"/>
                    </a:lnTo>
                    <a:lnTo>
                      <a:pt x="639590" y="784765"/>
                    </a:lnTo>
                    <a:lnTo>
                      <a:pt x="936381" y="487974"/>
                    </a:lnTo>
                    <a:lnTo>
                      <a:pt x="487974" y="39566"/>
                    </a:lnTo>
                    <a:lnTo>
                      <a:pt x="39566" y="487974"/>
                    </a:lnTo>
                    <a:lnTo>
                      <a:pt x="336358" y="784765"/>
                    </a:lnTo>
                    <a:lnTo>
                      <a:pt x="329712" y="817684"/>
                    </a:lnTo>
                    <a:lnTo>
                      <a:pt x="329712" y="817686"/>
                    </a:lnTo>
                    <a:lnTo>
                      <a:pt x="0" y="487973"/>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bIns="135000" anchor="ctr"/>
              <a:lstStyle/>
              <a:p>
                <a:pPr algn="ctr" fontAlgn="auto">
                  <a:spcBef>
                    <a:spcPts val="0"/>
                  </a:spcBef>
                  <a:spcAft>
                    <a:spcPts val="0"/>
                  </a:spcAft>
                  <a:defRPr/>
                </a:pPr>
                <a:r>
                  <a:rPr lang="zh-CN" altLang="en-US" sz="1500" dirty="0">
                    <a:solidFill>
                      <a:srgbClr val="FFFFFF"/>
                    </a:solidFill>
                    <a:latin typeface="黑体" panose="02010609060101010101" pitchFamily="49" charset="-122"/>
                    <a:ea typeface="黑体" panose="02010609060101010101" pitchFamily="49" charset="-122"/>
                  </a:rPr>
                  <a:t>地图</a:t>
                </a:r>
                <a:endParaRPr lang="en-US" altLang="zh-CN" sz="1500" dirty="0">
                  <a:solidFill>
                    <a:srgbClr val="FFFFFF"/>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en-US" sz="1500" dirty="0">
                    <a:solidFill>
                      <a:srgbClr val="FFFFFF"/>
                    </a:solidFill>
                    <a:latin typeface="黑体" panose="02010609060101010101" pitchFamily="49" charset="-122"/>
                    <a:ea typeface="黑体" panose="02010609060101010101" pitchFamily="49" charset="-122"/>
                  </a:rPr>
                  <a:t>渲染</a:t>
                </a:r>
              </a:p>
            </p:txBody>
          </p:sp>
          <p:sp>
            <p:nvSpPr>
              <p:cNvPr id="22" name="MH_Other_1"/>
              <p:cNvSpPr/>
              <p:nvPr/>
            </p:nvSpPr>
            <p:spPr>
              <a:xfrm>
                <a:off x="3867957" y="3145441"/>
                <a:ext cx="2265361" cy="401637"/>
              </a:xfrm>
              <a:custGeom>
                <a:avLst/>
                <a:gdLst>
                  <a:gd name="connsiteX0" fmla="*/ 720001 w 1440000"/>
                  <a:gd name="connsiteY0" fmla="*/ 0 h 254975"/>
                  <a:gd name="connsiteX1" fmla="*/ 838697 w 1440000"/>
                  <a:gd name="connsiteY1" fmla="*/ 118696 h 254975"/>
                  <a:gd name="connsiteX2" fmla="*/ 803932 w 1440000"/>
                  <a:gd name="connsiteY2" fmla="*/ 202627 h 254975"/>
                  <a:gd name="connsiteX3" fmla="*/ 779684 w 1440000"/>
                  <a:gd name="connsiteY3" fmla="*/ 218975 h 254975"/>
                  <a:gd name="connsiteX4" fmla="*/ 1422000 w 1440000"/>
                  <a:gd name="connsiteY4" fmla="*/ 218975 h 254975"/>
                  <a:gd name="connsiteX5" fmla="*/ 1440000 w 1440000"/>
                  <a:gd name="connsiteY5" fmla="*/ 236975 h 254975"/>
                  <a:gd name="connsiteX6" fmla="*/ 1422000 w 1440000"/>
                  <a:gd name="connsiteY6" fmla="*/ 254975 h 254975"/>
                  <a:gd name="connsiteX7" fmla="*/ 18000 w 1440000"/>
                  <a:gd name="connsiteY7" fmla="*/ 254975 h 254975"/>
                  <a:gd name="connsiteX8" fmla="*/ 0 w 1440000"/>
                  <a:gd name="connsiteY8" fmla="*/ 236975 h 254975"/>
                  <a:gd name="connsiteX9" fmla="*/ 18000 w 1440000"/>
                  <a:gd name="connsiteY9" fmla="*/ 218975 h 254975"/>
                  <a:gd name="connsiteX10" fmla="*/ 660318 w 1440000"/>
                  <a:gd name="connsiteY10" fmla="*/ 218975 h 254975"/>
                  <a:gd name="connsiteX11" fmla="*/ 636070 w 1440000"/>
                  <a:gd name="connsiteY11" fmla="*/ 202627 h 254975"/>
                  <a:gd name="connsiteX12" fmla="*/ 601305 w 1440000"/>
                  <a:gd name="connsiteY12" fmla="*/ 118696 h 254975"/>
                  <a:gd name="connsiteX13" fmla="*/ 720001 w 1440000"/>
                  <a:gd name="connsiteY13" fmla="*/ 0 h 25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0000" h="254975">
                    <a:moveTo>
                      <a:pt x="720001" y="0"/>
                    </a:moveTo>
                    <a:cubicBezTo>
                      <a:pt x="785555" y="0"/>
                      <a:pt x="838697" y="53142"/>
                      <a:pt x="838697" y="118696"/>
                    </a:cubicBezTo>
                    <a:cubicBezTo>
                      <a:pt x="838697" y="151473"/>
                      <a:pt x="825412" y="181147"/>
                      <a:pt x="803932" y="202627"/>
                    </a:cubicBezTo>
                    <a:lnTo>
                      <a:pt x="779684" y="218975"/>
                    </a:lnTo>
                    <a:lnTo>
                      <a:pt x="1422000" y="218975"/>
                    </a:lnTo>
                    <a:cubicBezTo>
                      <a:pt x="1431941" y="218975"/>
                      <a:pt x="1440000" y="227034"/>
                      <a:pt x="1440000" y="236975"/>
                    </a:cubicBezTo>
                    <a:cubicBezTo>
                      <a:pt x="1440000" y="246916"/>
                      <a:pt x="1431941" y="254975"/>
                      <a:pt x="1422000" y="254975"/>
                    </a:cubicBezTo>
                    <a:lnTo>
                      <a:pt x="18000" y="254975"/>
                    </a:lnTo>
                    <a:cubicBezTo>
                      <a:pt x="8059" y="254975"/>
                      <a:pt x="0" y="246916"/>
                      <a:pt x="0" y="236975"/>
                    </a:cubicBezTo>
                    <a:cubicBezTo>
                      <a:pt x="0" y="227034"/>
                      <a:pt x="8059" y="218975"/>
                      <a:pt x="18000" y="218975"/>
                    </a:cubicBezTo>
                    <a:lnTo>
                      <a:pt x="660318" y="218975"/>
                    </a:lnTo>
                    <a:lnTo>
                      <a:pt x="636070" y="202627"/>
                    </a:lnTo>
                    <a:cubicBezTo>
                      <a:pt x="614591" y="181147"/>
                      <a:pt x="601305" y="151473"/>
                      <a:pt x="601305" y="118696"/>
                    </a:cubicBezTo>
                    <a:cubicBezTo>
                      <a:pt x="601305" y="53142"/>
                      <a:pt x="654447" y="0"/>
                      <a:pt x="720001" y="0"/>
                    </a:cubicBez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3175">
                <a:noFill/>
              </a:ln>
            </p:spPr>
            <p:style>
              <a:lnRef idx="2">
                <a:schemeClr val="accent1">
                  <a:shade val="50000"/>
                </a:schemeClr>
              </a:lnRef>
              <a:fillRef idx="1">
                <a:schemeClr val="accent1"/>
              </a:fillRef>
              <a:effectRef idx="0">
                <a:schemeClr val="accent1"/>
              </a:effectRef>
              <a:fontRef idx="minor">
                <a:schemeClr val="lt1"/>
              </a:fontRef>
            </p:style>
            <p:txBody>
              <a:bodyPr bIns="135000" anchor="ctr"/>
              <a:lstStyle/>
              <a:p>
                <a:pPr algn="ctr" fontAlgn="auto">
                  <a:spcBef>
                    <a:spcPts val="0"/>
                  </a:spcBef>
                  <a:spcAft>
                    <a:spcPts val="0"/>
                  </a:spcAft>
                  <a:defRPr/>
                </a:pPr>
                <a:endParaRPr lang="zh-CN" altLang="en-US" sz="2400">
                  <a:solidFill>
                    <a:srgbClr val="FFFFFF"/>
                  </a:solidFill>
                  <a:latin typeface="黑体" panose="02010609060101010101" pitchFamily="49" charset="-122"/>
                  <a:ea typeface="黑体" panose="02010609060101010101" pitchFamily="49" charset="-122"/>
                </a:endParaRPr>
              </a:p>
            </p:txBody>
          </p:sp>
          <p:sp>
            <p:nvSpPr>
              <p:cNvPr id="23" name="MH_Text_1"/>
              <p:cNvSpPr/>
              <p:nvPr/>
            </p:nvSpPr>
            <p:spPr>
              <a:xfrm>
                <a:off x="3720703" y="3802665"/>
                <a:ext cx="2559876" cy="2246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lnSpc>
                    <a:spcPct val="13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高德在地图上增加游览车、游船的</a:t>
                </a:r>
                <a:endPar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a:p>
                <a:pPr algn="ctr" fontAlgn="auto">
                  <a:lnSpc>
                    <a:spcPct val="13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线路地址，增加了重要景点的渲染图</a:t>
                </a:r>
                <a:endPar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24" name="MH_SubTitle_2"/>
              <p:cNvSpPr/>
              <p:nvPr/>
            </p:nvSpPr>
            <p:spPr>
              <a:xfrm>
                <a:off x="6680659" y="2038953"/>
                <a:ext cx="1536700" cy="1535113"/>
              </a:xfrm>
              <a:custGeom>
                <a:avLst/>
                <a:gdLst>
                  <a:gd name="connsiteX0" fmla="*/ 487973 w 975946"/>
                  <a:gd name="connsiteY0" fmla="*/ 975946 h 975946"/>
                  <a:gd name="connsiteX1" fmla="*/ 487973 w 975946"/>
                  <a:gd name="connsiteY1" fmla="*/ 975946 h 975946"/>
                  <a:gd name="connsiteX2" fmla="*/ 487973 w 975946"/>
                  <a:gd name="connsiteY2" fmla="*/ 975946 h 975946"/>
                  <a:gd name="connsiteX3" fmla="*/ 487974 w 975946"/>
                  <a:gd name="connsiteY3" fmla="*/ 90410 h 975946"/>
                  <a:gd name="connsiteX4" fmla="*/ 885537 w 975946"/>
                  <a:gd name="connsiteY4" fmla="*/ 487974 h 975946"/>
                  <a:gd name="connsiteX5" fmla="*/ 627207 w 975946"/>
                  <a:gd name="connsiteY5" fmla="*/ 746304 h 975946"/>
                  <a:gd name="connsiteX6" fmla="*/ 599882 w 975946"/>
                  <a:gd name="connsiteY6" fmla="*/ 705776 h 975946"/>
                  <a:gd name="connsiteX7" fmla="*/ 487974 w 975946"/>
                  <a:gd name="connsiteY7" fmla="*/ 659422 h 975946"/>
                  <a:gd name="connsiteX8" fmla="*/ 376066 w 975946"/>
                  <a:gd name="connsiteY8" fmla="*/ 705776 h 975946"/>
                  <a:gd name="connsiteX9" fmla="*/ 348741 w 975946"/>
                  <a:gd name="connsiteY9" fmla="*/ 746304 h 975946"/>
                  <a:gd name="connsiteX10" fmla="*/ 90410 w 975946"/>
                  <a:gd name="connsiteY10" fmla="*/ 487974 h 975946"/>
                  <a:gd name="connsiteX11" fmla="*/ 487973 w 975946"/>
                  <a:gd name="connsiteY11" fmla="*/ 0 h 975946"/>
                  <a:gd name="connsiteX12" fmla="*/ 975946 w 975946"/>
                  <a:gd name="connsiteY12" fmla="*/ 487973 h 975946"/>
                  <a:gd name="connsiteX13" fmla="*/ 646236 w 975946"/>
                  <a:gd name="connsiteY13" fmla="*/ 817683 h 975946"/>
                  <a:gd name="connsiteX14" fmla="*/ 639590 w 975946"/>
                  <a:gd name="connsiteY14" fmla="*/ 784765 h 975946"/>
                  <a:gd name="connsiteX15" fmla="*/ 936381 w 975946"/>
                  <a:gd name="connsiteY15" fmla="*/ 487974 h 975946"/>
                  <a:gd name="connsiteX16" fmla="*/ 487974 w 975946"/>
                  <a:gd name="connsiteY16" fmla="*/ 39566 h 975946"/>
                  <a:gd name="connsiteX17" fmla="*/ 39566 w 975946"/>
                  <a:gd name="connsiteY17" fmla="*/ 487974 h 975946"/>
                  <a:gd name="connsiteX18" fmla="*/ 336358 w 975946"/>
                  <a:gd name="connsiteY18" fmla="*/ 784765 h 975946"/>
                  <a:gd name="connsiteX19" fmla="*/ 329712 w 975946"/>
                  <a:gd name="connsiteY19" fmla="*/ 817684 h 975946"/>
                  <a:gd name="connsiteX20" fmla="*/ 329712 w 975946"/>
                  <a:gd name="connsiteY20" fmla="*/ 817686 h 975946"/>
                  <a:gd name="connsiteX21" fmla="*/ 0 w 975946"/>
                  <a:gd name="connsiteY21" fmla="*/ 487973 h 9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946" h="975946">
                    <a:moveTo>
                      <a:pt x="487973" y="975946"/>
                    </a:moveTo>
                    <a:lnTo>
                      <a:pt x="487973" y="975946"/>
                    </a:lnTo>
                    <a:lnTo>
                      <a:pt x="487973" y="975946"/>
                    </a:lnTo>
                    <a:close/>
                    <a:moveTo>
                      <a:pt x="487974" y="90410"/>
                    </a:moveTo>
                    <a:lnTo>
                      <a:pt x="885537" y="487974"/>
                    </a:lnTo>
                    <a:lnTo>
                      <a:pt x="627207" y="746304"/>
                    </a:lnTo>
                    <a:lnTo>
                      <a:pt x="599882" y="705776"/>
                    </a:lnTo>
                    <a:cubicBezTo>
                      <a:pt x="571243" y="677136"/>
                      <a:pt x="531677" y="659422"/>
                      <a:pt x="487974" y="659422"/>
                    </a:cubicBezTo>
                    <a:cubicBezTo>
                      <a:pt x="444271" y="659422"/>
                      <a:pt x="404706" y="677136"/>
                      <a:pt x="376066" y="705776"/>
                    </a:cubicBezTo>
                    <a:lnTo>
                      <a:pt x="348741" y="746304"/>
                    </a:lnTo>
                    <a:lnTo>
                      <a:pt x="90410" y="487974"/>
                    </a:lnTo>
                    <a:close/>
                    <a:moveTo>
                      <a:pt x="487973" y="0"/>
                    </a:moveTo>
                    <a:lnTo>
                      <a:pt x="975946" y="487973"/>
                    </a:lnTo>
                    <a:lnTo>
                      <a:pt x="646236" y="817683"/>
                    </a:lnTo>
                    <a:lnTo>
                      <a:pt x="639590" y="784765"/>
                    </a:lnTo>
                    <a:lnTo>
                      <a:pt x="936381" y="487974"/>
                    </a:lnTo>
                    <a:lnTo>
                      <a:pt x="487974" y="39566"/>
                    </a:lnTo>
                    <a:lnTo>
                      <a:pt x="39566" y="487974"/>
                    </a:lnTo>
                    <a:lnTo>
                      <a:pt x="336358" y="784765"/>
                    </a:lnTo>
                    <a:lnTo>
                      <a:pt x="329712" y="817684"/>
                    </a:lnTo>
                    <a:lnTo>
                      <a:pt x="329712" y="817686"/>
                    </a:lnTo>
                    <a:lnTo>
                      <a:pt x="0" y="487973"/>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bIns="135000" anchor="ctr"/>
              <a:lstStyle/>
              <a:p>
                <a:pPr algn="ctr" fontAlgn="auto">
                  <a:spcBef>
                    <a:spcPts val="0"/>
                  </a:spcBef>
                  <a:spcAft>
                    <a:spcPts val="0"/>
                  </a:spcAft>
                  <a:defRPr/>
                </a:pPr>
                <a:r>
                  <a:rPr lang="zh-CN" altLang="en-US" sz="1500" dirty="0">
                    <a:solidFill>
                      <a:srgbClr val="FFFFFF"/>
                    </a:solidFill>
                    <a:latin typeface="黑体" panose="02010609060101010101" pitchFamily="49" charset="-122"/>
                    <a:ea typeface="黑体" panose="02010609060101010101" pitchFamily="49" charset="-122"/>
                  </a:rPr>
                  <a:t>分类</a:t>
                </a:r>
                <a:endParaRPr lang="en-US" altLang="zh-CN" sz="1500" dirty="0">
                  <a:solidFill>
                    <a:srgbClr val="FFFFFF"/>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en-US" sz="1500" dirty="0">
                    <a:solidFill>
                      <a:srgbClr val="FFFFFF"/>
                    </a:solidFill>
                    <a:latin typeface="黑体" panose="02010609060101010101" pitchFamily="49" charset="-122"/>
                    <a:ea typeface="黑体" panose="02010609060101010101" pitchFamily="49" charset="-122"/>
                  </a:rPr>
                  <a:t>筛选</a:t>
                </a:r>
              </a:p>
            </p:txBody>
          </p:sp>
          <p:sp>
            <p:nvSpPr>
              <p:cNvPr id="25" name="MH_Other_2"/>
              <p:cNvSpPr/>
              <p:nvPr/>
            </p:nvSpPr>
            <p:spPr>
              <a:xfrm>
                <a:off x="6315533" y="3145441"/>
                <a:ext cx="2266950" cy="401637"/>
              </a:xfrm>
              <a:custGeom>
                <a:avLst/>
                <a:gdLst>
                  <a:gd name="connsiteX0" fmla="*/ 720001 w 1440000"/>
                  <a:gd name="connsiteY0" fmla="*/ 0 h 254975"/>
                  <a:gd name="connsiteX1" fmla="*/ 838697 w 1440000"/>
                  <a:gd name="connsiteY1" fmla="*/ 118696 h 254975"/>
                  <a:gd name="connsiteX2" fmla="*/ 803932 w 1440000"/>
                  <a:gd name="connsiteY2" fmla="*/ 202627 h 254975"/>
                  <a:gd name="connsiteX3" fmla="*/ 779684 w 1440000"/>
                  <a:gd name="connsiteY3" fmla="*/ 218975 h 254975"/>
                  <a:gd name="connsiteX4" fmla="*/ 1422000 w 1440000"/>
                  <a:gd name="connsiteY4" fmla="*/ 218975 h 254975"/>
                  <a:gd name="connsiteX5" fmla="*/ 1440000 w 1440000"/>
                  <a:gd name="connsiteY5" fmla="*/ 236975 h 254975"/>
                  <a:gd name="connsiteX6" fmla="*/ 1422000 w 1440000"/>
                  <a:gd name="connsiteY6" fmla="*/ 254975 h 254975"/>
                  <a:gd name="connsiteX7" fmla="*/ 18000 w 1440000"/>
                  <a:gd name="connsiteY7" fmla="*/ 254975 h 254975"/>
                  <a:gd name="connsiteX8" fmla="*/ 0 w 1440000"/>
                  <a:gd name="connsiteY8" fmla="*/ 236975 h 254975"/>
                  <a:gd name="connsiteX9" fmla="*/ 18000 w 1440000"/>
                  <a:gd name="connsiteY9" fmla="*/ 218975 h 254975"/>
                  <a:gd name="connsiteX10" fmla="*/ 660318 w 1440000"/>
                  <a:gd name="connsiteY10" fmla="*/ 218975 h 254975"/>
                  <a:gd name="connsiteX11" fmla="*/ 636070 w 1440000"/>
                  <a:gd name="connsiteY11" fmla="*/ 202627 h 254975"/>
                  <a:gd name="connsiteX12" fmla="*/ 601305 w 1440000"/>
                  <a:gd name="connsiteY12" fmla="*/ 118696 h 254975"/>
                  <a:gd name="connsiteX13" fmla="*/ 720001 w 1440000"/>
                  <a:gd name="connsiteY13" fmla="*/ 0 h 25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0000" h="254975">
                    <a:moveTo>
                      <a:pt x="720001" y="0"/>
                    </a:moveTo>
                    <a:cubicBezTo>
                      <a:pt x="785555" y="0"/>
                      <a:pt x="838697" y="53142"/>
                      <a:pt x="838697" y="118696"/>
                    </a:cubicBezTo>
                    <a:cubicBezTo>
                      <a:pt x="838697" y="151473"/>
                      <a:pt x="825412" y="181147"/>
                      <a:pt x="803932" y="202627"/>
                    </a:cubicBezTo>
                    <a:lnTo>
                      <a:pt x="779684" y="218975"/>
                    </a:lnTo>
                    <a:lnTo>
                      <a:pt x="1422000" y="218975"/>
                    </a:lnTo>
                    <a:cubicBezTo>
                      <a:pt x="1431941" y="218975"/>
                      <a:pt x="1440000" y="227034"/>
                      <a:pt x="1440000" y="236975"/>
                    </a:cubicBezTo>
                    <a:cubicBezTo>
                      <a:pt x="1440000" y="246916"/>
                      <a:pt x="1431941" y="254975"/>
                      <a:pt x="1422000" y="254975"/>
                    </a:cubicBezTo>
                    <a:lnTo>
                      <a:pt x="18000" y="254975"/>
                    </a:lnTo>
                    <a:cubicBezTo>
                      <a:pt x="8059" y="254975"/>
                      <a:pt x="0" y="246916"/>
                      <a:pt x="0" y="236975"/>
                    </a:cubicBezTo>
                    <a:cubicBezTo>
                      <a:pt x="0" y="227034"/>
                      <a:pt x="8059" y="218975"/>
                      <a:pt x="18000" y="218975"/>
                    </a:cubicBezTo>
                    <a:lnTo>
                      <a:pt x="660318" y="218975"/>
                    </a:lnTo>
                    <a:lnTo>
                      <a:pt x="636070" y="202627"/>
                    </a:lnTo>
                    <a:cubicBezTo>
                      <a:pt x="614591" y="181147"/>
                      <a:pt x="601305" y="151473"/>
                      <a:pt x="601305" y="118696"/>
                    </a:cubicBezTo>
                    <a:cubicBezTo>
                      <a:pt x="601305" y="53142"/>
                      <a:pt x="654447" y="0"/>
                      <a:pt x="720001" y="0"/>
                    </a:cubicBez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3175">
                <a:noFill/>
              </a:ln>
            </p:spPr>
            <p:style>
              <a:lnRef idx="2">
                <a:schemeClr val="accent1">
                  <a:shade val="50000"/>
                </a:schemeClr>
              </a:lnRef>
              <a:fillRef idx="1">
                <a:schemeClr val="accent1"/>
              </a:fillRef>
              <a:effectRef idx="0">
                <a:schemeClr val="accent1"/>
              </a:effectRef>
              <a:fontRef idx="minor">
                <a:schemeClr val="lt1"/>
              </a:fontRef>
            </p:style>
            <p:txBody>
              <a:bodyPr bIns="135000" anchor="ctr"/>
              <a:lstStyle/>
              <a:p>
                <a:pPr algn="ctr" fontAlgn="auto">
                  <a:spcBef>
                    <a:spcPts val="0"/>
                  </a:spcBef>
                  <a:spcAft>
                    <a:spcPts val="0"/>
                  </a:spcAft>
                  <a:defRPr/>
                </a:pPr>
                <a:endParaRPr lang="zh-CN" altLang="en-US" sz="2400">
                  <a:solidFill>
                    <a:srgbClr val="FFFFFF"/>
                  </a:solidFill>
                  <a:latin typeface="黑体" panose="02010609060101010101" pitchFamily="49" charset="-122"/>
                  <a:ea typeface="黑体" panose="02010609060101010101" pitchFamily="49" charset="-122"/>
                </a:endParaRPr>
              </a:p>
            </p:txBody>
          </p:sp>
          <p:sp>
            <p:nvSpPr>
              <p:cNvPr id="26" name="MH_Text_2"/>
              <p:cNvSpPr/>
              <p:nvPr/>
            </p:nvSpPr>
            <p:spPr>
              <a:xfrm>
                <a:off x="6315533" y="3802665"/>
                <a:ext cx="2266950" cy="2246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lnSpc>
                    <a:spcPct val="13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商店、卫生间</a:t>
                </a:r>
                <a:endPar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a:p>
                <a:pPr algn="ctr" fontAlgn="auto">
                  <a:lnSpc>
                    <a:spcPct val="13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餐厅、灯景区</a:t>
                </a:r>
                <a:endPar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a:p>
                <a:pPr algn="ctr" fontAlgn="auto">
                  <a:lnSpc>
                    <a:spcPct val="13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重要地点信息</a:t>
                </a:r>
                <a:endPar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a:p>
                <a:pPr algn="ctr" fontAlgn="auto">
                  <a:lnSpc>
                    <a:spcPct val="13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一目了然</a:t>
                </a:r>
                <a:endPar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27" name="MH_SubTitle_3"/>
              <p:cNvSpPr/>
              <p:nvPr/>
            </p:nvSpPr>
            <p:spPr>
              <a:xfrm>
                <a:off x="9116550" y="2038953"/>
                <a:ext cx="1535112" cy="1535113"/>
              </a:xfrm>
              <a:custGeom>
                <a:avLst/>
                <a:gdLst>
                  <a:gd name="connsiteX0" fmla="*/ 487973 w 975946"/>
                  <a:gd name="connsiteY0" fmla="*/ 975946 h 975946"/>
                  <a:gd name="connsiteX1" fmla="*/ 487973 w 975946"/>
                  <a:gd name="connsiteY1" fmla="*/ 975946 h 975946"/>
                  <a:gd name="connsiteX2" fmla="*/ 487973 w 975946"/>
                  <a:gd name="connsiteY2" fmla="*/ 975946 h 975946"/>
                  <a:gd name="connsiteX3" fmla="*/ 487974 w 975946"/>
                  <a:gd name="connsiteY3" fmla="*/ 90410 h 975946"/>
                  <a:gd name="connsiteX4" fmla="*/ 885537 w 975946"/>
                  <a:gd name="connsiteY4" fmla="*/ 487974 h 975946"/>
                  <a:gd name="connsiteX5" fmla="*/ 627207 w 975946"/>
                  <a:gd name="connsiteY5" fmla="*/ 746304 h 975946"/>
                  <a:gd name="connsiteX6" fmla="*/ 599882 w 975946"/>
                  <a:gd name="connsiteY6" fmla="*/ 705776 h 975946"/>
                  <a:gd name="connsiteX7" fmla="*/ 487974 w 975946"/>
                  <a:gd name="connsiteY7" fmla="*/ 659422 h 975946"/>
                  <a:gd name="connsiteX8" fmla="*/ 376066 w 975946"/>
                  <a:gd name="connsiteY8" fmla="*/ 705776 h 975946"/>
                  <a:gd name="connsiteX9" fmla="*/ 348741 w 975946"/>
                  <a:gd name="connsiteY9" fmla="*/ 746304 h 975946"/>
                  <a:gd name="connsiteX10" fmla="*/ 90410 w 975946"/>
                  <a:gd name="connsiteY10" fmla="*/ 487974 h 975946"/>
                  <a:gd name="connsiteX11" fmla="*/ 487973 w 975946"/>
                  <a:gd name="connsiteY11" fmla="*/ 0 h 975946"/>
                  <a:gd name="connsiteX12" fmla="*/ 975946 w 975946"/>
                  <a:gd name="connsiteY12" fmla="*/ 487973 h 975946"/>
                  <a:gd name="connsiteX13" fmla="*/ 646236 w 975946"/>
                  <a:gd name="connsiteY13" fmla="*/ 817683 h 975946"/>
                  <a:gd name="connsiteX14" fmla="*/ 639590 w 975946"/>
                  <a:gd name="connsiteY14" fmla="*/ 784765 h 975946"/>
                  <a:gd name="connsiteX15" fmla="*/ 936381 w 975946"/>
                  <a:gd name="connsiteY15" fmla="*/ 487974 h 975946"/>
                  <a:gd name="connsiteX16" fmla="*/ 487974 w 975946"/>
                  <a:gd name="connsiteY16" fmla="*/ 39566 h 975946"/>
                  <a:gd name="connsiteX17" fmla="*/ 39566 w 975946"/>
                  <a:gd name="connsiteY17" fmla="*/ 487974 h 975946"/>
                  <a:gd name="connsiteX18" fmla="*/ 336358 w 975946"/>
                  <a:gd name="connsiteY18" fmla="*/ 784765 h 975946"/>
                  <a:gd name="connsiteX19" fmla="*/ 329712 w 975946"/>
                  <a:gd name="connsiteY19" fmla="*/ 817684 h 975946"/>
                  <a:gd name="connsiteX20" fmla="*/ 329712 w 975946"/>
                  <a:gd name="connsiteY20" fmla="*/ 817686 h 975946"/>
                  <a:gd name="connsiteX21" fmla="*/ 0 w 975946"/>
                  <a:gd name="connsiteY21" fmla="*/ 487973 h 9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946" h="975946">
                    <a:moveTo>
                      <a:pt x="487973" y="975946"/>
                    </a:moveTo>
                    <a:lnTo>
                      <a:pt x="487973" y="975946"/>
                    </a:lnTo>
                    <a:lnTo>
                      <a:pt x="487973" y="975946"/>
                    </a:lnTo>
                    <a:close/>
                    <a:moveTo>
                      <a:pt x="487974" y="90410"/>
                    </a:moveTo>
                    <a:lnTo>
                      <a:pt x="885537" y="487974"/>
                    </a:lnTo>
                    <a:lnTo>
                      <a:pt x="627207" y="746304"/>
                    </a:lnTo>
                    <a:lnTo>
                      <a:pt x="599882" y="705776"/>
                    </a:lnTo>
                    <a:cubicBezTo>
                      <a:pt x="571243" y="677136"/>
                      <a:pt x="531677" y="659422"/>
                      <a:pt x="487974" y="659422"/>
                    </a:cubicBezTo>
                    <a:cubicBezTo>
                      <a:pt x="444271" y="659422"/>
                      <a:pt x="404706" y="677136"/>
                      <a:pt x="376066" y="705776"/>
                    </a:cubicBezTo>
                    <a:lnTo>
                      <a:pt x="348741" y="746304"/>
                    </a:lnTo>
                    <a:lnTo>
                      <a:pt x="90410" y="487974"/>
                    </a:lnTo>
                    <a:close/>
                    <a:moveTo>
                      <a:pt x="487973" y="0"/>
                    </a:moveTo>
                    <a:lnTo>
                      <a:pt x="975946" y="487973"/>
                    </a:lnTo>
                    <a:lnTo>
                      <a:pt x="646236" y="817683"/>
                    </a:lnTo>
                    <a:lnTo>
                      <a:pt x="639590" y="784765"/>
                    </a:lnTo>
                    <a:lnTo>
                      <a:pt x="936381" y="487974"/>
                    </a:lnTo>
                    <a:lnTo>
                      <a:pt x="487974" y="39566"/>
                    </a:lnTo>
                    <a:lnTo>
                      <a:pt x="39566" y="487974"/>
                    </a:lnTo>
                    <a:lnTo>
                      <a:pt x="336358" y="784765"/>
                    </a:lnTo>
                    <a:lnTo>
                      <a:pt x="329712" y="817684"/>
                    </a:lnTo>
                    <a:lnTo>
                      <a:pt x="329712" y="817686"/>
                    </a:lnTo>
                    <a:lnTo>
                      <a:pt x="0" y="487973"/>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bIns="135000" anchor="ctr"/>
              <a:lstStyle/>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导游</a:t>
                </a:r>
                <a:endParaRPr lang="en-US" altLang="zh-CN" sz="1500" dirty="0">
                  <a:solidFill>
                    <a:prstClr val="white"/>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zh-CN" sz="1500" dirty="0">
                    <a:solidFill>
                      <a:prstClr val="white"/>
                    </a:solidFill>
                    <a:latin typeface="黑体" panose="02010609060101010101" pitchFamily="49" charset="-122"/>
                    <a:ea typeface="黑体" panose="02010609060101010101" pitchFamily="49" charset="-122"/>
                  </a:rPr>
                  <a:t>语音</a:t>
                </a:r>
                <a:endParaRPr lang="zh-CN" altLang="en-US" sz="1500" dirty="0">
                  <a:solidFill>
                    <a:srgbClr val="FFFFFF"/>
                  </a:solidFill>
                  <a:latin typeface="黑体" panose="02010609060101010101" pitchFamily="49" charset="-122"/>
                  <a:ea typeface="黑体" panose="02010609060101010101" pitchFamily="49" charset="-122"/>
                </a:endParaRPr>
              </a:p>
            </p:txBody>
          </p:sp>
          <p:sp>
            <p:nvSpPr>
              <p:cNvPr id="28" name="MH_Other_3"/>
              <p:cNvSpPr/>
              <p:nvPr/>
            </p:nvSpPr>
            <p:spPr>
              <a:xfrm>
                <a:off x="8751426" y="3145441"/>
                <a:ext cx="2265359" cy="401637"/>
              </a:xfrm>
              <a:custGeom>
                <a:avLst/>
                <a:gdLst>
                  <a:gd name="connsiteX0" fmla="*/ 720001 w 1440000"/>
                  <a:gd name="connsiteY0" fmla="*/ 0 h 254975"/>
                  <a:gd name="connsiteX1" fmla="*/ 838697 w 1440000"/>
                  <a:gd name="connsiteY1" fmla="*/ 118696 h 254975"/>
                  <a:gd name="connsiteX2" fmla="*/ 803932 w 1440000"/>
                  <a:gd name="connsiteY2" fmla="*/ 202627 h 254975"/>
                  <a:gd name="connsiteX3" fmla="*/ 779684 w 1440000"/>
                  <a:gd name="connsiteY3" fmla="*/ 218975 h 254975"/>
                  <a:gd name="connsiteX4" fmla="*/ 1422000 w 1440000"/>
                  <a:gd name="connsiteY4" fmla="*/ 218975 h 254975"/>
                  <a:gd name="connsiteX5" fmla="*/ 1440000 w 1440000"/>
                  <a:gd name="connsiteY5" fmla="*/ 236975 h 254975"/>
                  <a:gd name="connsiteX6" fmla="*/ 1422000 w 1440000"/>
                  <a:gd name="connsiteY6" fmla="*/ 254975 h 254975"/>
                  <a:gd name="connsiteX7" fmla="*/ 18000 w 1440000"/>
                  <a:gd name="connsiteY7" fmla="*/ 254975 h 254975"/>
                  <a:gd name="connsiteX8" fmla="*/ 0 w 1440000"/>
                  <a:gd name="connsiteY8" fmla="*/ 236975 h 254975"/>
                  <a:gd name="connsiteX9" fmla="*/ 18000 w 1440000"/>
                  <a:gd name="connsiteY9" fmla="*/ 218975 h 254975"/>
                  <a:gd name="connsiteX10" fmla="*/ 660318 w 1440000"/>
                  <a:gd name="connsiteY10" fmla="*/ 218975 h 254975"/>
                  <a:gd name="connsiteX11" fmla="*/ 636070 w 1440000"/>
                  <a:gd name="connsiteY11" fmla="*/ 202627 h 254975"/>
                  <a:gd name="connsiteX12" fmla="*/ 601305 w 1440000"/>
                  <a:gd name="connsiteY12" fmla="*/ 118696 h 254975"/>
                  <a:gd name="connsiteX13" fmla="*/ 720001 w 1440000"/>
                  <a:gd name="connsiteY13" fmla="*/ 0 h 25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0000" h="254975">
                    <a:moveTo>
                      <a:pt x="720001" y="0"/>
                    </a:moveTo>
                    <a:cubicBezTo>
                      <a:pt x="785555" y="0"/>
                      <a:pt x="838697" y="53142"/>
                      <a:pt x="838697" y="118696"/>
                    </a:cubicBezTo>
                    <a:cubicBezTo>
                      <a:pt x="838697" y="151473"/>
                      <a:pt x="825412" y="181147"/>
                      <a:pt x="803932" y="202627"/>
                    </a:cubicBezTo>
                    <a:lnTo>
                      <a:pt x="779684" y="218975"/>
                    </a:lnTo>
                    <a:lnTo>
                      <a:pt x="1422000" y="218975"/>
                    </a:lnTo>
                    <a:cubicBezTo>
                      <a:pt x="1431941" y="218975"/>
                      <a:pt x="1440000" y="227034"/>
                      <a:pt x="1440000" y="236975"/>
                    </a:cubicBezTo>
                    <a:cubicBezTo>
                      <a:pt x="1440000" y="246916"/>
                      <a:pt x="1431941" y="254975"/>
                      <a:pt x="1422000" y="254975"/>
                    </a:cubicBezTo>
                    <a:lnTo>
                      <a:pt x="18000" y="254975"/>
                    </a:lnTo>
                    <a:cubicBezTo>
                      <a:pt x="8059" y="254975"/>
                      <a:pt x="0" y="246916"/>
                      <a:pt x="0" y="236975"/>
                    </a:cubicBezTo>
                    <a:cubicBezTo>
                      <a:pt x="0" y="227034"/>
                      <a:pt x="8059" y="218975"/>
                      <a:pt x="18000" y="218975"/>
                    </a:cubicBezTo>
                    <a:lnTo>
                      <a:pt x="660318" y="218975"/>
                    </a:lnTo>
                    <a:lnTo>
                      <a:pt x="636070" y="202627"/>
                    </a:lnTo>
                    <a:cubicBezTo>
                      <a:pt x="614591" y="181147"/>
                      <a:pt x="601305" y="151473"/>
                      <a:pt x="601305" y="118696"/>
                    </a:cubicBezTo>
                    <a:cubicBezTo>
                      <a:pt x="601305" y="53142"/>
                      <a:pt x="654447" y="0"/>
                      <a:pt x="720001" y="0"/>
                    </a:cubicBez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3175">
                <a:noFill/>
              </a:ln>
            </p:spPr>
            <p:style>
              <a:lnRef idx="2">
                <a:schemeClr val="accent1">
                  <a:shade val="50000"/>
                </a:schemeClr>
              </a:lnRef>
              <a:fillRef idx="1">
                <a:schemeClr val="accent1"/>
              </a:fillRef>
              <a:effectRef idx="0">
                <a:schemeClr val="accent1"/>
              </a:effectRef>
              <a:fontRef idx="minor">
                <a:schemeClr val="lt1"/>
              </a:fontRef>
            </p:style>
            <p:txBody>
              <a:bodyPr bIns="135000" anchor="ctr"/>
              <a:lstStyle/>
              <a:p>
                <a:pPr algn="ctr" fontAlgn="auto">
                  <a:spcBef>
                    <a:spcPts val="0"/>
                  </a:spcBef>
                  <a:spcAft>
                    <a:spcPts val="0"/>
                  </a:spcAft>
                  <a:defRPr/>
                </a:pPr>
                <a:endParaRPr lang="zh-CN" altLang="en-US" sz="2400">
                  <a:solidFill>
                    <a:srgbClr val="FFFFFF"/>
                  </a:solidFill>
                  <a:latin typeface="黑体" panose="02010609060101010101" pitchFamily="49" charset="-122"/>
                  <a:ea typeface="黑体" panose="02010609060101010101" pitchFamily="49" charset="-122"/>
                </a:endParaRPr>
              </a:p>
            </p:txBody>
          </p:sp>
          <p:sp>
            <p:nvSpPr>
              <p:cNvPr id="29" name="MH_Text_3"/>
              <p:cNvSpPr/>
              <p:nvPr/>
            </p:nvSpPr>
            <p:spPr>
              <a:xfrm>
                <a:off x="8668062" y="3796790"/>
                <a:ext cx="2432084" cy="2246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lnSpc>
                    <a:spcPct val="130000"/>
                  </a:lnSpc>
                  <a:spcBef>
                    <a:spcPts val="0"/>
                  </a:spcBef>
                  <a:spcAft>
                    <a:spcPts val="0"/>
                  </a:spcAft>
                  <a:defRPr/>
                </a:pP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当</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游客走到某个对应景点附近，</a:t>
                </a: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导游语音会</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自动播放</a:t>
                </a:r>
                <a:endPar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grpSp>
        <p:sp>
          <p:nvSpPr>
            <p:cNvPr id="51" name="MH_SubTitle_3"/>
            <p:cNvSpPr/>
            <p:nvPr/>
          </p:nvSpPr>
          <p:spPr>
            <a:xfrm>
              <a:off x="10168530" y="2918942"/>
              <a:ext cx="1337808" cy="1337809"/>
            </a:xfrm>
            <a:custGeom>
              <a:avLst/>
              <a:gdLst>
                <a:gd name="connsiteX0" fmla="*/ 487973 w 975946"/>
                <a:gd name="connsiteY0" fmla="*/ 975946 h 975946"/>
                <a:gd name="connsiteX1" fmla="*/ 487973 w 975946"/>
                <a:gd name="connsiteY1" fmla="*/ 975946 h 975946"/>
                <a:gd name="connsiteX2" fmla="*/ 487973 w 975946"/>
                <a:gd name="connsiteY2" fmla="*/ 975946 h 975946"/>
                <a:gd name="connsiteX3" fmla="*/ 487974 w 975946"/>
                <a:gd name="connsiteY3" fmla="*/ 90410 h 975946"/>
                <a:gd name="connsiteX4" fmla="*/ 885537 w 975946"/>
                <a:gd name="connsiteY4" fmla="*/ 487974 h 975946"/>
                <a:gd name="connsiteX5" fmla="*/ 627207 w 975946"/>
                <a:gd name="connsiteY5" fmla="*/ 746304 h 975946"/>
                <a:gd name="connsiteX6" fmla="*/ 599882 w 975946"/>
                <a:gd name="connsiteY6" fmla="*/ 705776 h 975946"/>
                <a:gd name="connsiteX7" fmla="*/ 487974 w 975946"/>
                <a:gd name="connsiteY7" fmla="*/ 659422 h 975946"/>
                <a:gd name="connsiteX8" fmla="*/ 376066 w 975946"/>
                <a:gd name="connsiteY8" fmla="*/ 705776 h 975946"/>
                <a:gd name="connsiteX9" fmla="*/ 348741 w 975946"/>
                <a:gd name="connsiteY9" fmla="*/ 746304 h 975946"/>
                <a:gd name="connsiteX10" fmla="*/ 90410 w 975946"/>
                <a:gd name="connsiteY10" fmla="*/ 487974 h 975946"/>
                <a:gd name="connsiteX11" fmla="*/ 487973 w 975946"/>
                <a:gd name="connsiteY11" fmla="*/ 0 h 975946"/>
                <a:gd name="connsiteX12" fmla="*/ 975946 w 975946"/>
                <a:gd name="connsiteY12" fmla="*/ 487973 h 975946"/>
                <a:gd name="connsiteX13" fmla="*/ 646236 w 975946"/>
                <a:gd name="connsiteY13" fmla="*/ 817683 h 975946"/>
                <a:gd name="connsiteX14" fmla="*/ 639590 w 975946"/>
                <a:gd name="connsiteY14" fmla="*/ 784765 h 975946"/>
                <a:gd name="connsiteX15" fmla="*/ 936381 w 975946"/>
                <a:gd name="connsiteY15" fmla="*/ 487974 h 975946"/>
                <a:gd name="connsiteX16" fmla="*/ 487974 w 975946"/>
                <a:gd name="connsiteY16" fmla="*/ 39566 h 975946"/>
                <a:gd name="connsiteX17" fmla="*/ 39566 w 975946"/>
                <a:gd name="connsiteY17" fmla="*/ 487974 h 975946"/>
                <a:gd name="connsiteX18" fmla="*/ 336358 w 975946"/>
                <a:gd name="connsiteY18" fmla="*/ 784765 h 975946"/>
                <a:gd name="connsiteX19" fmla="*/ 329712 w 975946"/>
                <a:gd name="connsiteY19" fmla="*/ 817684 h 975946"/>
                <a:gd name="connsiteX20" fmla="*/ 329712 w 975946"/>
                <a:gd name="connsiteY20" fmla="*/ 817686 h 975946"/>
                <a:gd name="connsiteX21" fmla="*/ 0 w 975946"/>
                <a:gd name="connsiteY21" fmla="*/ 487973 h 97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5946" h="975946">
                  <a:moveTo>
                    <a:pt x="487973" y="975946"/>
                  </a:moveTo>
                  <a:lnTo>
                    <a:pt x="487973" y="975946"/>
                  </a:lnTo>
                  <a:lnTo>
                    <a:pt x="487973" y="975946"/>
                  </a:lnTo>
                  <a:close/>
                  <a:moveTo>
                    <a:pt x="487974" y="90410"/>
                  </a:moveTo>
                  <a:lnTo>
                    <a:pt x="885537" y="487974"/>
                  </a:lnTo>
                  <a:lnTo>
                    <a:pt x="627207" y="746304"/>
                  </a:lnTo>
                  <a:lnTo>
                    <a:pt x="599882" y="705776"/>
                  </a:lnTo>
                  <a:cubicBezTo>
                    <a:pt x="571243" y="677136"/>
                    <a:pt x="531677" y="659422"/>
                    <a:pt x="487974" y="659422"/>
                  </a:cubicBezTo>
                  <a:cubicBezTo>
                    <a:pt x="444271" y="659422"/>
                    <a:pt x="404706" y="677136"/>
                    <a:pt x="376066" y="705776"/>
                  </a:cubicBezTo>
                  <a:lnTo>
                    <a:pt x="348741" y="746304"/>
                  </a:lnTo>
                  <a:lnTo>
                    <a:pt x="90410" y="487974"/>
                  </a:lnTo>
                  <a:close/>
                  <a:moveTo>
                    <a:pt x="487973" y="0"/>
                  </a:moveTo>
                  <a:lnTo>
                    <a:pt x="975946" y="487973"/>
                  </a:lnTo>
                  <a:lnTo>
                    <a:pt x="646236" y="817683"/>
                  </a:lnTo>
                  <a:lnTo>
                    <a:pt x="639590" y="784765"/>
                  </a:lnTo>
                  <a:lnTo>
                    <a:pt x="936381" y="487974"/>
                  </a:lnTo>
                  <a:lnTo>
                    <a:pt x="487974" y="39566"/>
                  </a:lnTo>
                  <a:lnTo>
                    <a:pt x="39566" y="487974"/>
                  </a:lnTo>
                  <a:lnTo>
                    <a:pt x="336358" y="784765"/>
                  </a:lnTo>
                  <a:lnTo>
                    <a:pt x="329712" y="817684"/>
                  </a:lnTo>
                  <a:lnTo>
                    <a:pt x="329712" y="817686"/>
                  </a:lnTo>
                  <a:lnTo>
                    <a:pt x="0" y="487973"/>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bIns="135000" anchor="ctr"/>
            <a:lstStyle/>
            <a:p>
              <a:pPr algn="ctr" fontAlgn="auto">
                <a:spcBef>
                  <a:spcPts val="0"/>
                </a:spcBef>
                <a:spcAft>
                  <a:spcPts val="0"/>
                </a:spcAft>
                <a:defRPr/>
              </a:pPr>
              <a:r>
                <a:rPr lang="zh-CN" altLang="en-US" sz="1500" dirty="0">
                  <a:solidFill>
                    <a:prstClr val="white"/>
                  </a:solidFill>
                  <a:latin typeface="黑体" panose="02010609060101010101" pitchFamily="49" charset="-122"/>
                  <a:ea typeface="黑体" panose="02010609060101010101" pitchFamily="49" charset="-122"/>
                </a:rPr>
                <a:t>智慧</a:t>
              </a:r>
              <a:endParaRPr lang="en-US" altLang="zh-CN" sz="1500" dirty="0">
                <a:solidFill>
                  <a:prstClr val="white"/>
                </a:solidFill>
                <a:latin typeface="黑体" panose="02010609060101010101" pitchFamily="49" charset="-122"/>
                <a:ea typeface="黑体" panose="02010609060101010101" pitchFamily="49" charset="-122"/>
              </a:endParaRPr>
            </a:p>
            <a:p>
              <a:pPr algn="ctr" fontAlgn="auto">
                <a:spcBef>
                  <a:spcPts val="0"/>
                </a:spcBef>
                <a:spcAft>
                  <a:spcPts val="0"/>
                </a:spcAft>
                <a:defRPr/>
              </a:pPr>
              <a:r>
                <a:rPr lang="zh-CN" altLang="en-US" sz="1500" dirty="0">
                  <a:solidFill>
                    <a:prstClr val="white"/>
                  </a:solidFill>
                  <a:latin typeface="黑体" panose="02010609060101010101" pitchFamily="49" charset="-122"/>
                  <a:ea typeface="黑体" panose="02010609060101010101" pitchFamily="49" charset="-122"/>
                </a:rPr>
                <a:t>景区</a:t>
              </a:r>
              <a:endParaRPr lang="zh-CN" altLang="en-US" sz="1500" dirty="0">
                <a:solidFill>
                  <a:srgbClr val="FFFFFF"/>
                </a:solidFill>
                <a:latin typeface="黑体" panose="02010609060101010101" pitchFamily="49" charset="-122"/>
                <a:ea typeface="黑体" panose="02010609060101010101" pitchFamily="49" charset="-122"/>
              </a:endParaRPr>
            </a:p>
          </p:txBody>
        </p:sp>
        <p:sp>
          <p:nvSpPr>
            <p:cNvPr id="52" name="MH_Other_3"/>
            <p:cNvSpPr/>
            <p:nvPr/>
          </p:nvSpPr>
          <p:spPr>
            <a:xfrm>
              <a:off x="9850332" y="3883216"/>
              <a:ext cx="1974198" cy="350016"/>
            </a:xfrm>
            <a:custGeom>
              <a:avLst/>
              <a:gdLst>
                <a:gd name="connsiteX0" fmla="*/ 720001 w 1440000"/>
                <a:gd name="connsiteY0" fmla="*/ 0 h 254975"/>
                <a:gd name="connsiteX1" fmla="*/ 838697 w 1440000"/>
                <a:gd name="connsiteY1" fmla="*/ 118696 h 254975"/>
                <a:gd name="connsiteX2" fmla="*/ 803932 w 1440000"/>
                <a:gd name="connsiteY2" fmla="*/ 202627 h 254975"/>
                <a:gd name="connsiteX3" fmla="*/ 779684 w 1440000"/>
                <a:gd name="connsiteY3" fmla="*/ 218975 h 254975"/>
                <a:gd name="connsiteX4" fmla="*/ 1422000 w 1440000"/>
                <a:gd name="connsiteY4" fmla="*/ 218975 h 254975"/>
                <a:gd name="connsiteX5" fmla="*/ 1440000 w 1440000"/>
                <a:gd name="connsiteY5" fmla="*/ 236975 h 254975"/>
                <a:gd name="connsiteX6" fmla="*/ 1422000 w 1440000"/>
                <a:gd name="connsiteY6" fmla="*/ 254975 h 254975"/>
                <a:gd name="connsiteX7" fmla="*/ 18000 w 1440000"/>
                <a:gd name="connsiteY7" fmla="*/ 254975 h 254975"/>
                <a:gd name="connsiteX8" fmla="*/ 0 w 1440000"/>
                <a:gd name="connsiteY8" fmla="*/ 236975 h 254975"/>
                <a:gd name="connsiteX9" fmla="*/ 18000 w 1440000"/>
                <a:gd name="connsiteY9" fmla="*/ 218975 h 254975"/>
                <a:gd name="connsiteX10" fmla="*/ 660318 w 1440000"/>
                <a:gd name="connsiteY10" fmla="*/ 218975 h 254975"/>
                <a:gd name="connsiteX11" fmla="*/ 636070 w 1440000"/>
                <a:gd name="connsiteY11" fmla="*/ 202627 h 254975"/>
                <a:gd name="connsiteX12" fmla="*/ 601305 w 1440000"/>
                <a:gd name="connsiteY12" fmla="*/ 118696 h 254975"/>
                <a:gd name="connsiteX13" fmla="*/ 720001 w 1440000"/>
                <a:gd name="connsiteY13" fmla="*/ 0 h 25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0000" h="254975">
                  <a:moveTo>
                    <a:pt x="720001" y="0"/>
                  </a:moveTo>
                  <a:cubicBezTo>
                    <a:pt x="785555" y="0"/>
                    <a:pt x="838697" y="53142"/>
                    <a:pt x="838697" y="118696"/>
                  </a:cubicBezTo>
                  <a:cubicBezTo>
                    <a:pt x="838697" y="151473"/>
                    <a:pt x="825412" y="181147"/>
                    <a:pt x="803932" y="202627"/>
                  </a:cubicBezTo>
                  <a:lnTo>
                    <a:pt x="779684" y="218975"/>
                  </a:lnTo>
                  <a:lnTo>
                    <a:pt x="1422000" y="218975"/>
                  </a:lnTo>
                  <a:cubicBezTo>
                    <a:pt x="1431941" y="218975"/>
                    <a:pt x="1440000" y="227034"/>
                    <a:pt x="1440000" y="236975"/>
                  </a:cubicBezTo>
                  <a:cubicBezTo>
                    <a:pt x="1440000" y="246916"/>
                    <a:pt x="1431941" y="254975"/>
                    <a:pt x="1422000" y="254975"/>
                  </a:cubicBezTo>
                  <a:lnTo>
                    <a:pt x="18000" y="254975"/>
                  </a:lnTo>
                  <a:cubicBezTo>
                    <a:pt x="8059" y="254975"/>
                    <a:pt x="0" y="246916"/>
                    <a:pt x="0" y="236975"/>
                  </a:cubicBezTo>
                  <a:cubicBezTo>
                    <a:pt x="0" y="227034"/>
                    <a:pt x="8059" y="218975"/>
                    <a:pt x="18000" y="218975"/>
                  </a:cubicBezTo>
                  <a:lnTo>
                    <a:pt x="660318" y="218975"/>
                  </a:lnTo>
                  <a:lnTo>
                    <a:pt x="636070" y="202627"/>
                  </a:lnTo>
                  <a:cubicBezTo>
                    <a:pt x="614591" y="181147"/>
                    <a:pt x="601305" y="151473"/>
                    <a:pt x="601305" y="118696"/>
                  </a:cubicBezTo>
                  <a:cubicBezTo>
                    <a:pt x="601305" y="53142"/>
                    <a:pt x="654447" y="0"/>
                    <a:pt x="720001" y="0"/>
                  </a:cubicBez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w="3175">
              <a:noFill/>
            </a:ln>
          </p:spPr>
          <p:style>
            <a:lnRef idx="2">
              <a:schemeClr val="accent1">
                <a:shade val="50000"/>
              </a:schemeClr>
            </a:lnRef>
            <a:fillRef idx="1">
              <a:schemeClr val="accent1"/>
            </a:fillRef>
            <a:effectRef idx="0">
              <a:schemeClr val="accent1"/>
            </a:effectRef>
            <a:fontRef idx="minor">
              <a:schemeClr val="lt1"/>
            </a:fontRef>
          </p:style>
          <p:txBody>
            <a:bodyPr bIns="135000" anchor="ctr"/>
            <a:lstStyle/>
            <a:p>
              <a:pPr algn="ctr" fontAlgn="auto">
                <a:spcBef>
                  <a:spcPts val="0"/>
                </a:spcBef>
                <a:spcAft>
                  <a:spcPts val="0"/>
                </a:spcAft>
                <a:defRPr/>
              </a:pPr>
              <a:endParaRPr lang="zh-CN" altLang="en-US" sz="2400">
                <a:solidFill>
                  <a:srgbClr val="FFFFFF"/>
                </a:solidFill>
                <a:latin typeface="黑体" panose="02010609060101010101" pitchFamily="49" charset="-122"/>
                <a:ea typeface="黑体" panose="02010609060101010101" pitchFamily="49" charset="-122"/>
              </a:endParaRPr>
            </a:p>
          </p:txBody>
        </p:sp>
        <p:sp>
          <p:nvSpPr>
            <p:cNvPr id="53" name="MH_Text_3"/>
            <p:cNvSpPr/>
            <p:nvPr/>
          </p:nvSpPr>
          <p:spPr>
            <a:xfrm>
              <a:off x="9716969" y="4450849"/>
              <a:ext cx="2341665" cy="195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lnSpc>
                  <a:spcPct val="130000"/>
                </a:lnSpc>
                <a:spcBef>
                  <a:spcPts val="0"/>
                </a:spcBef>
                <a:spcAft>
                  <a:spcPts val="0"/>
                </a:spcAft>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引入热力图，游客可以</a:t>
              </a: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看到</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该处游客人数的多少，合理安排游览时间</a:t>
              </a:r>
              <a:endPar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grpSp>
      <p:sp>
        <p:nvSpPr>
          <p:cNvPr id="20"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3003372996"/>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图片 2"/>
          <p:cNvPicPr>
            <a:picLocks noChangeAspect="1"/>
          </p:cNvPicPr>
          <p:nvPr/>
        </p:nvPicPr>
        <p:blipFill>
          <a:blip r:embed="rId2"/>
          <a:srcRect/>
          <a:stretch>
            <a:fillRect/>
          </a:stretch>
        </p:blipFill>
        <p:spPr bwMode="auto">
          <a:xfrm>
            <a:off x="167878" y="1743075"/>
            <a:ext cx="3890963" cy="2590800"/>
          </a:xfrm>
          <a:prstGeom prst="rect">
            <a:avLst/>
          </a:prstGeom>
          <a:noFill/>
          <a:ln w="9525">
            <a:noFill/>
            <a:miter lim="800000"/>
            <a:headEnd/>
            <a:tailEnd/>
          </a:ln>
        </p:spPr>
      </p:pic>
      <p:sp>
        <p:nvSpPr>
          <p:cNvPr id="90114" name="矩形 15"/>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3.</a:t>
            </a:r>
            <a:r>
              <a:rPr lang="zh-CN" altLang="zh-CN" sz="2100" b="1">
                <a:solidFill>
                  <a:srgbClr val="000000"/>
                </a:solidFill>
                <a:latin typeface="黑体" panose="02010609060101010101" pitchFamily="49" charset="-122"/>
                <a:ea typeface="黑体" panose="02010609060101010101" pitchFamily="49" charset="-122"/>
              </a:rPr>
              <a:t>大数据让公共服务更智慧</a:t>
            </a:r>
            <a:endParaRPr lang="en-US" altLang="zh-CN" sz="2100" b="1">
              <a:solidFill>
                <a:srgbClr val="000000"/>
              </a:solidFill>
              <a:latin typeface="黑体" panose="02010609060101010101" pitchFamily="49" charset="-122"/>
              <a:ea typeface="黑体" panose="02010609060101010101" pitchFamily="49" charset="-122"/>
            </a:endParaRPr>
          </a:p>
        </p:txBody>
      </p:sp>
      <p:sp>
        <p:nvSpPr>
          <p:cNvPr id="90115" name="矩形 3"/>
          <p:cNvSpPr>
            <a:spLocks noChangeArrowheads="1"/>
          </p:cNvSpPr>
          <p:nvPr/>
        </p:nvSpPr>
        <p:spPr bwMode="auto">
          <a:xfrm>
            <a:off x="88107" y="4488656"/>
            <a:ext cx="4142185" cy="553998"/>
          </a:xfrm>
          <a:prstGeom prst="rect">
            <a:avLst/>
          </a:prstGeom>
          <a:noFill/>
          <a:ln w="9525">
            <a:noFill/>
            <a:miter lim="800000"/>
          </a:ln>
        </p:spPr>
        <p:txBody>
          <a:bodyPr>
            <a:spAutoFit/>
          </a:bodyPr>
          <a:lstStyle/>
          <a:p>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基于大数据技术，有朝一日，机器的诊疗准确率甚至可能超过人类历史上最有名的名医。</a:t>
            </a:r>
            <a:endPar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90116" name="组合 16"/>
          <p:cNvGrpSpPr/>
          <p:nvPr/>
        </p:nvGrpSpPr>
        <p:grpSpPr bwMode="auto">
          <a:xfrm>
            <a:off x="4349354" y="1475185"/>
            <a:ext cx="4779169" cy="3576638"/>
            <a:chOff x="2038351" y="794107"/>
            <a:chExt cx="7588249" cy="5679910"/>
          </a:xfrm>
        </p:grpSpPr>
        <p:sp>
          <p:nvSpPr>
            <p:cNvPr id="18" name="MH_Other_1"/>
            <p:cNvSpPr/>
            <p:nvPr/>
          </p:nvSpPr>
          <p:spPr bwMode="auto">
            <a:xfrm>
              <a:off x="4513263" y="3059113"/>
              <a:ext cx="800100" cy="1631950"/>
            </a:xfrm>
            <a:custGeom>
              <a:avLst/>
              <a:gdLst>
                <a:gd name="T0" fmla="*/ 2147483646 w 558"/>
                <a:gd name="T1" fmla="*/ 2147483646 h 1136"/>
                <a:gd name="T2" fmla="*/ 0 w 558"/>
                <a:gd name="T3" fmla="*/ 2147483646 h 1136"/>
                <a:gd name="T4" fmla="*/ 2147483646 w 558"/>
                <a:gd name="T5" fmla="*/ 2147483646 h 1136"/>
                <a:gd name="T6" fmla="*/ 2147483646 w 558"/>
                <a:gd name="T7" fmla="*/ 2147483646 h 1136"/>
                <a:gd name="T8" fmla="*/ 2147483646 w 558"/>
                <a:gd name="T9" fmla="*/ 2147483646 h 1136"/>
                <a:gd name="T10" fmla="*/ 2147483646 w 558"/>
                <a:gd name="T11" fmla="*/ 2147483646 h 1136"/>
                <a:gd name="T12" fmla="*/ 2147483646 w 558"/>
                <a:gd name="T13" fmla="*/ 2147483646 h 1136"/>
                <a:gd name="T14" fmla="*/ 2147483646 w 558"/>
                <a:gd name="T15" fmla="*/ 2147483646 h 1136"/>
                <a:gd name="T16" fmla="*/ 2147483646 w 558"/>
                <a:gd name="T17" fmla="*/ 2147483646 h 1136"/>
                <a:gd name="T18" fmla="*/ 2147483646 w 558"/>
                <a:gd name="T19" fmla="*/ 2147483646 h 1136"/>
                <a:gd name="T20" fmla="*/ 2147483646 w 558"/>
                <a:gd name="T21" fmla="*/ 2147483646 h 1136"/>
                <a:gd name="T22" fmla="*/ 2147483646 w 558"/>
                <a:gd name="T23" fmla="*/ 2147483646 h 1136"/>
                <a:gd name="T24" fmla="*/ 2147483646 w 558"/>
                <a:gd name="T25" fmla="*/ 2147483646 h 1136"/>
                <a:gd name="T26" fmla="*/ 2147483646 w 558"/>
                <a:gd name="T27" fmla="*/ 2147483646 h 1136"/>
                <a:gd name="T28" fmla="*/ 2147483646 w 558"/>
                <a:gd name="T29" fmla="*/ 2147483646 h 1136"/>
                <a:gd name="T30" fmla="*/ 2147483646 w 558"/>
                <a:gd name="T31" fmla="*/ 2147483646 h 1136"/>
                <a:gd name="T32" fmla="*/ 2147483646 w 558"/>
                <a:gd name="T33" fmla="*/ 2147483646 h 1136"/>
                <a:gd name="T34" fmla="*/ 2147483646 w 558"/>
                <a:gd name="T35" fmla="*/ 2147483646 h 1136"/>
                <a:gd name="T36" fmla="*/ 2147483646 w 558"/>
                <a:gd name="T37" fmla="*/ 2147483646 h 1136"/>
                <a:gd name="T38" fmla="*/ 2147483646 w 558"/>
                <a:gd name="T39" fmla="*/ 2147483646 h 1136"/>
                <a:gd name="T40" fmla="*/ 2147483646 w 558"/>
                <a:gd name="T41" fmla="*/ 2147483646 h 1136"/>
                <a:gd name="T42" fmla="*/ 2147483646 w 558"/>
                <a:gd name="T43" fmla="*/ 2147483646 h 1136"/>
                <a:gd name="T44" fmla="*/ 2147483646 w 558"/>
                <a:gd name="T45" fmla="*/ 2147483646 h 1136"/>
                <a:gd name="T46" fmla="*/ 2147483646 w 558"/>
                <a:gd name="T47" fmla="*/ 2147483646 h 1136"/>
                <a:gd name="T48" fmla="*/ 2147483646 w 558"/>
                <a:gd name="T49" fmla="*/ 2147483646 h 1136"/>
                <a:gd name="T50" fmla="*/ 2147483646 w 558"/>
                <a:gd name="T51" fmla="*/ 2147483646 h 1136"/>
                <a:gd name="T52" fmla="*/ 2147483646 w 558"/>
                <a:gd name="T53" fmla="*/ 2147483646 h 1136"/>
                <a:gd name="T54" fmla="*/ 2147483646 w 558"/>
                <a:gd name="T55" fmla="*/ 2147483646 h 1136"/>
                <a:gd name="T56" fmla="*/ 2147483646 w 558"/>
                <a:gd name="T57" fmla="*/ 2147483646 h 1136"/>
                <a:gd name="T58" fmla="*/ 2147483646 w 558"/>
                <a:gd name="T59" fmla="*/ 2147483646 h 1136"/>
                <a:gd name="T60" fmla="*/ 2147483646 w 558"/>
                <a:gd name="T61" fmla="*/ 2147483646 h 1136"/>
                <a:gd name="T62" fmla="*/ 2147483646 w 558"/>
                <a:gd name="T63" fmla="*/ 2147483646 h 1136"/>
                <a:gd name="T64" fmla="*/ 2147483646 w 558"/>
                <a:gd name="T65" fmla="*/ 2147483646 h 1136"/>
                <a:gd name="T66" fmla="*/ 2147483646 w 558"/>
                <a:gd name="T67" fmla="*/ 2147483646 h 1136"/>
                <a:gd name="T68" fmla="*/ 2147483646 w 558"/>
                <a:gd name="T69" fmla="*/ 2147483646 h 1136"/>
                <a:gd name="T70" fmla="*/ 2147483646 w 558"/>
                <a:gd name="T71" fmla="*/ 2147483646 h 1136"/>
                <a:gd name="T72" fmla="*/ 2147483646 w 558"/>
                <a:gd name="T73" fmla="*/ 2147483646 h 1136"/>
                <a:gd name="T74" fmla="*/ 2147483646 w 558"/>
                <a:gd name="T75" fmla="*/ 2147483646 h 1136"/>
                <a:gd name="T76" fmla="*/ 2147483646 w 558"/>
                <a:gd name="T77" fmla="*/ 2147483646 h 1136"/>
                <a:gd name="T78" fmla="*/ 2147483646 w 558"/>
                <a:gd name="T79" fmla="*/ 0 h 1136"/>
                <a:gd name="T80" fmla="*/ 2147483646 w 558"/>
                <a:gd name="T81" fmla="*/ 0 h 1136"/>
                <a:gd name="T82" fmla="*/ 2147483646 w 558"/>
                <a:gd name="T83" fmla="*/ 2147483646 h 1136"/>
                <a:gd name="T84" fmla="*/ 2147483646 w 558"/>
                <a:gd name="T85" fmla="*/ 2147483646 h 1136"/>
                <a:gd name="T86" fmla="*/ 2147483646 w 558"/>
                <a:gd name="T87" fmla="*/ 2147483646 h 1136"/>
                <a:gd name="T88" fmla="*/ 2147483646 w 558"/>
                <a:gd name="T89" fmla="*/ 2147483646 h 1136"/>
                <a:gd name="T90" fmla="*/ 2147483646 w 558"/>
                <a:gd name="T91" fmla="*/ 2147483646 h 1136"/>
                <a:gd name="T92" fmla="*/ 2147483646 w 558"/>
                <a:gd name="T93" fmla="*/ 2147483646 h 1136"/>
                <a:gd name="T94" fmla="*/ 2147483646 w 558"/>
                <a:gd name="T95" fmla="*/ 2147483646 h 1136"/>
                <a:gd name="T96" fmla="*/ 2147483646 w 558"/>
                <a:gd name="T97" fmla="*/ 2147483646 h 1136"/>
                <a:gd name="T98" fmla="*/ 2147483646 w 558"/>
                <a:gd name="T99" fmla="*/ 2147483646 h 1136"/>
                <a:gd name="T100" fmla="*/ 2147483646 w 558"/>
                <a:gd name="T101" fmla="*/ 2147483646 h 1136"/>
                <a:gd name="T102" fmla="*/ 2147483646 w 558"/>
                <a:gd name="T103" fmla="*/ 2147483646 h 1136"/>
                <a:gd name="T104" fmla="*/ 2147483646 w 558"/>
                <a:gd name="T105" fmla="*/ 2147483646 h 1136"/>
                <a:gd name="T106" fmla="*/ 2147483646 w 558"/>
                <a:gd name="T107" fmla="*/ 2147483646 h 1136"/>
                <a:gd name="T108" fmla="*/ 2147483646 w 558"/>
                <a:gd name="T109" fmla="*/ 2147483646 h 1136"/>
                <a:gd name="T110" fmla="*/ 2147483646 w 558"/>
                <a:gd name="T111" fmla="*/ 2147483646 h 1136"/>
                <a:gd name="T112" fmla="*/ 2147483646 w 558"/>
                <a:gd name="T113" fmla="*/ 2147483646 h 1136"/>
                <a:gd name="T114" fmla="*/ 2147483646 w 558"/>
                <a:gd name="T115" fmla="*/ 2147483646 h 11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8" h="1136">
                  <a:moveTo>
                    <a:pt x="132" y="474"/>
                  </a:moveTo>
                  <a:lnTo>
                    <a:pt x="0" y="576"/>
                  </a:lnTo>
                  <a:lnTo>
                    <a:pt x="132" y="678"/>
                  </a:lnTo>
                  <a:lnTo>
                    <a:pt x="138" y="710"/>
                  </a:lnTo>
                  <a:lnTo>
                    <a:pt x="144" y="742"/>
                  </a:lnTo>
                  <a:lnTo>
                    <a:pt x="150" y="774"/>
                  </a:lnTo>
                  <a:lnTo>
                    <a:pt x="158" y="806"/>
                  </a:lnTo>
                  <a:lnTo>
                    <a:pt x="168" y="836"/>
                  </a:lnTo>
                  <a:lnTo>
                    <a:pt x="178" y="866"/>
                  </a:lnTo>
                  <a:lnTo>
                    <a:pt x="190" y="896"/>
                  </a:lnTo>
                  <a:lnTo>
                    <a:pt x="202" y="926"/>
                  </a:lnTo>
                  <a:lnTo>
                    <a:pt x="216" y="954"/>
                  </a:lnTo>
                  <a:lnTo>
                    <a:pt x="232" y="982"/>
                  </a:lnTo>
                  <a:lnTo>
                    <a:pt x="264" y="1036"/>
                  </a:lnTo>
                  <a:lnTo>
                    <a:pt x="300" y="1088"/>
                  </a:lnTo>
                  <a:lnTo>
                    <a:pt x="342" y="1136"/>
                  </a:lnTo>
                  <a:lnTo>
                    <a:pt x="544" y="934"/>
                  </a:lnTo>
                  <a:lnTo>
                    <a:pt x="514" y="896"/>
                  </a:lnTo>
                  <a:lnTo>
                    <a:pt x="488" y="856"/>
                  </a:lnTo>
                  <a:lnTo>
                    <a:pt x="466" y="814"/>
                  </a:lnTo>
                  <a:lnTo>
                    <a:pt x="448" y="770"/>
                  </a:lnTo>
                  <a:lnTo>
                    <a:pt x="432" y="724"/>
                  </a:lnTo>
                  <a:lnTo>
                    <a:pt x="422" y="676"/>
                  </a:lnTo>
                  <a:lnTo>
                    <a:pt x="414" y="626"/>
                  </a:lnTo>
                  <a:lnTo>
                    <a:pt x="412" y="576"/>
                  </a:lnTo>
                  <a:lnTo>
                    <a:pt x="412" y="550"/>
                  </a:lnTo>
                  <a:lnTo>
                    <a:pt x="414" y="522"/>
                  </a:lnTo>
                  <a:lnTo>
                    <a:pt x="418" y="496"/>
                  </a:lnTo>
                  <a:lnTo>
                    <a:pt x="422" y="470"/>
                  </a:lnTo>
                  <a:lnTo>
                    <a:pt x="428" y="446"/>
                  </a:lnTo>
                  <a:lnTo>
                    <a:pt x="434" y="420"/>
                  </a:lnTo>
                  <a:lnTo>
                    <a:pt x="450" y="372"/>
                  </a:lnTo>
                  <a:lnTo>
                    <a:pt x="472" y="326"/>
                  </a:lnTo>
                  <a:lnTo>
                    <a:pt x="496" y="282"/>
                  </a:lnTo>
                  <a:lnTo>
                    <a:pt x="526" y="240"/>
                  </a:lnTo>
                  <a:lnTo>
                    <a:pt x="558" y="202"/>
                  </a:lnTo>
                  <a:lnTo>
                    <a:pt x="356" y="0"/>
                  </a:lnTo>
                  <a:lnTo>
                    <a:pt x="334" y="24"/>
                  </a:lnTo>
                  <a:lnTo>
                    <a:pt x="312" y="50"/>
                  </a:lnTo>
                  <a:lnTo>
                    <a:pt x="292" y="76"/>
                  </a:lnTo>
                  <a:lnTo>
                    <a:pt x="274" y="102"/>
                  </a:lnTo>
                  <a:lnTo>
                    <a:pt x="254" y="130"/>
                  </a:lnTo>
                  <a:lnTo>
                    <a:pt x="238" y="158"/>
                  </a:lnTo>
                  <a:lnTo>
                    <a:pt x="222" y="188"/>
                  </a:lnTo>
                  <a:lnTo>
                    <a:pt x="208" y="216"/>
                  </a:lnTo>
                  <a:lnTo>
                    <a:pt x="194" y="246"/>
                  </a:lnTo>
                  <a:lnTo>
                    <a:pt x="182" y="278"/>
                  </a:lnTo>
                  <a:lnTo>
                    <a:pt x="170" y="310"/>
                  </a:lnTo>
                  <a:lnTo>
                    <a:pt x="160" y="342"/>
                  </a:lnTo>
                  <a:lnTo>
                    <a:pt x="152" y="374"/>
                  </a:lnTo>
                  <a:lnTo>
                    <a:pt x="144" y="408"/>
                  </a:lnTo>
                  <a:lnTo>
                    <a:pt x="138" y="440"/>
                  </a:lnTo>
                  <a:lnTo>
                    <a:pt x="132" y="474"/>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19" name="MH_Other_2"/>
            <p:cNvSpPr/>
            <p:nvPr/>
          </p:nvSpPr>
          <p:spPr bwMode="auto">
            <a:xfrm>
              <a:off x="5046664" y="4445000"/>
              <a:ext cx="1684337" cy="801688"/>
            </a:xfrm>
            <a:custGeom>
              <a:avLst/>
              <a:gdLst>
                <a:gd name="T0" fmla="*/ 0 w 1172"/>
                <a:gd name="T1" fmla="*/ 2147483646 h 558"/>
                <a:gd name="T2" fmla="*/ 2147483646 w 1172"/>
                <a:gd name="T3" fmla="*/ 2147483646 h 558"/>
                <a:gd name="T4" fmla="*/ 2147483646 w 1172"/>
                <a:gd name="T5" fmla="*/ 2147483646 h 558"/>
                <a:gd name="T6" fmla="*/ 2147483646 w 1172"/>
                <a:gd name="T7" fmla="*/ 2147483646 h 558"/>
                <a:gd name="T8" fmla="*/ 2147483646 w 1172"/>
                <a:gd name="T9" fmla="*/ 2147483646 h 558"/>
                <a:gd name="T10" fmla="*/ 2147483646 w 1172"/>
                <a:gd name="T11" fmla="*/ 2147483646 h 558"/>
                <a:gd name="T12" fmla="*/ 2147483646 w 1172"/>
                <a:gd name="T13" fmla="*/ 2147483646 h 558"/>
                <a:gd name="T14" fmla="*/ 2147483646 w 1172"/>
                <a:gd name="T15" fmla="*/ 2147483646 h 558"/>
                <a:gd name="T16" fmla="*/ 2147483646 w 1172"/>
                <a:gd name="T17" fmla="*/ 2147483646 h 558"/>
                <a:gd name="T18" fmla="*/ 2147483646 w 1172"/>
                <a:gd name="T19" fmla="*/ 2147483646 h 558"/>
                <a:gd name="T20" fmla="*/ 2147483646 w 1172"/>
                <a:gd name="T21" fmla="*/ 2147483646 h 558"/>
                <a:gd name="T22" fmla="*/ 2147483646 w 1172"/>
                <a:gd name="T23" fmla="*/ 2147483646 h 558"/>
                <a:gd name="T24" fmla="*/ 2147483646 w 1172"/>
                <a:gd name="T25" fmla="*/ 2147483646 h 558"/>
                <a:gd name="T26" fmla="*/ 2147483646 w 1172"/>
                <a:gd name="T27" fmla="*/ 2147483646 h 558"/>
                <a:gd name="T28" fmla="*/ 2147483646 w 1172"/>
                <a:gd name="T29" fmla="*/ 2147483646 h 558"/>
                <a:gd name="T30" fmla="*/ 2147483646 w 1172"/>
                <a:gd name="T31" fmla="*/ 2147483646 h 558"/>
                <a:gd name="T32" fmla="*/ 2147483646 w 1172"/>
                <a:gd name="T33" fmla="*/ 2147483646 h 558"/>
                <a:gd name="T34" fmla="*/ 2147483646 w 1172"/>
                <a:gd name="T35" fmla="*/ 2147483646 h 558"/>
                <a:gd name="T36" fmla="*/ 2147483646 w 1172"/>
                <a:gd name="T37" fmla="*/ 2147483646 h 558"/>
                <a:gd name="T38" fmla="*/ 2147483646 w 1172"/>
                <a:gd name="T39" fmla="*/ 2147483646 h 558"/>
                <a:gd name="T40" fmla="*/ 2147483646 w 1172"/>
                <a:gd name="T41" fmla="*/ 2147483646 h 558"/>
                <a:gd name="T42" fmla="*/ 2147483646 w 1172"/>
                <a:gd name="T43" fmla="*/ 2147483646 h 558"/>
                <a:gd name="T44" fmla="*/ 2147483646 w 1172"/>
                <a:gd name="T45" fmla="*/ 2147483646 h 558"/>
                <a:gd name="T46" fmla="*/ 2147483646 w 1172"/>
                <a:gd name="T47" fmla="*/ 2147483646 h 558"/>
                <a:gd name="T48" fmla="*/ 2147483646 w 1172"/>
                <a:gd name="T49" fmla="*/ 2147483646 h 558"/>
                <a:gd name="T50" fmla="*/ 2147483646 w 1172"/>
                <a:gd name="T51" fmla="*/ 2147483646 h 558"/>
                <a:gd name="T52" fmla="*/ 2147483646 w 1172"/>
                <a:gd name="T53" fmla="*/ 2147483646 h 558"/>
                <a:gd name="T54" fmla="*/ 2147483646 w 1172"/>
                <a:gd name="T55" fmla="*/ 2147483646 h 558"/>
                <a:gd name="T56" fmla="*/ 2147483646 w 1172"/>
                <a:gd name="T57" fmla="*/ 2147483646 h 558"/>
                <a:gd name="T58" fmla="*/ 2147483646 w 1172"/>
                <a:gd name="T59" fmla="*/ 2147483646 h 558"/>
                <a:gd name="T60" fmla="*/ 2147483646 w 1172"/>
                <a:gd name="T61" fmla="*/ 2147483646 h 558"/>
                <a:gd name="T62" fmla="*/ 2147483646 w 1172"/>
                <a:gd name="T63" fmla="*/ 2147483646 h 558"/>
                <a:gd name="T64" fmla="*/ 2147483646 w 1172"/>
                <a:gd name="T65" fmla="*/ 2147483646 h 558"/>
                <a:gd name="T66" fmla="*/ 2147483646 w 1172"/>
                <a:gd name="T67" fmla="*/ 0 h 5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72" h="558">
                  <a:moveTo>
                    <a:pt x="202" y="0"/>
                  </a:moveTo>
                  <a:lnTo>
                    <a:pt x="0" y="202"/>
                  </a:lnTo>
                  <a:lnTo>
                    <a:pt x="24" y="226"/>
                  </a:lnTo>
                  <a:lnTo>
                    <a:pt x="50" y="250"/>
                  </a:lnTo>
                  <a:lnTo>
                    <a:pt x="78" y="272"/>
                  </a:lnTo>
                  <a:lnTo>
                    <a:pt x="106" y="292"/>
                  </a:lnTo>
                  <a:lnTo>
                    <a:pt x="134" y="312"/>
                  </a:lnTo>
                  <a:lnTo>
                    <a:pt x="164" y="332"/>
                  </a:lnTo>
                  <a:lnTo>
                    <a:pt x="194" y="348"/>
                  </a:lnTo>
                  <a:lnTo>
                    <a:pt x="226" y="364"/>
                  </a:lnTo>
                  <a:lnTo>
                    <a:pt x="258" y="380"/>
                  </a:lnTo>
                  <a:lnTo>
                    <a:pt x="290" y="394"/>
                  </a:lnTo>
                  <a:lnTo>
                    <a:pt x="324" y="406"/>
                  </a:lnTo>
                  <a:lnTo>
                    <a:pt x="358" y="416"/>
                  </a:lnTo>
                  <a:lnTo>
                    <a:pt x="392" y="426"/>
                  </a:lnTo>
                  <a:lnTo>
                    <a:pt x="426" y="434"/>
                  </a:lnTo>
                  <a:lnTo>
                    <a:pt x="462" y="440"/>
                  </a:lnTo>
                  <a:lnTo>
                    <a:pt x="498" y="446"/>
                  </a:lnTo>
                  <a:lnTo>
                    <a:pt x="586" y="558"/>
                  </a:lnTo>
                  <a:lnTo>
                    <a:pt x="670" y="448"/>
                  </a:lnTo>
                  <a:lnTo>
                    <a:pt x="706" y="444"/>
                  </a:lnTo>
                  <a:lnTo>
                    <a:pt x="742" y="438"/>
                  </a:lnTo>
                  <a:lnTo>
                    <a:pt x="776" y="432"/>
                  </a:lnTo>
                  <a:lnTo>
                    <a:pt x="812" y="422"/>
                  </a:lnTo>
                  <a:lnTo>
                    <a:pt x="846" y="412"/>
                  </a:lnTo>
                  <a:lnTo>
                    <a:pt x="878" y="402"/>
                  </a:lnTo>
                  <a:lnTo>
                    <a:pt x="912" y="390"/>
                  </a:lnTo>
                  <a:lnTo>
                    <a:pt x="944" y="376"/>
                  </a:lnTo>
                  <a:lnTo>
                    <a:pt x="974" y="360"/>
                  </a:lnTo>
                  <a:lnTo>
                    <a:pt x="1006" y="344"/>
                  </a:lnTo>
                  <a:lnTo>
                    <a:pt x="1034" y="326"/>
                  </a:lnTo>
                  <a:lnTo>
                    <a:pt x="1064" y="308"/>
                  </a:lnTo>
                  <a:lnTo>
                    <a:pt x="1092" y="288"/>
                  </a:lnTo>
                  <a:lnTo>
                    <a:pt x="1120" y="268"/>
                  </a:lnTo>
                  <a:lnTo>
                    <a:pt x="1146" y="246"/>
                  </a:lnTo>
                  <a:lnTo>
                    <a:pt x="1172" y="222"/>
                  </a:lnTo>
                  <a:lnTo>
                    <a:pt x="970" y="20"/>
                  </a:lnTo>
                  <a:lnTo>
                    <a:pt x="930" y="52"/>
                  </a:lnTo>
                  <a:lnTo>
                    <a:pt x="890" y="80"/>
                  </a:lnTo>
                  <a:lnTo>
                    <a:pt x="846" y="106"/>
                  </a:lnTo>
                  <a:lnTo>
                    <a:pt x="800" y="126"/>
                  </a:lnTo>
                  <a:lnTo>
                    <a:pt x="752" y="144"/>
                  </a:lnTo>
                  <a:lnTo>
                    <a:pt x="726" y="150"/>
                  </a:lnTo>
                  <a:lnTo>
                    <a:pt x="700" y="156"/>
                  </a:lnTo>
                  <a:lnTo>
                    <a:pt x="676" y="160"/>
                  </a:lnTo>
                  <a:lnTo>
                    <a:pt x="648" y="162"/>
                  </a:lnTo>
                  <a:lnTo>
                    <a:pt x="622" y="164"/>
                  </a:lnTo>
                  <a:lnTo>
                    <a:pt x="596" y="166"/>
                  </a:lnTo>
                  <a:lnTo>
                    <a:pt x="566" y="164"/>
                  </a:lnTo>
                  <a:lnTo>
                    <a:pt x="538" y="162"/>
                  </a:lnTo>
                  <a:lnTo>
                    <a:pt x="510" y="158"/>
                  </a:lnTo>
                  <a:lnTo>
                    <a:pt x="482" y="154"/>
                  </a:lnTo>
                  <a:lnTo>
                    <a:pt x="456" y="148"/>
                  </a:lnTo>
                  <a:lnTo>
                    <a:pt x="430" y="140"/>
                  </a:lnTo>
                  <a:lnTo>
                    <a:pt x="404" y="132"/>
                  </a:lnTo>
                  <a:lnTo>
                    <a:pt x="378" y="122"/>
                  </a:lnTo>
                  <a:lnTo>
                    <a:pt x="354" y="110"/>
                  </a:lnTo>
                  <a:lnTo>
                    <a:pt x="330" y="98"/>
                  </a:lnTo>
                  <a:lnTo>
                    <a:pt x="306" y="84"/>
                  </a:lnTo>
                  <a:lnTo>
                    <a:pt x="284" y="70"/>
                  </a:lnTo>
                  <a:lnTo>
                    <a:pt x="262" y="54"/>
                  </a:lnTo>
                  <a:lnTo>
                    <a:pt x="240" y="36"/>
                  </a:lnTo>
                  <a:lnTo>
                    <a:pt x="220" y="20"/>
                  </a:lnTo>
                  <a:lnTo>
                    <a:pt x="202" y="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0" name="MH_Other_3"/>
            <p:cNvSpPr/>
            <p:nvPr/>
          </p:nvSpPr>
          <p:spPr bwMode="auto">
            <a:xfrm>
              <a:off x="5078414" y="2497138"/>
              <a:ext cx="1641475" cy="804862"/>
            </a:xfrm>
            <a:custGeom>
              <a:avLst/>
              <a:gdLst>
                <a:gd name="T0" fmla="*/ 2147483646 w 1142"/>
                <a:gd name="T1" fmla="*/ 0 h 560"/>
                <a:gd name="T2" fmla="*/ 2147483646 w 1142"/>
                <a:gd name="T3" fmla="*/ 2147483646 h 560"/>
                <a:gd name="T4" fmla="*/ 2147483646 w 1142"/>
                <a:gd name="T5" fmla="*/ 2147483646 h 560"/>
                <a:gd name="T6" fmla="*/ 2147483646 w 1142"/>
                <a:gd name="T7" fmla="*/ 2147483646 h 560"/>
                <a:gd name="T8" fmla="*/ 2147483646 w 1142"/>
                <a:gd name="T9" fmla="*/ 2147483646 h 560"/>
                <a:gd name="T10" fmla="*/ 2147483646 w 1142"/>
                <a:gd name="T11" fmla="*/ 2147483646 h 560"/>
                <a:gd name="T12" fmla="*/ 2147483646 w 1142"/>
                <a:gd name="T13" fmla="*/ 2147483646 h 560"/>
                <a:gd name="T14" fmla="*/ 2147483646 w 1142"/>
                <a:gd name="T15" fmla="*/ 2147483646 h 560"/>
                <a:gd name="T16" fmla="*/ 2147483646 w 1142"/>
                <a:gd name="T17" fmla="*/ 2147483646 h 560"/>
                <a:gd name="T18" fmla="*/ 2147483646 w 1142"/>
                <a:gd name="T19" fmla="*/ 2147483646 h 560"/>
                <a:gd name="T20" fmla="*/ 2147483646 w 1142"/>
                <a:gd name="T21" fmla="*/ 2147483646 h 560"/>
                <a:gd name="T22" fmla="*/ 2147483646 w 1142"/>
                <a:gd name="T23" fmla="*/ 2147483646 h 560"/>
                <a:gd name="T24" fmla="*/ 2147483646 w 1142"/>
                <a:gd name="T25" fmla="*/ 2147483646 h 560"/>
                <a:gd name="T26" fmla="*/ 2147483646 w 1142"/>
                <a:gd name="T27" fmla="*/ 2147483646 h 560"/>
                <a:gd name="T28" fmla="*/ 2147483646 w 1142"/>
                <a:gd name="T29" fmla="*/ 2147483646 h 560"/>
                <a:gd name="T30" fmla="*/ 2147483646 w 1142"/>
                <a:gd name="T31" fmla="*/ 2147483646 h 560"/>
                <a:gd name="T32" fmla="*/ 2147483646 w 1142"/>
                <a:gd name="T33" fmla="*/ 2147483646 h 560"/>
                <a:gd name="T34" fmla="*/ 2147483646 w 1142"/>
                <a:gd name="T35" fmla="*/ 2147483646 h 560"/>
                <a:gd name="T36" fmla="*/ 0 w 1142"/>
                <a:gd name="T37" fmla="*/ 2147483646 h 560"/>
                <a:gd name="T38" fmla="*/ 2147483646 w 1142"/>
                <a:gd name="T39" fmla="*/ 2147483646 h 560"/>
                <a:gd name="T40" fmla="*/ 2147483646 w 1142"/>
                <a:gd name="T41" fmla="*/ 2147483646 h 560"/>
                <a:gd name="T42" fmla="*/ 2147483646 w 1142"/>
                <a:gd name="T43" fmla="*/ 2147483646 h 560"/>
                <a:gd name="T44" fmla="*/ 2147483646 w 1142"/>
                <a:gd name="T45" fmla="*/ 2147483646 h 560"/>
                <a:gd name="T46" fmla="*/ 2147483646 w 1142"/>
                <a:gd name="T47" fmla="*/ 2147483646 h 560"/>
                <a:gd name="T48" fmla="*/ 2147483646 w 1142"/>
                <a:gd name="T49" fmla="*/ 2147483646 h 560"/>
                <a:gd name="T50" fmla="*/ 2147483646 w 1142"/>
                <a:gd name="T51" fmla="*/ 2147483646 h 560"/>
                <a:gd name="T52" fmla="*/ 2147483646 w 1142"/>
                <a:gd name="T53" fmla="*/ 2147483646 h 560"/>
                <a:gd name="T54" fmla="*/ 2147483646 w 1142"/>
                <a:gd name="T55" fmla="*/ 2147483646 h 560"/>
                <a:gd name="T56" fmla="*/ 2147483646 w 1142"/>
                <a:gd name="T57" fmla="*/ 2147483646 h 560"/>
                <a:gd name="T58" fmla="*/ 2147483646 w 1142"/>
                <a:gd name="T59" fmla="*/ 2147483646 h 560"/>
                <a:gd name="T60" fmla="*/ 2147483646 w 1142"/>
                <a:gd name="T61" fmla="*/ 2147483646 h 560"/>
                <a:gd name="T62" fmla="*/ 2147483646 w 1142"/>
                <a:gd name="T63" fmla="*/ 2147483646 h 560"/>
                <a:gd name="T64" fmla="*/ 2147483646 w 1142"/>
                <a:gd name="T65" fmla="*/ 2147483646 h 560"/>
                <a:gd name="T66" fmla="*/ 2147483646 w 1142"/>
                <a:gd name="T67" fmla="*/ 2147483646 h 560"/>
                <a:gd name="T68" fmla="*/ 2147483646 w 1142"/>
                <a:gd name="T69" fmla="*/ 2147483646 h 560"/>
                <a:gd name="T70" fmla="*/ 2147483646 w 1142"/>
                <a:gd name="T71" fmla="*/ 2147483646 h 560"/>
                <a:gd name="T72" fmla="*/ 2147483646 w 1142"/>
                <a:gd name="T73" fmla="*/ 2147483646 h 560"/>
                <a:gd name="T74" fmla="*/ 2147483646 w 1142"/>
                <a:gd name="T75" fmla="*/ 2147483646 h 560"/>
                <a:gd name="T76" fmla="*/ 2147483646 w 1142"/>
                <a:gd name="T77" fmla="*/ 2147483646 h 560"/>
                <a:gd name="T78" fmla="*/ 2147483646 w 1142"/>
                <a:gd name="T79" fmla="*/ 2147483646 h 560"/>
                <a:gd name="T80" fmla="*/ 2147483646 w 1142"/>
                <a:gd name="T81" fmla="*/ 2147483646 h 560"/>
                <a:gd name="T82" fmla="*/ 2147483646 w 1142"/>
                <a:gd name="T83" fmla="*/ 2147483646 h 560"/>
                <a:gd name="T84" fmla="*/ 2147483646 w 1142"/>
                <a:gd name="T85" fmla="*/ 2147483646 h 560"/>
                <a:gd name="T86" fmla="*/ 2147483646 w 1142"/>
                <a:gd name="T87" fmla="*/ 2147483646 h 560"/>
                <a:gd name="T88" fmla="*/ 2147483646 w 1142"/>
                <a:gd name="T89" fmla="*/ 2147483646 h 560"/>
                <a:gd name="T90" fmla="*/ 2147483646 w 1142"/>
                <a:gd name="T91" fmla="*/ 2147483646 h 560"/>
                <a:gd name="T92" fmla="*/ 2147483646 w 1142"/>
                <a:gd name="T93" fmla="*/ 2147483646 h 560"/>
                <a:gd name="T94" fmla="*/ 2147483646 w 1142"/>
                <a:gd name="T95" fmla="*/ 2147483646 h 560"/>
                <a:gd name="T96" fmla="*/ 2147483646 w 1142"/>
                <a:gd name="T97" fmla="*/ 2147483646 h 560"/>
                <a:gd name="T98" fmla="*/ 2147483646 w 1142"/>
                <a:gd name="T99" fmla="*/ 2147483646 h 560"/>
                <a:gd name="T100" fmla="*/ 2147483646 w 1142"/>
                <a:gd name="T101" fmla="*/ 2147483646 h 560"/>
                <a:gd name="T102" fmla="*/ 2147483646 w 1142"/>
                <a:gd name="T103" fmla="*/ 2147483646 h 560"/>
                <a:gd name="T104" fmla="*/ 2147483646 w 1142"/>
                <a:gd name="T105" fmla="*/ 2147483646 h 560"/>
                <a:gd name="T106" fmla="*/ 2147483646 w 1142"/>
                <a:gd name="T107" fmla="*/ 2147483646 h 560"/>
                <a:gd name="T108" fmla="*/ 2147483646 w 1142"/>
                <a:gd name="T109" fmla="*/ 2147483646 h 560"/>
                <a:gd name="T110" fmla="*/ 2147483646 w 1142"/>
                <a:gd name="T111" fmla="*/ 2147483646 h 560"/>
                <a:gd name="T112" fmla="*/ 2147483646 w 1142"/>
                <a:gd name="T113" fmla="*/ 2147483646 h 560"/>
                <a:gd name="T114" fmla="*/ 2147483646 w 1142"/>
                <a:gd name="T115" fmla="*/ 2147483646 h 560"/>
                <a:gd name="T116" fmla="*/ 2147483646 w 1142"/>
                <a:gd name="T117" fmla="*/ 2147483646 h 560"/>
                <a:gd name="T118" fmla="*/ 2147483646 w 1142"/>
                <a:gd name="T119" fmla="*/ 2147483646 h 560"/>
                <a:gd name="T120" fmla="*/ 2147483646 w 1142"/>
                <a:gd name="T121" fmla="*/ 2147483646 h 560"/>
                <a:gd name="T122" fmla="*/ 2147483646 w 1142"/>
                <a:gd name="T123" fmla="*/ 0 h 5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42" h="560">
                  <a:moveTo>
                    <a:pt x="572" y="0"/>
                  </a:moveTo>
                  <a:lnTo>
                    <a:pt x="470" y="132"/>
                  </a:lnTo>
                  <a:lnTo>
                    <a:pt x="436" y="138"/>
                  </a:lnTo>
                  <a:lnTo>
                    <a:pt x="402" y="144"/>
                  </a:lnTo>
                  <a:lnTo>
                    <a:pt x="370" y="152"/>
                  </a:lnTo>
                  <a:lnTo>
                    <a:pt x="338" y="162"/>
                  </a:lnTo>
                  <a:lnTo>
                    <a:pt x="306" y="172"/>
                  </a:lnTo>
                  <a:lnTo>
                    <a:pt x="274" y="184"/>
                  </a:lnTo>
                  <a:lnTo>
                    <a:pt x="244" y="196"/>
                  </a:lnTo>
                  <a:lnTo>
                    <a:pt x="214" y="210"/>
                  </a:lnTo>
                  <a:lnTo>
                    <a:pt x="184" y="224"/>
                  </a:lnTo>
                  <a:lnTo>
                    <a:pt x="156" y="240"/>
                  </a:lnTo>
                  <a:lnTo>
                    <a:pt x="128" y="258"/>
                  </a:lnTo>
                  <a:lnTo>
                    <a:pt x="100" y="276"/>
                  </a:lnTo>
                  <a:lnTo>
                    <a:pt x="74" y="296"/>
                  </a:lnTo>
                  <a:lnTo>
                    <a:pt x="48" y="316"/>
                  </a:lnTo>
                  <a:lnTo>
                    <a:pt x="24" y="336"/>
                  </a:lnTo>
                  <a:lnTo>
                    <a:pt x="0" y="358"/>
                  </a:lnTo>
                  <a:lnTo>
                    <a:pt x="202" y="560"/>
                  </a:lnTo>
                  <a:lnTo>
                    <a:pt x="240" y="528"/>
                  </a:lnTo>
                  <a:lnTo>
                    <a:pt x="282" y="498"/>
                  </a:lnTo>
                  <a:lnTo>
                    <a:pt x="328" y="472"/>
                  </a:lnTo>
                  <a:lnTo>
                    <a:pt x="350" y="462"/>
                  </a:lnTo>
                  <a:lnTo>
                    <a:pt x="374" y="450"/>
                  </a:lnTo>
                  <a:lnTo>
                    <a:pt x="398" y="442"/>
                  </a:lnTo>
                  <a:lnTo>
                    <a:pt x="424" y="434"/>
                  </a:lnTo>
                  <a:lnTo>
                    <a:pt x="448" y="426"/>
                  </a:lnTo>
                  <a:lnTo>
                    <a:pt x="474" y="422"/>
                  </a:lnTo>
                  <a:lnTo>
                    <a:pt x="500" y="416"/>
                  </a:lnTo>
                  <a:lnTo>
                    <a:pt x="528" y="414"/>
                  </a:lnTo>
                  <a:lnTo>
                    <a:pt x="554" y="412"/>
                  </a:lnTo>
                  <a:lnTo>
                    <a:pt x="582" y="410"/>
                  </a:lnTo>
                  <a:lnTo>
                    <a:pt x="632" y="414"/>
                  </a:lnTo>
                  <a:lnTo>
                    <a:pt x="682" y="420"/>
                  </a:lnTo>
                  <a:lnTo>
                    <a:pt x="730" y="430"/>
                  </a:lnTo>
                  <a:lnTo>
                    <a:pt x="776" y="446"/>
                  </a:lnTo>
                  <a:lnTo>
                    <a:pt x="820" y="464"/>
                  </a:lnTo>
                  <a:lnTo>
                    <a:pt x="862" y="486"/>
                  </a:lnTo>
                  <a:lnTo>
                    <a:pt x="902" y="512"/>
                  </a:lnTo>
                  <a:lnTo>
                    <a:pt x="940" y="542"/>
                  </a:lnTo>
                  <a:lnTo>
                    <a:pt x="1142" y="340"/>
                  </a:lnTo>
                  <a:lnTo>
                    <a:pt x="1118" y="318"/>
                  </a:lnTo>
                  <a:lnTo>
                    <a:pt x="1092" y="298"/>
                  </a:lnTo>
                  <a:lnTo>
                    <a:pt x="1066" y="280"/>
                  </a:lnTo>
                  <a:lnTo>
                    <a:pt x="1040" y="262"/>
                  </a:lnTo>
                  <a:lnTo>
                    <a:pt x="1012" y="244"/>
                  </a:lnTo>
                  <a:lnTo>
                    <a:pt x="984" y="228"/>
                  </a:lnTo>
                  <a:lnTo>
                    <a:pt x="956" y="212"/>
                  </a:lnTo>
                  <a:lnTo>
                    <a:pt x="926" y="198"/>
                  </a:lnTo>
                  <a:lnTo>
                    <a:pt x="896" y="186"/>
                  </a:lnTo>
                  <a:lnTo>
                    <a:pt x="866" y="174"/>
                  </a:lnTo>
                  <a:lnTo>
                    <a:pt x="834" y="164"/>
                  </a:lnTo>
                  <a:lnTo>
                    <a:pt x="802" y="154"/>
                  </a:lnTo>
                  <a:lnTo>
                    <a:pt x="770" y="146"/>
                  </a:lnTo>
                  <a:lnTo>
                    <a:pt x="738" y="140"/>
                  </a:lnTo>
                  <a:lnTo>
                    <a:pt x="704" y="134"/>
                  </a:lnTo>
                  <a:lnTo>
                    <a:pt x="672" y="130"/>
                  </a:lnTo>
                  <a:lnTo>
                    <a:pt x="572" y="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1" name="MH_Other_4"/>
            <p:cNvSpPr/>
            <p:nvPr/>
          </p:nvSpPr>
          <p:spPr bwMode="auto">
            <a:xfrm>
              <a:off x="6462713" y="3028951"/>
              <a:ext cx="804862" cy="1692275"/>
            </a:xfrm>
            <a:custGeom>
              <a:avLst/>
              <a:gdLst>
                <a:gd name="T0" fmla="*/ 2147483646 w 560"/>
                <a:gd name="T1" fmla="*/ 2147483646 h 1178"/>
                <a:gd name="T2" fmla="*/ 2147483646 w 560"/>
                <a:gd name="T3" fmla="*/ 2147483646 h 1178"/>
                <a:gd name="T4" fmla="*/ 2147483646 w 560"/>
                <a:gd name="T5" fmla="*/ 2147483646 h 1178"/>
                <a:gd name="T6" fmla="*/ 2147483646 w 560"/>
                <a:gd name="T7" fmla="*/ 2147483646 h 1178"/>
                <a:gd name="T8" fmla="*/ 2147483646 w 560"/>
                <a:gd name="T9" fmla="*/ 2147483646 h 1178"/>
                <a:gd name="T10" fmla="*/ 2147483646 w 560"/>
                <a:gd name="T11" fmla="*/ 2147483646 h 1178"/>
                <a:gd name="T12" fmla="*/ 2147483646 w 560"/>
                <a:gd name="T13" fmla="*/ 2147483646 h 1178"/>
                <a:gd name="T14" fmla="*/ 2147483646 w 560"/>
                <a:gd name="T15" fmla="*/ 2147483646 h 1178"/>
                <a:gd name="T16" fmla="*/ 2147483646 w 560"/>
                <a:gd name="T17" fmla="*/ 0 h 1178"/>
                <a:gd name="T18" fmla="*/ 0 w 560"/>
                <a:gd name="T19" fmla="*/ 2147483646 h 1178"/>
                <a:gd name="T20" fmla="*/ 2147483646 w 560"/>
                <a:gd name="T21" fmla="*/ 2147483646 h 1178"/>
                <a:gd name="T22" fmla="*/ 2147483646 w 560"/>
                <a:gd name="T23" fmla="*/ 2147483646 h 1178"/>
                <a:gd name="T24" fmla="*/ 2147483646 w 560"/>
                <a:gd name="T25" fmla="*/ 2147483646 h 1178"/>
                <a:gd name="T26" fmla="*/ 2147483646 w 560"/>
                <a:gd name="T27" fmla="*/ 2147483646 h 1178"/>
                <a:gd name="T28" fmla="*/ 2147483646 w 560"/>
                <a:gd name="T29" fmla="*/ 2147483646 h 1178"/>
                <a:gd name="T30" fmla="*/ 2147483646 w 560"/>
                <a:gd name="T31" fmla="*/ 2147483646 h 1178"/>
                <a:gd name="T32" fmla="*/ 2147483646 w 560"/>
                <a:gd name="T33" fmla="*/ 2147483646 h 1178"/>
                <a:gd name="T34" fmla="*/ 2147483646 w 560"/>
                <a:gd name="T35" fmla="*/ 2147483646 h 1178"/>
                <a:gd name="T36" fmla="*/ 2147483646 w 560"/>
                <a:gd name="T37" fmla="*/ 2147483646 h 1178"/>
                <a:gd name="T38" fmla="*/ 2147483646 w 560"/>
                <a:gd name="T39" fmla="*/ 2147483646 h 1178"/>
                <a:gd name="T40" fmla="*/ 2147483646 w 560"/>
                <a:gd name="T41" fmla="*/ 2147483646 h 1178"/>
                <a:gd name="T42" fmla="*/ 2147483646 w 560"/>
                <a:gd name="T43" fmla="*/ 2147483646 h 1178"/>
                <a:gd name="T44" fmla="*/ 2147483646 w 560"/>
                <a:gd name="T45" fmla="*/ 2147483646 h 1178"/>
                <a:gd name="T46" fmla="*/ 2147483646 w 560"/>
                <a:gd name="T47" fmla="*/ 2147483646 h 1178"/>
                <a:gd name="T48" fmla="*/ 2147483646 w 560"/>
                <a:gd name="T49" fmla="*/ 2147483646 h 1178"/>
                <a:gd name="T50" fmla="*/ 2147483646 w 560"/>
                <a:gd name="T51" fmla="*/ 2147483646 h 1178"/>
                <a:gd name="T52" fmla="*/ 2147483646 w 560"/>
                <a:gd name="T53" fmla="*/ 2147483646 h 1178"/>
                <a:gd name="T54" fmla="*/ 2147483646 w 560"/>
                <a:gd name="T55" fmla="*/ 2147483646 h 1178"/>
                <a:gd name="T56" fmla="*/ 2147483646 w 560"/>
                <a:gd name="T57" fmla="*/ 2147483646 h 1178"/>
                <a:gd name="T58" fmla="*/ 2147483646 w 560"/>
                <a:gd name="T59" fmla="*/ 2147483646 h 1178"/>
                <a:gd name="T60" fmla="*/ 2147483646 w 560"/>
                <a:gd name="T61" fmla="*/ 2147483646 h 1178"/>
                <a:gd name="T62" fmla="*/ 2147483646 w 560"/>
                <a:gd name="T63" fmla="*/ 2147483646 h 1178"/>
                <a:gd name="T64" fmla="*/ 2147483646 w 560"/>
                <a:gd name="T65" fmla="*/ 2147483646 h 1178"/>
                <a:gd name="T66" fmla="*/ 2147483646 w 560"/>
                <a:gd name="T67" fmla="*/ 2147483646 h 1178"/>
                <a:gd name="T68" fmla="*/ 2147483646 w 560"/>
                <a:gd name="T69" fmla="*/ 2147483646 h 11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60" h="1178">
                  <a:moveTo>
                    <a:pt x="446" y="510"/>
                  </a:moveTo>
                  <a:lnTo>
                    <a:pt x="446" y="510"/>
                  </a:lnTo>
                  <a:lnTo>
                    <a:pt x="442" y="472"/>
                  </a:lnTo>
                  <a:lnTo>
                    <a:pt x="436" y="436"/>
                  </a:lnTo>
                  <a:lnTo>
                    <a:pt x="428" y="400"/>
                  </a:lnTo>
                  <a:lnTo>
                    <a:pt x="418" y="366"/>
                  </a:lnTo>
                  <a:lnTo>
                    <a:pt x="408" y="330"/>
                  </a:lnTo>
                  <a:lnTo>
                    <a:pt x="396" y="296"/>
                  </a:lnTo>
                  <a:lnTo>
                    <a:pt x="382" y="262"/>
                  </a:lnTo>
                  <a:lnTo>
                    <a:pt x="366" y="230"/>
                  </a:lnTo>
                  <a:lnTo>
                    <a:pt x="350" y="198"/>
                  </a:lnTo>
                  <a:lnTo>
                    <a:pt x="332" y="168"/>
                  </a:lnTo>
                  <a:lnTo>
                    <a:pt x="314" y="136"/>
                  </a:lnTo>
                  <a:lnTo>
                    <a:pt x="294" y="108"/>
                  </a:lnTo>
                  <a:lnTo>
                    <a:pt x="272" y="80"/>
                  </a:lnTo>
                  <a:lnTo>
                    <a:pt x="250" y="52"/>
                  </a:lnTo>
                  <a:lnTo>
                    <a:pt x="226" y="26"/>
                  </a:lnTo>
                  <a:lnTo>
                    <a:pt x="202" y="0"/>
                  </a:lnTo>
                  <a:lnTo>
                    <a:pt x="0" y="202"/>
                  </a:lnTo>
                  <a:lnTo>
                    <a:pt x="18" y="220"/>
                  </a:lnTo>
                  <a:lnTo>
                    <a:pt x="36" y="240"/>
                  </a:lnTo>
                  <a:lnTo>
                    <a:pt x="54" y="262"/>
                  </a:lnTo>
                  <a:lnTo>
                    <a:pt x="68" y="284"/>
                  </a:lnTo>
                  <a:lnTo>
                    <a:pt x="84" y="306"/>
                  </a:lnTo>
                  <a:lnTo>
                    <a:pt x="96" y="330"/>
                  </a:lnTo>
                  <a:lnTo>
                    <a:pt x="110" y="354"/>
                  </a:lnTo>
                  <a:lnTo>
                    <a:pt x="120" y="378"/>
                  </a:lnTo>
                  <a:lnTo>
                    <a:pt x="130" y="404"/>
                  </a:lnTo>
                  <a:lnTo>
                    <a:pt x="140" y="430"/>
                  </a:lnTo>
                  <a:lnTo>
                    <a:pt x="148" y="456"/>
                  </a:lnTo>
                  <a:lnTo>
                    <a:pt x="154" y="484"/>
                  </a:lnTo>
                  <a:lnTo>
                    <a:pt x="158" y="510"/>
                  </a:lnTo>
                  <a:lnTo>
                    <a:pt x="162" y="538"/>
                  </a:lnTo>
                  <a:lnTo>
                    <a:pt x="164" y="568"/>
                  </a:lnTo>
                  <a:lnTo>
                    <a:pt x="164" y="596"/>
                  </a:lnTo>
                  <a:lnTo>
                    <a:pt x="164" y="624"/>
                  </a:lnTo>
                  <a:lnTo>
                    <a:pt x="162" y="650"/>
                  </a:lnTo>
                  <a:lnTo>
                    <a:pt x="158" y="676"/>
                  </a:lnTo>
                  <a:lnTo>
                    <a:pt x="154" y="704"/>
                  </a:lnTo>
                  <a:lnTo>
                    <a:pt x="148" y="730"/>
                  </a:lnTo>
                  <a:lnTo>
                    <a:pt x="142" y="754"/>
                  </a:lnTo>
                  <a:lnTo>
                    <a:pt x="134" y="780"/>
                  </a:lnTo>
                  <a:lnTo>
                    <a:pt x="124" y="804"/>
                  </a:lnTo>
                  <a:lnTo>
                    <a:pt x="114" y="828"/>
                  </a:lnTo>
                  <a:lnTo>
                    <a:pt x="104" y="850"/>
                  </a:lnTo>
                  <a:lnTo>
                    <a:pt x="78" y="894"/>
                  </a:lnTo>
                  <a:lnTo>
                    <a:pt x="48" y="936"/>
                  </a:lnTo>
                  <a:lnTo>
                    <a:pt x="14" y="976"/>
                  </a:lnTo>
                  <a:lnTo>
                    <a:pt x="216" y="1178"/>
                  </a:lnTo>
                  <a:lnTo>
                    <a:pt x="240" y="1152"/>
                  </a:lnTo>
                  <a:lnTo>
                    <a:pt x="262" y="1126"/>
                  </a:lnTo>
                  <a:lnTo>
                    <a:pt x="282" y="1100"/>
                  </a:lnTo>
                  <a:lnTo>
                    <a:pt x="302" y="1072"/>
                  </a:lnTo>
                  <a:lnTo>
                    <a:pt x="322" y="1042"/>
                  </a:lnTo>
                  <a:lnTo>
                    <a:pt x="340" y="1014"/>
                  </a:lnTo>
                  <a:lnTo>
                    <a:pt x="356" y="984"/>
                  </a:lnTo>
                  <a:lnTo>
                    <a:pt x="372" y="952"/>
                  </a:lnTo>
                  <a:lnTo>
                    <a:pt x="386" y="920"/>
                  </a:lnTo>
                  <a:lnTo>
                    <a:pt x="398" y="888"/>
                  </a:lnTo>
                  <a:lnTo>
                    <a:pt x="410" y="856"/>
                  </a:lnTo>
                  <a:lnTo>
                    <a:pt x="420" y="822"/>
                  </a:lnTo>
                  <a:lnTo>
                    <a:pt x="428" y="788"/>
                  </a:lnTo>
                  <a:lnTo>
                    <a:pt x="436" y="752"/>
                  </a:lnTo>
                  <a:lnTo>
                    <a:pt x="442" y="718"/>
                  </a:lnTo>
                  <a:lnTo>
                    <a:pt x="446" y="682"/>
                  </a:lnTo>
                  <a:lnTo>
                    <a:pt x="560" y="596"/>
                  </a:lnTo>
                  <a:lnTo>
                    <a:pt x="446" y="510"/>
                  </a:lnTo>
                  <a:close/>
                </a:path>
              </a:pathLst>
            </a:cu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txBody>
            <a:bodyPr/>
            <a:lstStyle/>
            <a:p>
              <a:pPr fontAlgn="auto">
                <a:spcBef>
                  <a:spcPts val="0"/>
                </a:spcBef>
                <a:spcAft>
                  <a:spcPts val="0"/>
                </a:spcAft>
                <a:defRPr/>
              </a:pPr>
              <a:endParaRPr lang="zh-CN" altLang="en-US">
                <a:solidFill>
                  <a:prstClr val="black"/>
                </a:solidFill>
                <a:latin typeface="+mn-lt"/>
                <a:ea typeface="+mn-ea"/>
              </a:endParaRPr>
            </a:p>
          </p:txBody>
        </p:sp>
        <p:sp>
          <p:nvSpPr>
            <p:cNvPr id="22" name="MH_Title_1"/>
            <p:cNvSpPr txBox="1">
              <a:spLocks noChangeArrowheads="1"/>
            </p:cNvSpPr>
            <p:nvPr/>
          </p:nvSpPr>
          <p:spPr bwMode="auto">
            <a:xfrm>
              <a:off x="5022458" y="3167254"/>
              <a:ext cx="1787523" cy="1563687"/>
            </a:xfrm>
            <a:prstGeom prst="rect">
              <a:avLst/>
            </a:prstGeom>
            <a:noFill/>
            <a:ln>
              <a:noFill/>
            </a:ln>
          </p:spPr>
          <p:txBody>
            <a:bodyPr lIns="0" tIns="0" rIns="0" bIns="0"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fontAlgn="auto">
                <a:lnSpc>
                  <a:spcPct val="120000"/>
                </a:lnSpc>
                <a:spcBef>
                  <a:spcPct val="0"/>
                </a:spcBef>
                <a:spcAft>
                  <a:spcPts val="0"/>
                </a:spcAft>
                <a:buNone/>
                <a:defRPr/>
              </a:pPr>
              <a:r>
                <a:rPr lang="zh-CN" altLang="en-US"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超级计算机</a:t>
              </a:r>
              <a:endParaRPr lang="en-US"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a:p>
              <a:pPr algn="ctr" fontAlgn="auto">
                <a:lnSpc>
                  <a:spcPct val="120000"/>
                </a:lnSpc>
                <a:spcBef>
                  <a:spcPct val="0"/>
                </a:spcBef>
                <a:spcAft>
                  <a:spcPts val="0"/>
                </a:spcAft>
                <a:buNone/>
                <a:defRPr/>
              </a:pPr>
              <a:r>
                <a:rPr lang="en-US"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Watson</a:t>
              </a:r>
              <a:endParaRPr lang="zh-CN" altLang="en-US"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23" name="MH_SubTitle_4"/>
            <p:cNvSpPr>
              <a:spLocks noChangeArrowheads="1"/>
            </p:cNvSpPr>
            <p:nvPr/>
          </p:nvSpPr>
          <p:spPr bwMode="auto">
            <a:xfrm>
              <a:off x="2038351" y="3100388"/>
              <a:ext cx="2395932" cy="1570037"/>
            </a:xfrm>
            <a:prstGeom prst="rect">
              <a:avLst/>
            </a:prstGeom>
            <a:no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fontAlgn="auto">
                <a:lnSpc>
                  <a:spcPct val="130000"/>
                </a:lnSpc>
                <a:spcBef>
                  <a:spcPct val="0"/>
                </a:spcBef>
                <a:spcAft>
                  <a:spcPts val="0"/>
                </a:spcAft>
                <a:buNone/>
                <a:defRPr/>
              </a:pPr>
              <a:r>
                <a:rPr lang="zh-CN"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在医疗、医药</a:t>
              </a:r>
              <a:endParaRPr lang="en-US"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a:p>
              <a:pPr algn="ctr" fontAlgn="auto">
                <a:lnSpc>
                  <a:spcPct val="130000"/>
                </a:lnSpc>
                <a:spcBef>
                  <a:spcPct val="0"/>
                </a:spcBef>
                <a:spcAft>
                  <a:spcPts val="0"/>
                </a:spcAft>
                <a:buNone/>
                <a:defRPr/>
              </a:pPr>
              <a:r>
                <a:rPr lang="zh-CN"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行业可以帮助</a:t>
              </a:r>
              <a:r>
                <a:rPr lang="zh-CN" altLang="en-US"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做</a:t>
              </a:r>
              <a:r>
                <a:rPr lang="zh-CN"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复杂疾病的诊断和数据分析</a:t>
              </a:r>
              <a:endParaRPr lang="en-US"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24" name="MH_SubTitle_2"/>
            <p:cNvSpPr>
              <a:spLocks noChangeArrowheads="1"/>
            </p:cNvSpPr>
            <p:nvPr/>
          </p:nvSpPr>
          <p:spPr bwMode="auto">
            <a:xfrm>
              <a:off x="7410450" y="3100389"/>
              <a:ext cx="2216150" cy="1570037"/>
            </a:xfrm>
            <a:prstGeom prst="rect">
              <a:avLst/>
            </a:prstGeom>
            <a:noFill/>
            <a:ln>
              <a:noFill/>
            </a:ln>
          </p:spPr>
          <p:txBody>
            <a:bodyPr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fontAlgn="auto">
                <a:lnSpc>
                  <a:spcPct val="130000"/>
                </a:lnSpc>
                <a:spcBef>
                  <a:spcPct val="0"/>
                </a:spcBef>
                <a:spcAft>
                  <a:spcPts val="0"/>
                </a:spcAft>
                <a:buNone/>
                <a:defRPr/>
              </a:pPr>
              <a:r>
                <a:rPr lang="zh-CN" altLang="en-US"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利用</a:t>
              </a:r>
              <a:r>
                <a:rPr lang="zh-CN"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认知计算技术</a:t>
              </a:r>
              <a:r>
                <a:rPr lang="zh-CN" altLang="en-US"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缩短治疗方案制定周期</a:t>
              </a:r>
              <a:endParaRPr lang="en-US"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25" name="MH_SubTitle_1"/>
            <p:cNvSpPr>
              <a:spLocks noChangeArrowheads="1"/>
            </p:cNvSpPr>
            <p:nvPr/>
          </p:nvSpPr>
          <p:spPr bwMode="auto">
            <a:xfrm>
              <a:off x="4641851" y="794107"/>
              <a:ext cx="2493962" cy="1603209"/>
            </a:xfrm>
            <a:prstGeom prst="rect">
              <a:avLst/>
            </a:prstGeom>
            <a:noFill/>
            <a:ln>
              <a:noFill/>
            </a:ln>
          </p:spPr>
          <p:txBody>
            <a:bodyPr anchor="b"/>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fontAlgn="auto">
                <a:lnSpc>
                  <a:spcPct val="130000"/>
                </a:lnSpc>
                <a:spcBef>
                  <a:spcPct val="0"/>
                </a:spcBef>
                <a:spcAft>
                  <a:spcPts val="0"/>
                </a:spcAft>
                <a:buNone/>
                <a:defRPr/>
              </a:pPr>
              <a:r>
                <a:rPr lang="zh-CN"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医疗机构以</a:t>
              </a:r>
              <a:endParaRPr lang="en-US"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a:p>
              <a:pPr algn="ctr" fontAlgn="auto">
                <a:lnSpc>
                  <a:spcPct val="130000"/>
                </a:lnSpc>
                <a:spcBef>
                  <a:spcPct val="0"/>
                </a:spcBef>
                <a:spcAft>
                  <a:spcPts val="0"/>
                </a:spcAft>
                <a:buNone/>
                <a:defRPr/>
              </a:pPr>
              <a:r>
                <a:rPr lang="zh-CN"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利用</a:t>
              </a:r>
              <a:r>
                <a:rPr lang="en-US"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Watson</a:t>
              </a:r>
            </a:p>
            <a:p>
              <a:pPr algn="ctr" fontAlgn="auto">
                <a:lnSpc>
                  <a:spcPct val="130000"/>
                </a:lnSpc>
                <a:spcBef>
                  <a:spcPct val="0"/>
                </a:spcBef>
                <a:spcAft>
                  <a:spcPts val="0"/>
                </a:spcAft>
                <a:buNone/>
                <a:defRPr/>
              </a:pPr>
              <a:r>
                <a:rPr lang="zh-CN"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规范医疗费用</a:t>
              </a:r>
              <a:endParaRPr lang="en-US"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26" name="MH_SubTitle_3"/>
            <p:cNvSpPr>
              <a:spLocks noChangeArrowheads="1"/>
            </p:cNvSpPr>
            <p:nvPr/>
          </p:nvSpPr>
          <p:spPr bwMode="auto">
            <a:xfrm>
              <a:off x="3884540" y="5500879"/>
              <a:ext cx="4166404" cy="973138"/>
            </a:xfrm>
            <a:prstGeom prst="rect">
              <a:avLst/>
            </a:prstGeom>
            <a:noFill/>
            <a:ln>
              <a:noFill/>
            </a:ln>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fontAlgn="auto">
                <a:lnSpc>
                  <a:spcPct val="130000"/>
                </a:lnSpc>
                <a:spcBef>
                  <a:spcPct val="0"/>
                </a:spcBef>
                <a:spcAft>
                  <a:spcPts val="0"/>
                </a:spcAft>
                <a:buNone/>
                <a:defRPr/>
              </a:pPr>
              <a:r>
                <a:rPr lang="zh-CN"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帮助分析疾病风险，保证理赔过程的合规性、合理性，</a:t>
              </a:r>
              <a:endParaRPr lang="en-US"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a:p>
              <a:pPr algn="ctr" fontAlgn="auto">
                <a:lnSpc>
                  <a:spcPct val="130000"/>
                </a:lnSpc>
                <a:spcBef>
                  <a:spcPct val="0"/>
                </a:spcBef>
                <a:spcAft>
                  <a:spcPts val="0"/>
                </a:spcAft>
                <a:buNone/>
                <a:defRPr/>
              </a:pPr>
              <a:r>
                <a:rPr lang="zh-CN"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防止滥用和欺诈</a:t>
              </a:r>
              <a:endParaRPr lang="en-US" altLang="zh-CN" sz="1500"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grpSp>
      <p:sp>
        <p:nvSpPr>
          <p:cNvPr id="15"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2851787583"/>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矩形 13"/>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4.</a:t>
            </a:r>
            <a:r>
              <a:rPr lang="zh-CN" altLang="zh-CN" sz="2100" b="1">
                <a:solidFill>
                  <a:srgbClr val="000000"/>
                </a:solidFill>
                <a:latin typeface="黑体" panose="02010609060101010101" pitchFamily="49" charset="-122"/>
                <a:ea typeface="黑体" panose="02010609060101010101" pitchFamily="49" charset="-122"/>
              </a:rPr>
              <a:t>大数据让商业创新更迅猛</a:t>
            </a:r>
            <a:endParaRPr lang="en-US" altLang="zh-CN" sz="2100" b="1">
              <a:solidFill>
                <a:srgbClr val="000000"/>
              </a:solidFill>
              <a:latin typeface="黑体" panose="02010609060101010101" pitchFamily="49" charset="-122"/>
              <a:ea typeface="黑体" panose="02010609060101010101" pitchFamily="49" charset="-122"/>
            </a:endParaRPr>
          </a:p>
        </p:txBody>
      </p:sp>
      <p:grpSp>
        <p:nvGrpSpPr>
          <p:cNvPr id="91138" name="组合 15"/>
          <p:cNvGrpSpPr/>
          <p:nvPr/>
        </p:nvGrpSpPr>
        <p:grpSpPr bwMode="auto">
          <a:xfrm>
            <a:off x="320279" y="1870473"/>
            <a:ext cx="3571875" cy="2664619"/>
            <a:chOff x="728482" y="1351646"/>
            <a:chExt cx="4762500" cy="3552825"/>
          </a:xfrm>
        </p:grpSpPr>
        <p:pic>
          <p:nvPicPr>
            <p:cNvPr id="4" name="图片 3"/>
            <p:cNvPicPr>
              <a:picLocks noChangeAspect="1"/>
            </p:cNvPicPr>
            <p:nvPr/>
          </p:nvPicPr>
          <p:blipFill>
            <a:blip r:embed="rId2"/>
            <a:stretch>
              <a:fillRect/>
            </a:stretch>
          </p:blipFill>
          <p:spPr>
            <a:xfrm>
              <a:off x="728482" y="1351646"/>
              <a:ext cx="4762500" cy="3552825"/>
            </a:xfrm>
            <a:prstGeom prst="rect">
              <a:avLst/>
            </a:prstGeom>
            <a:ln>
              <a:noFill/>
            </a:ln>
            <a:effectLst>
              <a:outerShdw blurRad="190500" algn="tl" rotWithShape="0">
                <a:srgbClr val="000000">
                  <a:alpha val="70000"/>
                </a:srgbClr>
              </a:outerShdw>
            </a:effectLst>
          </p:spPr>
        </p:pic>
        <p:pic>
          <p:nvPicPr>
            <p:cNvPr id="91143" name="图片 14"/>
            <p:cNvPicPr>
              <a:picLocks noChangeAspect="1"/>
            </p:cNvPicPr>
            <p:nvPr/>
          </p:nvPicPr>
          <p:blipFill>
            <a:blip r:embed="rId3"/>
            <a:srcRect/>
            <a:stretch>
              <a:fillRect/>
            </a:stretch>
          </p:blipFill>
          <p:spPr bwMode="auto">
            <a:xfrm>
              <a:off x="4201414" y="4421529"/>
              <a:ext cx="1289568" cy="482942"/>
            </a:xfrm>
            <a:prstGeom prst="rect">
              <a:avLst/>
            </a:prstGeom>
            <a:noFill/>
            <a:ln w="9525">
              <a:noFill/>
              <a:miter lim="800000"/>
              <a:headEnd/>
              <a:tailEnd/>
            </a:ln>
          </p:spPr>
        </p:pic>
      </p:grpSp>
      <p:grpSp>
        <p:nvGrpSpPr>
          <p:cNvPr id="91139" name="组合 18"/>
          <p:cNvGrpSpPr/>
          <p:nvPr/>
        </p:nvGrpSpPr>
        <p:grpSpPr bwMode="auto">
          <a:xfrm>
            <a:off x="4161235" y="2602706"/>
            <a:ext cx="4982765" cy="1642377"/>
            <a:chOff x="5559705" y="2151461"/>
            <a:chExt cx="6643869" cy="2189923"/>
          </a:xfrm>
        </p:grpSpPr>
        <p:sp>
          <p:nvSpPr>
            <p:cNvPr id="91140" name="矩形 16"/>
            <p:cNvSpPr>
              <a:spLocks noChangeArrowheads="1"/>
            </p:cNvSpPr>
            <p:nvPr/>
          </p:nvSpPr>
          <p:spPr bwMode="auto">
            <a:xfrm>
              <a:off x="5559705" y="2833219"/>
              <a:ext cx="6643869" cy="1508165"/>
            </a:xfrm>
            <a:prstGeom prst="rect">
              <a:avLst/>
            </a:prstGeom>
            <a:noFill/>
            <a:ln w="9525">
              <a:noFill/>
              <a:miter lim="800000"/>
            </a:ln>
          </p:spPr>
          <p:txBody>
            <a:bodyPr>
              <a:spAutoFit/>
            </a:bodyPr>
            <a:lstStyle/>
            <a:p>
              <a:pPr>
                <a:lnSpc>
                  <a:spcPct val="150000"/>
                </a:lnSpc>
              </a:pP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未来，无论是在中国，还是在世界其他国家，数据密集型产业将成为发展最快的产业。拥有数据最多的公司将迅速崛起为这个时代的领军公司。</a:t>
              </a:r>
              <a:endPar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1141" name="矩形 19"/>
            <p:cNvSpPr>
              <a:spLocks noChangeArrowheads="1"/>
            </p:cNvSpPr>
            <p:nvPr/>
          </p:nvSpPr>
          <p:spPr bwMode="auto">
            <a:xfrm>
              <a:off x="5559706" y="2151461"/>
              <a:ext cx="2708508" cy="615578"/>
            </a:xfrm>
            <a:prstGeom prst="rect">
              <a:avLst/>
            </a:prstGeom>
            <a:noFill/>
            <a:ln w="9525">
              <a:noFill/>
              <a:miter lim="800000"/>
            </a:ln>
          </p:spPr>
          <p:txBody>
            <a:bodyPr wrap="none">
              <a:spAutoFit/>
            </a:bodyPr>
            <a:lstStyle/>
            <a:p>
              <a:r>
                <a:rPr lang="zh-CN" altLang="zh-CN" sz="2400">
                  <a:solidFill>
                    <a:srgbClr val="C00000"/>
                  </a:solidFill>
                  <a:latin typeface="黑体" panose="02010609060101010101" pitchFamily="49" charset="-122"/>
                  <a:ea typeface="黑体" panose="02010609060101010101" pitchFamily="49" charset="-122"/>
                  <a:cs typeface="Times New Roman" panose="02020603050405020304" pitchFamily="18" charset="0"/>
                </a:rPr>
                <a:t>商业领域变革</a:t>
              </a:r>
              <a:endParaRPr lang="zh-CN" altLang="en-US" sz="2400">
                <a:solidFill>
                  <a:srgbClr val="C00000"/>
                </a:solidFill>
                <a:latin typeface="Calibri" panose="020F0502020204030204" pitchFamily="34" charset="0"/>
                <a:ea typeface="黑体" panose="02010609060101010101" pitchFamily="49" charset="-122"/>
                <a:cs typeface="Times New Roman" panose="02020603050405020304" pitchFamily="18" charset="0"/>
              </a:endParaRPr>
            </a:p>
          </p:txBody>
        </p:sp>
      </p:grpSp>
      <p:sp>
        <p:nvSpPr>
          <p:cNvPr id="9"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2832433936"/>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矩形 13"/>
          <p:cNvSpPr>
            <a:spLocks noChangeArrowheads="1"/>
          </p:cNvSpPr>
          <p:nvPr/>
        </p:nvSpPr>
        <p:spPr bwMode="auto">
          <a:xfrm>
            <a:off x="167879" y="929878"/>
            <a:ext cx="4552950" cy="415498"/>
          </a:xfrm>
          <a:prstGeom prst="rect">
            <a:avLst/>
          </a:prstGeom>
          <a:noFill/>
          <a:ln w="9525">
            <a:noFill/>
            <a:miter lim="800000"/>
          </a:ln>
        </p:spPr>
        <p:txBody>
          <a:bodyPr>
            <a:spAutoFit/>
          </a:bodyPr>
          <a:lstStyle/>
          <a:p>
            <a:r>
              <a:rPr lang="en-US" altLang="zh-CN" sz="2100" b="1">
                <a:solidFill>
                  <a:srgbClr val="000000"/>
                </a:solidFill>
                <a:latin typeface="黑体" panose="02010609060101010101" pitchFamily="49" charset="-122"/>
                <a:ea typeface="黑体" panose="02010609060101010101" pitchFamily="49" charset="-122"/>
              </a:rPr>
              <a:t>4.</a:t>
            </a:r>
            <a:r>
              <a:rPr lang="zh-CN" altLang="zh-CN" sz="2100" b="1">
                <a:solidFill>
                  <a:srgbClr val="000000"/>
                </a:solidFill>
                <a:latin typeface="黑体" panose="02010609060101010101" pitchFamily="49" charset="-122"/>
                <a:ea typeface="黑体" panose="02010609060101010101" pitchFamily="49" charset="-122"/>
              </a:rPr>
              <a:t>大数据让商业创新更迅猛</a:t>
            </a:r>
            <a:endParaRPr lang="en-US" altLang="zh-CN" sz="2100" b="1">
              <a:solidFill>
                <a:srgbClr val="00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67879" y="1729979"/>
            <a:ext cx="4286250" cy="2407444"/>
          </a:xfrm>
          <a:prstGeom prst="rect">
            <a:avLst/>
          </a:prstGeom>
          <a:ln>
            <a:noFill/>
          </a:ln>
          <a:effectLst>
            <a:outerShdw blurRad="190500" algn="tl" rotWithShape="0">
              <a:srgbClr val="000000">
                <a:alpha val="70000"/>
              </a:srgbClr>
            </a:outerShdw>
          </a:effectLst>
        </p:spPr>
      </p:pic>
      <p:sp>
        <p:nvSpPr>
          <p:cNvPr id="92163" name="矩形 2"/>
          <p:cNvSpPr>
            <a:spLocks noChangeArrowheads="1"/>
          </p:cNvSpPr>
          <p:nvPr/>
        </p:nvSpPr>
        <p:spPr bwMode="auto">
          <a:xfrm>
            <a:off x="77392" y="4289823"/>
            <a:ext cx="4841081" cy="1015663"/>
          </a:xfrm>
          <a:prstGeom prst="rect">
            <a:avLst/>
          </a:prstGeom>
          <a:noFill/>
          <a:ln w="9525">
            <a:noFill/>
            <a:miter lim="800000"/>
          </a:ln>
        </p:spPr>
        <p:txBody>
          <a:bodyPr>
            <a:spAutoFit/>
          </a:bodyPr>
          <a:lstStyle/>
          <a:p>
            <a:pPr algn="ctr"/>
            <a:r>
              <a:rPr lang="zh-CN" altLang="zh-CN" sz="1500" b="1">
                <a:solidFill>
                  <a:srgbClr val="000000"/>
                </a:solidFill>
                <a:latin typeface="黑体" panose="02010609060101010101" pitchFamily="49" charset="-122"/>
                <a:ea typeface="黑体" panose="02010609060101010101" pitchFamily="49" charset="-122"/>
                <a:cs typeface="Times New Roman" panose="02020603050405020304" pitchFamily="18" charset="0"/>
              </a:rPr>
              <a:t>北美最大的付费订阅视频网站</a:t>
            </a:r>
            <a:r>
              <a:rPr lang="en-US" altLang="zh-CN" sz="1500" b="1">
                <a:solidFill>
                  <a:srgbClr val="000000"/>
                </a:solidFill>
                <a:latin typeface="黑体" panose="02010609060101010101" pitchFamily="49" charset="-122"/>
                <a:ea typeface="黑体" panose="02010609060101010101" pitchFamily="49" charset="-122"/>
                <a:cs typeface="Times New Roman" panose="02020603050405020304" pitchFamily="18" charset="0"/>
              </a:rPr>
              <a:t>——Netflix</a:t>
            </a:r>
          </a:p>
          <a:p>
            <a:pPr algn="ctr"/>
            <a:endPar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r>
              <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2012</a:t>
            </a: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年，</a:t>
            </a:r>
            <a:r>
              <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Netflix</a:t>
            </a: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准备推出自制剧。不过在决定拍什么、怎么拍上，</a:t>
            </a:r>
            <a:r>
              <a:rPr lang="en-US"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Netflix</a:t>
            </a:r>
            <a:r>
              <a:rPr lang="zh-CN" altLang="zh-CN" sz="1500">
                <a:solidFill>
                  <a:srgbClr val="000000"/>
                </a:solidFill>
                <a:latin typeface="黑体" panose="02010609060101010101" pitchFamily="49" charset="-122"/>
                <a:ea typeface="黑体" panose="02010609060101010101" pitchFamily="49" charset="-122"/>
                <a:cs typeface="Times New Roman" panose="02020603050405020304" pitchFamily="18" charset="0"/>
              </a:rPr>
              <a:t>推出了自己的秘密武器——大数据。</a:t>
            </a:r>
            <a:endParaRPr lang="zh-CN" altLang="en-US" sz="150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1" name="MH_Title_1"/>
          <p:cNvSpPr/>
          <p:nvPr/>
        </p:nvSpPr>
        <p:spPr>
          <a:xfrm>
            <a:off x="4432160" y="2107888"/>
            <a:ext cx="881794" cy="2300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fontAlgn="auto">
              <a:spcBef>
                <a:spcPts val="0"/>
              </a:spcBef>
              <a:spcAft>
                <a:spcPts val="0"/>
              </a:spcAft>
              <a:defRPr/>
            </a:pPr>
            <a:r>
              <a:rPr lang="zh-CN" altLang="en-US" sz="21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用大数据拍自制剧</a:t>
            </a:r>
          </a:p>
        </p:txBody>
      </p:sp>
      <p:sp>
        <p:nvSpPr>
          <p:cNvPr id="12" name="MH_Other_1"/>
          <p:cNvSpPr/>
          <p:nvPr/>
        </p:nvSpPr>
        <p:spPr>
          <a:xfrm>
            <a:off x="5203032" y="1730460"/>
            <a:ext cx="121444" cy="2969419"/>
          </a:xfrm>
          <a:prstGeom prst="rect">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13">
              <a:solidFill>
                <a:prstClr val="white"/>
              </a:solidFill>
            </a:endParaRPr>
          </a:p>
        </p:txBody>
      </p:sp>
      <p:cxnSp>
        <p:nvCxnSpPr>
          <p:cNvPr id="13" name="MH_Other_2"/>
          <p:cNvCxnSpPr>
            <a:stCxn id="18" idx="6"/>
          </p:cNvCxnSpPr>
          <p:nvPr/>
        </p:nvCxnSpPr>
        <p:spPr>
          <a:xfrm>
            <a:off x="5314950" y="1919287"/>
            <a:ext cx="333375" cy="110729"/>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MH_Other_3"/>
          <p:cNvSpPr/>
          <p:nvPr/>
        </p:nvSpPr>
        <p:spPr>
          <a:xfrm>
            <a:off x="5212557" y="1868091"/>
            <a:ext cx="102394" cy="101203"/>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13">
              <a:solidFill>
                <a:prstClr val="white"/>
              </a:solidFill>
            </a:endParaRPr>
          </a:p>
        </p:txBody>
      </p:sp>
      <p:sp>
        <p:nvSpPr>
          <p:cNvPr id="92170" name="MH_SubTitle_1"/>
          <p:cNvSpPr txBox="1">
            <a:spLocks noChangeArrowheads="1"/>
          </p:cNvSpPr>
          <p:nvPr/>
        </p:nvSpPr>
        <p:spPr bwMode="auto">
          <a:xfrm>
            <a:off x="5891213" y="1879997"/>
            <a:ext cx="3152775" cy="276225"/>
          </a:xfrm>
          <a:prstGeom prst="rect">
            <a:avLst/>
          </a:prstGeom>
          <a:noFill/>
          <a:ln w="9525">
            <a:noFill/>
            <a:miter lim="800000"/>
          </a:ln>
        </p:spPr>
        <p:txBody>
          <a:bodyPr anchor="b"/>
          <a:lstStyle/>
          <a:p>
            <a:r>
              <a:rPr lang="zh-CN" altLang="en-US" sz="1500" b="1">
                <a:latin typeface="黑体" panose="02010609060101010101" pitchFamily="49" charset="-122"/>
                <a:ea typeface="黑体" panose="02010609060101010101" pitchFamily="49" charset="-122"/>
              </a:rPr>
              <a:t>收集</a:t>
            </a:r>
          </a:p>
        </p:txBody>
      </p:sp>
      <p:sp>
        <p:nvSpPr>
          <p:cNvPr id="22" name="MH_Other_4"/>
          <p:cNvSpPr txBox="1">
            <a:spLocks noChangeArrowheads="1"/>
          </p:cNvSpPr>
          <p:nvPr/>
        </p:nvSpPr>
        <p:spPr bwMode="auto">
          <a:xfrm>
            <a:off x="5567364" y="1828091"/>
            <a:ext cx="398860" cy="381000"/>
          </a:xfrm>
          <a:prstGeom prst="rect">
            <a:avLst/>
          </a:prstGeom>
          <a:noFill/>
          <a:ln>
            <a:noFill/>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fontAlgn="auto">
              <a:lnSpc>
                <a:spcPct val="100000"/>
              </a:lnSpc>
              <a:spcBef>
                <a:spcPct val="0"/>
              </a:spcBef>
              <a:spcAft>
                <a:spcPts val="0"/>
              </a:spcAft>
              <a:buNone/>
              <a:defRPr/>
            </a:pPr>
            <a:r>
              <a:rPr lang="en-US" altLang="zh-CN" sz="18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cs typeface="Arial Unicode MS" panose="020B0604020202020204" charset="-122"/>
              </a:rPr>
              <a:t>01</a:t>
            </a:r>
            <a:endParaRPr lang="zh-CN" altLang="en-US" sz="900"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cs typeface="Arial Unicode MS" panose="020B0604020202020204" charset="-122"/>
            </a:endParaRPr>
          </a:p>
        </p:txBody>
      </p:sp>
      <p:cxnSp>
        <p:nvCxnSpPr>
          <p:cNvPr id="23" name="MH_Other_5"/>
          <p:cNvCxnSpPr>
            <a:stCxn id="24" idx="6"/>
          </p:cNvCxnSpPr>
          <p:nvPr/>
        </p:nvCxnSpPr>
        <p:spPr>
          <a:xfrm>
            <a:off x="5314950" y="3082529"/>
            <a:ext cx="333375" cy="110728"/>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 name="MH_Other_6"/>
          <p:cNvSpPr/>
          <p:nvPr/>
        </p:nvSpPr>
        <p:spPr>
          <a:xfrm>
            <a:off x="5212557" y="3031331"/>
            <a:ext cx="102394" cy="101204"/>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13">
              <a:solidFill>
                <a:prstClr val="white"/>
              </a:solidFill>
            </a:endParaRPr>
          </a:p>
        </p:txBody>
      </p:sp>
      <p:sp>
        <p:nvSpPr>
          <p:cNvPr id="92174" name="MH_SubTitle_2"/>
          <p:cNvSpPr txBox="1">
            <a:spLocks noChangeArrowheads="1"/>
          </p:cNvSpPr>
          <p:nvPr/>
        </p:nvSpPr>
        <p:spPr bwMode="auto">
          <a:xfrm>
            <a:off x="5891213" y="3043238"/>
            <a:ext cx="3152775" cy="277416"/>
          </a:xfrm>
          <a:prstGeom prst="rect">
            <a:avLst/>
          </a:prstGeom>
          <a:noFill/>
          <a:ln w="9525">
            <a:noFill/>
            <a:miter lim="800000"/>
          </a:ln>
        </p:spPr>
        <p:txBody>
          <a:bodyPr anchor="b"/>
          <a:lstStyle/>
          <a:p>
            <a:r>
              <a:rPr lang="zh-CN" altLang="en-US" sz="1500" b="1">
                <a:latin typeface="黑体" panose="02010609060101010101" pitchFamily="49" charset="-122"/>
                <a:ea typeface="黑体" panose="02010609060101010101" pitchFamily="49" charset="-122"/>
              </a:rPr>
              <a:t>预测</a:t>
            </a:r>
          </a:p>
        </p:txBody>
      </p:sp>
      <p:sp>
        <p:nvSpPr>
          <p:cNvPr id="26" name="MH_Other_7"/>
          <p:cNvSpPr txBox="1">
            <a:spLocks noChangeArrowheads="1"/>
          </p:cNvSpPr>
          <p:nvPr/>
        </p:nvSpPr>
        <p:spPr bwMode="auto">
          <a:xfrm>
            <a:off x="5567364" y="2990685"/>
            <a:ext cx="398860" cy="381000"/>
          </a:xfrm>
          <a:prstGeom prst="rect">
            <a:avLst/>
          </a:prstGeom>
          <a:noFill/>
          <a:ln>
            <a:noFill/>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fontAlgn="auto">
              <a:lnSpc>
                <a:spcPct val="100000"/>
              </a:lnSpc>
              <a:spcBef>
                <a:spcPct val="0"/>
              </a:spcBef>
              <a:spcAft>
                <a:spcPts val="0"/>
              </a:spcAft>
              <a:buNone/>
              <a:defRPr/>
            </a:pPr>
            <a:r>
              <a:rPr lang="en-US" altLang="zh-CN" sz="18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cs typeface="Arial Unicode MS" panose="020B0604020202020204" charset="-122"/>
              </a:rPr>
              <a:t>02</a:t>
            </a:r>
            <a:endParaRPr lang="zh-CN" altLang="en-US" sz="900" b="1">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cs typeface="Arial Unicode MS" panose="020B0604020202020204" charset="-122"/>
            </a:endParaRPr>
          </a:p>
        </p:txBody>
      </p:sp>
      <p:cxnSp>
        <p:nvCxnSpPr>
          <p:cNvPr id="27" name="MH_Other_8"/>
          <p:cNvCxnSpPr>
            <a:stCxn id="28" idx="6"/>
          </p:cNvCxnSpPr>
          <p:nvPr/>
        </p:nvCxnSpPr>
        <p:spPr>
          <a:xfrm>
            <a:off x="5314950" y="4213623"/>
            <a:ext cx="333375" cy="110728"/>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MH_Other_9"/>
          <p:cNvSpPr/>
          <p:nvPr/>
        </p:nvSpPr>
        <p:spPr>
          <a:xfrm>
            <a:off x="5212557" y="4162425"/>
            <a:ext cx="102394" cy="101204"/>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13">
              <a:solidFill>
                <a:prstClr val="white"/>
              </a:solidFill>
            </a:endParaRPr>
          </a:p>
        </p:txBody>
      </p:sp>
      <p:sp>
        <p:nvSpPr>
          <p:cNvPr id="92178" name="MH_SubTitle_3"/>
          <p:cNvSpPr txBox="1">
            <a:spLocks noChangeArrowheads="1"/>
          </p:cNvSpPr>
          <p:nvPr/>
        </p:nvSpPr>
        <p:spPr bwMode="auto">
          <a:xfrm>
            <a:off x="5891213" y="4211242"/>
            <a:ext cx="3152775" cy="277415"/>
          </a:xfrm>
          <a:prstGeom prst="rect">
            <a:avLst/>
          </a:prstGeom>
          <a:noFill/>
          <a:ln w="9525">
            <a:noFill/>
            <a:miter lim="800000"/>
          </a:ln>
        </p:spPr>
        <p:txBody>
          <a:bodyPr anchor="b"/>
          <a:lstStyle/>
          <a:p>
            <a:r>
              <a:rPr lang="zh-CN" altLang="en-US" sz="1500" b="1">
                <a:latin typeface="黑体" panose="02010609060101010101" pitchFamily="49" charset="-122"/>
                <a:ea typeface="黑体" panose="02010609060101010101" pitchFamily="49" charset="-122"/>
              </a:rPr>
              <a:t>拍摄</a:t>
            </a:r>
          </a:p>
        </p:txBody>
      </p:sp>
      <p:sp>
        <p:nvSpPr>
          <p:cNvPr id="30" name="MH_Other_10"/>
          <p:cNvSpPr txBox="1">
            <a:spLocks noChangeArrowheads="1"/>
          </p:cNvSpPr>
          <p:nvPr/>
        </p:nvSpPr>
        <p:spPr bwMode="auto">
          <a:xfrm>
            <a:off x="5567364" y="4160882"/>
            <a:ext cx="398860" cy="381000"/>
          </a:xfrm>
          <a:prstGeom prst="rect">
            <a:avLst/>
          </a:prstGeom>
          <a:noFill/>
          <a:ln>
            <a:noFill/>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fontAlgn="auto">
              <a:lnSpc>
                <a:spcPct val="100000"/>
              </a:lnSpc>
              <a:spcBef>
                <a:spcPct val="0"/>
              </a:spcBef>
              <a:spcAft>
                <a:spcPts val="0"/>
              </a:spcAft>
              <a:buNone/>
              <a:defRPr/>
            </a:pPr>
            <a:r>
              <a:rPr lang="en-US" altLang="zh-CN" sz="18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cs typeface="Arial Unicode MS" panose="020B0604020202020204" charset="-122"/>
              </a:rPr>
              <a:t>03</a:t>
            </a:r>
            <a:endParaRPr lang="zh-CN" altLang="en-US" sz="9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cs typeface="Arial Unicode MS" panose="020B0604020202020204" charset="-122"/>
            </a:endParaRPr>
          </a:p>
        </p:txBody>
      </p:sp>
      <p:sp>
        <p:nvSpPr>
          <p:cNvPr id="31" name="MH_Text_1"/>
          <p:cNvSpPr txBox="1">
            <a:spLocks noChangeArrowheads="1"/>
          </p:cNvSpPr>
          <p:nvPr/>
        </p:nvSpPr>
        <p:spPr bwMode="auto">
          <a:xfrm>
            <a:off x="5833213" y="2144798"/>
            <a:ext cx="3156347" cy="710803"/>
          </a:xfrm>
          <a:prstGeom prst="rect">
            <a:avLst/>
          </a:prstGeom>
          <a:noFill/>
          <a:ln>
            <a:noFill/>
          </a:ln>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fontAlgn="auto">
              <a:lnSpc>
                <a:spcPct val="100000"/>
              </a:lnSpc>
              <a:spcBef>
                <a:spcPct val="0"/>
              </a:spcBef>
              <a:spcAft>
                <a:spcPts val="0"/>
              </a:spcAft>
              <a:buNone/>
              <a:defRPr/>
            </a:pP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收集</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该网站上用户每天产生的行为，如收藏、推荐、回放、暂停等，</a:t>
            </a: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还</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包括用户的搜索请求等</a:t>
            </a: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a:t>
            </a:r>
          </a:p>
        </p:txBody>
      </p:sp>
      <p:sp>
        <p:nvSpPr>
          <p:cNvPr id="32" name="MH_Text_2"/>
          <p:cNvSpPr txBox="1">
            <a:spLocks noChangeArrowheads="1"/>
          </p:cNvSpPr>
          <p:nvPr/>
        </p:nvSpPr>
        <p:spPr bwMode="auto">
          <a:xfrm>
            <a:off x="5833213" y="3307391"/>
            <a:ext cx="3156347" cy="710804"/>
          </a:xfrm>
          <a:prstGeom prst="rect">
            <a:avLst/>
          </a:prstGeom>
          <a:noFill/>
          <a:ln>
            <a:noFill/>
          </a:ln>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fontAlgn="auto">
              <a:lnSpc>
                <a:spcPct val="100000"/>
              </a:lnSpc>
              <a:spcBef>
                <a:spcPct val="0"/>
              </a:spcBef>
              <a:spcAft>
                <a:spcPts val="0"/>
              </a:spcAft>
              <a:buNone/>
              <a:defRPr/>
            </a:pP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分析出</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凯文</a:t>
            </a:r>
            <a:r>
              <a:rPr lang="en-US" altLang="zh-CN" sz="105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史派西、大卫·芬奇和“</a:t>
            </a:r>
            <a:r>
              <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BBC</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出品”</a:t>
            </a: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这</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三种元素结合在一起的电视剧产品将会大火</a:t>
            </a: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a:t>
            </a:r>
          </a:p>
        </p:txBody>
      </p:sp>
      <p:sp>
        <p:nvSpPr>
          <p:cNvPr id="33" name="MH_Text_3"/>
          <p:cNvSpPr txBox="1">
            <a:spLocks noChangeArrowheads="1"/>
          </p:cNvSpPr>
          <p:nvPr/>
        </p:nvSpPr>
        <p:spPr bwMode="auto">
          <a:xfrm>
            <a:off x="5833213" y="4488970"/>
            <a:ext cx="3156347" cy="711994"/>
          </a:xfrm>
          <a:prstGeom prst="rect">
            <a:avLst/>
          </a:prstGeom>
          <a:noFill/>
          <a:ln>
            <a:noFill/>
          </a:ln>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fontAlgn="auto">
              <a:lnSpc>
                <a:spcPct val="100000"/>
              </a:lnSpc>
              <a:spcBef>
                <a:spcPct val="0"/>
              </a:spcBef>
              <a:spcAft>
                <a:spcPts val="0"/>
              </a:spcAft>
              <a:buNone/>
              <a:defRPr/>
            </a:pP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融合三者</a:t>
            </a: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拍摄</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了一部《纸牌屋》，结果大获成功，成为</a:t>
            </a:r>
            <a:r>
              <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了</a:t>
            </a:r>
            <a:r>
              <a:rPr lang="en-US"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2013</a:t>
            </a:r>
            <a:r>
              <a:rPr lang="zh-CN" altLang="zh-CN"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rPr>
              <a:t>年全球最火的美剧。</a:t>
            </a:r>
            <a:endParaRPr lang="zh-CN" altLang="en-US" sz="1500" b="1" dirty="0">
              <a:gradFill>
                <a:gsLst>
                  <a:gs pos="0">
                    <a:srgbClr val="5B9BD5">
                      <a:lumMod val="89000"/>
                    </a:srgbClr>
                  </a:gs>
                  <a:gs pos="23000">
                    <a:srgbClr val="5B9BD5">
                      <a:lumMod val="89000"/>
                    </a:srgbClr>
                  </a:gs>
                  <a:gs pos="69000">
                    <a:srgbClr val="5B9BD5">
                      <a:lumMod val="75000"/>
                    </a:srgbClr>
                  </a:gs>
                  <a:gs pos="97000">
                    <a:srgbClr val="5B9BD5">
                      <a:lumMod val="70000"/>
                    </a:srgbClr>
                  </a:gs>
                </a:gsLst>
                <a:path path="circle">
                  <a:fillToRect l="50000" t="50000" r="50000" b="50000"/>
                </a:path>
              </a:gradFill>
              <a:latin typeface="黑体" panose="02010609060101010101" pitchFamily="49" charset="-122"/>
              <a:ea typeface="黑体" panose="02010609060101010101" pitchFamily="49" charset="-122"/>
            </a:endParaRPr>
          </a:p>
        </p:txBody>
      </p:sp>
      <p:sp>
        <p:nvSpPr>
          <p:cNvPr id="25" name="Rectangle 2"/>
          <p:cNvSpPr txBox="1">
            <a:spLocks noChangeArrowheads="1"/>
          </p:cNvSpPr>
          <p:nvPr/>
        </p:nvSpPr>
        <p:spPr>
          <a:xfrm>
            <a:off x="-7884" y="359569"/>
            <a:ext cx="8001000" cy="914400"/>
          </a:xfrm>
          <a:prstGeom prst="rect">
            <a:avLst/>
          </a:prstGeom>
          <a:ln/>
        </p:spPr>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a:lstStyle>
          <a:p>
            <a:pPr>
              <a:buFontTx/>
            </a:pPr>
            <a:r>
              <a:rPr lang="zh-CN" altLang="en-US" dirty="0" smtClean="0"/>
              <a:t>1.</a:t>
            </a:r>
            <a:r>
              <a:rPr lang="en-US" altLang="zh-CN" dirty="0" smtClean="0"/>
              <a:t>4</a:t>
            </a:r>
            <a:r>
              <a:rPr lang="zh-CN" altLang="en-US" dirty="0" smtClean="0"/>
              <a:t>大数据可以做什么</a:t>
            </a:r>
          </a:p>
        </p:txBody>
      </p:sp>
    </p:spTree>
    <p:extLst>
      <p:ext uri="{BB962C8B-B14F-4D97-AF65-F5344CB8AC3E}">
        <p14:creationId xmlns:p14="http://schemas.microsoft.com/office/powerpoint/2010/main" val="2729387874"/>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AutoShape 5" descr="u=2164124135,2890015412&amp;fm=23&amp;gp=0"/>
          <p:cNvSpPr>
            <a:spLocks noChangeAspect="1" noChangeArrowheads="1"/>
          </p:cNvSpPr>
          <p:nvPr/>
        </p:nvSpPr>
        <p:spPr bwMode="auto">
          <a:xfrm>
            <a:off x="4457700" y="3314700"/>
            <a:ext cx="228600" cy="228600"/>
          </a:xfrm>
          <a:prstGeom prst="rect">
            <a:avLst/>
          </a:prstGeom>
          <a:noFill/>
          <a:ln w="9525">
            <a:noFill/>
            <a:miter lim="800000"/>
          </a:ln>
        </p:spPr>
        <p:txBody>
          <a:bodyPr/>
          <a:lstStyle/>
          <a:p>
            <a:endParaRPr lang="zh-CN" altLang="en-US"/>
          </a:p>
        </p:txBody>
      </p:sp>
      <p:pic>
        <p:nvPicPr>
          <p:cNvPr id="93186" name="Picture 7" descr="ueqyqi"/>
          <p:cNvPicPr>
            <a:picLocks noChangeAspect="1" noChangeArrowheads="1"/>
          </p:cNvPicPr>
          <p:nvPr/>
        </p:nvPicPr>
        <p:blipFill>
          <a:blip r:embed="rId2"/>
          <a:srcRect/>
          <a:stretch>
            <a:fillRect/>
          </a:stretch>
        </p:blipFill>
        <p:spPr bwMode="auto">
          <a:xfrm>
            <a:off x="369094" y="2097881"/>
            <a:ext cx="4572000" cy="2286000"/>
          </a:xfrm>
          <a:prstGeom prst="rect">
            <a:avLst/>
          </a:prstGeom>
          <a:noFill/>
          <a:ln w="9525">
            <a:noFill/>
            <a:miter lim="800000"/>
            <a:headEnd/>
            <a:tailEnd/>
          </a:ln>
        </p:spPr>
      </p:pic>
      <p:sp>
        <p:nvSpPr>
          <p:cNvPr id="93187" name="矩形 11"/>
          <p:cNvSpPr>
            <a:spLocks noChangeArrowheads="1"/>
          </p:cNvSpPr>
          <p:nvPr/>
        </p:nvSpPr>
        <p:spPr bwMode="auto">
          <a:xfrm>
            <a:off x="4749404" y="2955131"/>
            <a:ext cx="3983831" cy="553998"/>
          </a:xfrm>
          <a:prstGeom prst="rect">
            <a:avLst/>
          </a:prstGeom>
          <a:noFill/>
          <a:ln w="9525">
            <a:noFill/>
            <a:miter lim="800000"/>
          </a:ln>
        </p:spPr>
        <p:txBody>
          <a:bodyPr>
            <a:spAutoFit/>
          </a:bodyPr>
          <a:lstStyle/>
          <a:p>
            <a:pPr algn="ctr"/>
            <a:r>
              <a:rPr lang="en-US" altLang="zh-CN" sz="3000" b="1" dirty="0" smtClean="0">
                <a:solidFill>
                  <a:srgbClr val="000000"/>
                </a:solidFill>
                <a:latin typeface="黑体" panose="02010609060101010101" pitchFamily="49" charset="-122"/>
                <a:ea typeface="黑体" panose="02010609060101010101" pitchFamily="49" charset="-122"/>
              </a:rPr>
              <a:t>1.5 </a:t>
            </a:r>
            <a:r>
              <a:rPr lang="zh-CN" altLang="en-US" sz="3000" b="1" dirty="0" smtClean="0">
                <a:solidFill>
                  <a:srgbClr val="000000"/>
                </a:solidFill>
                <a:latin typeface="黑体" panose="02010609060101010101" pitchFamily="49" charset="-122"/>
                <a:ea typeface="黑体" panose="02010609060101010101" pitchFamily="49" charset="-122"/>
              </a:rPr>
              <a:t>大</a:t>
            </a:r>
            <a:r>
              <a:rPr lang="zh-CN" altLang="zh-CN" sz="3000" b="1" dirty="0">
                <a:solidFill>
                  <a:srgbClr val="000000"/>
                </a:solidFill>
                <a:latin typeface="黑体" panose="02010609060101010101" pitchFamily="49" charset="-122"/>
                <a:ea typeface="黑体" panose="02010609060101010101" pitchFamily="49" charset="-122"/>
              </a:rPr>
              <a:t>数据</a:t>
            </a:r>
            <a:r>
              <a:rPr lang="zh-CN" altLang="en-US" sz="3000" b="1" dirty="0">
                <a:solidFill>
                  <a:srgbClr val="000000"/>
                </a:solidFill>
                <a:latin typeface="黑体" panose="02010609060101010101" pitchFamily="49" charset="-122"/>
                <a:ea typeface="黑体" panose="02010609060101010101" pitchFamily="49" charset="-122"/>
              </a:rPr>
              <a:t>应用案例</a:t>
            </a:r>
            <a:endParaRPr lang="en-US" altLang="zh-CN" sz="3000" dirty="0">
              <a:solidFill>
                <a:srgbClr val="000000"/>
              </a:solidFill>
              <a:latin typeface="黑体" panose="02010609060101010101" pitchFamily="49" charset="-122"/>
              <a:ea typeface="黑体" panose="02010609060101010101" pitchFamily="49" charset="-122"/>
            </a:endParaRPr>
          </a:p>
        </p:txBody>
      </p:sp>
      <p:sp>
        <p:nvSpPr>
          <p:cNvPr id="5" name="Rectangle 2"/>
          <p:cNvSpPr>
            <a:spLocks noGrp="1" noChangeArrowheads="1"/>
          </p:cNvSpPr>
          <p:nvPr>
            <p:ph type="title"/>
          </p:nvPr>
        </p:nvSpPr>
        <p:spPr>
          <a:xfrm>
            <a:off x="15990" y="152486"/>
            <a:ext cx="8001000" cy="914400"/>
          </a:xfrm>
          <a:ln/>
        </p:spPr>
        <p:txBody>
          <a:bodyPr/>
          <a:lstStyle/>
          <a:p>
            <a:r>
              <a:rPr lang="zh-CN" altLang="en-US" dirty="0" smtClean="0"/>
              <a:t>1.</a:t>
            </a:r>
            <a:r>
              <a:rPr lang="en-US" altLang="zh-CN" dirty="0" smtClean="0"/>
              <a:t>5</a:t>
            </a:r>
            <a:r>
              <a:rPr lang="zh-CN" altLang="en-US" dirty="0" smtClean="0"/>
              <a:t>大数据应用案例</a:t>
            </a:r>
          </a:p>
        </p:txBody>
      </p:sp>
    </p:spTree>
    <p:extLst>
      <p:ext uri="{BB962C8B-B14F-4D97-AF65-F5344CB8AC3E}">
        <p14:creationId xmlns:p14="http://schemas.microsoft.com/office/powerpoint/2010/main" val="3938712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idx="4294967295"/>
          </p:nvPr>
        </p:nvSpPr>
        <p:spPr bwMode="auto">
          <a:xfrm>
            <a:off x="1" y="857250"/>
            <a:ext cx="7546181" cy="504825"/>
          </a:xfrm>
          <a:prstGeom prst="rect">
            <a:avLst/>
          </a:prstGeom>
          <a:noFill/>
          <a:ln>
            <a:miter lim="800000"/>
          </a:ln>
        </p:spPr>
        <p:txBody>
          <a:bodyPr/>
          <a:lstStyle/>
          <a:p>
            <a:pPr eaLnBrk="1" hangingPunct="1"/>
            <a:r>
              <a:rPr lang="zh-CN" altLang="en-US" dirty="0" smtClean="0">
                <a:latin typeface="黑体" panose="02010609060101010101" pitchFamily="49" charset="-122"/>
                <a:ea typeface="黑体" panose="02010609060101010101" pitchFamily="49" charset="-122"/>
              </a:rPr>
              <a:t>大数据</a:t>
            </a:r>
            <a:r>
              <a:rPr lang="en-US" altLang="zh-CN"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消费</a:t>
            </a:r>
            <a:endParaRPr lang="en-US" altLang="en-US" dirty="0" smtClean="0">
              <a:latin typeface="黑体" panose="02010609060101010101" pitchFamily="49" charset="-122"/>
              <a:ea typeface="黑体" panose="02010609060101010101" pitchFamily="49" charset="-122"/>
            </a:endParaRPr>
          </a:p>
        </p:txBody>
      </p:sp>
      <p:sp>
        <p:nvSpPr>
          <p:cNvPr id="95234" name="Slide Number Placeholder 2"/>
          <p:cNvSpPr txBox="1">
            <a:spLocks noGrp="1"/>
          </p:cNvSpPr>
          <p:nvPr/>
        </p:nvSpPr>
        <p:spPr bwMode="auto">
          <a:xfrm>
            <a:off x="8366523" y="5750719"/>
            <a:ext cx="453628" cy="273844"/>
          </a:xfrm>
          <a:prstGeom prst="rect">
            <a:avLst/>
          </a:prstGeom>
          <a:noFill/>
          <a:ln w="9525">
            <a:noFill/>
            <a:miter lim="800000"/>
          </a:ln>
        </p:spPr>
        <p:txBody>
          <a:bodyPr/>
          <a:lstStyle/>
          <a:p>
            <a:fld id="{5BED5D83-CAAB-4640-99E7-4431FBF297C1}" type="slidenum">
              <a:rPr lang="en-US" altLang="zh-CN">
                <a:solidFill>
                  <a:schemeClr val="bg1"/>
                </a:solidFill>
              </a:rPr>
              <a:t>35</a:t>
            </a:fld>
            <a:endParaRPr lang="en-US" altLang="zh-CN">
              <a:solidFill>
                <a:schemeClr val="bg1"/>
              </a:solidFill>
            </a:endParaRPr>
          </a:p>
        </p:txBody>
      </p:sp>
      <p:sp>
        <p:nvSpPr>
          <p:cNvPr id="95235" name="Content Placeholder 4"/>
          <p:cNvSpPr>
            <a:spLocks noGrp="1"/>
          </p:cNvSpPr>
          <p:nvPr>
            <p:ph sz="half" idx="4294967295"/>
          </p:nvPr>
        </p:nvSpPr>
        <p:spPr bwMode="auto">
          <a:xfrm>
            <a:off x="4814888" y="1777603"/>
            <a:ext cx="4181561" cy="3755555"/>
          </a:xfrm>
          <a:prstGeom prst="rect">
            <a:avLst/>
          </a:prstGeom>
          <a:noFill/>
          <a:ln>
            <a:miter lim="800000"/>
          </a:ln>
        </p:spPr>
        <p:txBody>
          <a:bodyPr/>
          <a:lstStyle/>
          <a:p>
            <a:pPr marL="0" indent="0" defTabSz="342900" eaLnBrk="1" hangingPunct="1">
              <a:lnSpc>
                <a:spcPct val="150000"/>
              </a:lnSpc>
              <a:buNone/>
            </a:pPr>
            <a:r>
              <a:rPr lang="en-US" altLang="zh-CN" sz="1350" b="1" dirty="0">
                <a:latin typeface="楷体_GB2312" pitchFamily="49" charset="-122"/>
                <a:ea typeface="楷体_GB2312" pitchFamily="49" charset="-122"/>
                <a:cs typeface="黑体" panose="02010609060101010101" pitchFamily="49" charset="-122"/>
              </a:rPr>
              <a:t>	</a:t>
            </a:r>
            <a:r>
              <a:rPr lang="zh-CN" altLang="en-US" sz="1350" dirty="0">
                <a:latin typeface="楷体_GB2312" pitchFamily="49" charset="-122"/>
                <a:ea typeface="楷体_GB2312" pitchFamily="49" charset="-122"/>
                <a:cs typeface="黑体" panose="02010609060101010101" pitchFamily="49" charset="-122"/>
              </a:rPr>
              <a:t>亚马逊 </a:t>
            </a:r>
            <a:r>
              <a:rPr lang="zh-CN" altLang="en-US"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预测式发货</a:t>
            </a:r>
            <a:r>
              <a:rPr lang="zh-CN" altLang="en-US"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的新专利，可以通过对用户数据的分析，在他们还没有下单购物前，提前发出包裹。</a:t>
            </a:r>
          </a:p>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a:t>
            </a:r>
            <a:r>
              <a:rPr lang="zh-CN" altLang="en-US" sz="1350" dirty="0">
                <a:latin typeface="楷体_GB2312" pitchFamily="49" charset="-122"/>
                <a:ea typeface="楷体_GB2312" pitchFamily="49" charset="-122"/>
                <a:cs typeface="黑体" panose="02010609060101010101" pitchFamily="49" charset="-122"/>
              </a:rPr>
              <a:t>这项技术可以缩短发货时间，从而降低消费者前往实体店的冲动。从下单到收货之间的时间延迟可能会降低人们的购物意愿，导致他们放弃网上购物。</a:t>
            </a:r>
          </a:p>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a:t>
            </a:r>
            <a:r>
              <a:rPr lang="zh-CN" altLang="en-US" sz="1350" dirty="0">
                <a:latin typeface="楷体_GB2312" pitchFamily="49" charset="-122"/>
                <a:ea typeface="楷体_GB2312" pitchFamily="49" charset="-122"/>
                <a:cs typeface="黑体" panose="02010609060101010101" pitchFamily="49" charset="-122"/>
              </a:rPr>
              <a:t>亚马逊为了决定要运送哪些货物，亚马逊可能会参考之前的订单、商品搜索记录、愿望清单、购物车，甚至包括用户的鼠标在某件商品上悬停的时间。</a:t>
            </a:r>
          </a:p>
        </p:txBody>
      </p:sp>
      <p:pic>
        <p:nvPicPr>
          <p:cNvPr id="95236" name="Picture 2"/>
          <p:cNvPicPr>
            <a:picLocks noChangeAspect="1" noChangeArrowheads="1"/>
          </p:cNvPicPr>
          <p:nvPr/>
        </p:nvPicPr>
        <p:blipFill>
          <a:blip r:embed="rId2"/>
          <a:srcRect/>
          <a:stretch>
            <a:fillRect/>
          </a:stretch>
        </p:blipFill>
        <p:spPr bwMode="auto">
          <a:xfrm>
            <a:off x="408385" y="1777604"/>
            <a:ext cx="4057650" cy="1560909"/>
          </a:xfrm>
          <a:prstGeom prst="rect">
            <a:avLst/>
          </a:prstGeom>
          <a:noFill/>
          <a:ln w="9525">
            <a:noFill/>
            <a:miter lim="800000"/>
            <a:headEnd/>
            <a:tailEnd/>
          </a:ln>
        </p:spPr>
      </p:pic>
      <p:sp>
        <p:nvSpPr>
          <p:cNvPr id="95237" name="AutoShape 4" descr="http://t3.baidu.com/it/u=1088124526,413555230&amp;fm=23&amp;gp=0.jpg"/>
          <p:cNvSpPr>
            <a:spLocks noChangeAspect="1" noChangeArrowheads="1"/>
          </p:cNvSpPr>
          <p:nvPr/>
        </p:nvSpPr>
        <p:spPr bwMode="auto">
          <a:xfrm>
            <a:off x="155972" y="748903"/>
            <a:ext cx="304800" cy="228601"/>
          </a:xfrm>
          <a:prstGeom prst="rect">
            <a:avLst/>
          </a:prstGeom>
          <a:noFill/>
          <a:ln w="9525">
            <a:noFill/>
            <a:miter lim="800000"/>
          </a:ln>
        </p:spPr>
        <p:txBody>
          <a:bodyPr/>
          <a:lstStyle/>
          <a:p>
            <a:endParaRPr lang="zh-CN" altLang="en-US"/>
          </a:p>
        </p:txBody>
      </p:sp>
      <p:pic>
        <p:nvPicPr>
          <p:cNvPr id="95238" name="Picture 5"/>
          <p:cNvPicPr>
            <a:picLocks noChangeAspect="1" noChangeArrowheads="1"/>
          </p:cNvPicPr>
          <p:nvPr/>
        </p:nvPicPr>
        <p:blipFill>
          <a:blip r:embed="rId3"/>
          <a:srcRect/>
          <a:stretch>
            <a:fillRect/>
          </a:stretch>
        </p:blipFill>
        <p:spPr bwMode="auto">
          <a:xfrm>
            <a:off x="408385" y="3452813"/>
            <a:ext cx="4057650" cy="2028825"/>
          </a:xfrm>
          <a:prstGeom prst="rect">
            <a:avLst/>
          </a:prstGeom>
          <a:noFill/>
          <a:ln w="9525">
            <a:noFill/>
            <a:miter lim="800000"/>
            <a:headEnd/>
            <a:tailEnd/>
          </a:ln>
        </p:spPr>
      </p:pic>
      <p:sp>
        <p:nvSpPr>
          <p:cNvPr id="8" name="Rectangle 2"/>
          <p:cNvSpPr>
            <a:spLocks noGrp="1" noChangeArrowheads="1"/>
          </p:cNvSpPr>
          <p:nvPr>
            <p:ph type="title"/>
          </p:nvPr>
        </p:nvSpPr>
        <p:spPr>
          <a:xfrm>
            <a:off x="15990" y="152486"/>
            <a:ext cx="8001000" cy="914400"/>
          </a:xfrm>
          <a:ln/>
        </p:spPr>
        <p:txBody>
          <a:bodyPr/>
          <a:lstStyle/>
          <a:p>
            <a:r>
              <a:rPr lang="zh-CN" altLang="en-US" dirty="0" smtClean="0"/>
              <a:t>1.</a:t>
            </a:r>
            <a:r>
              <a:rPr lang="en-US" altLang="zh-CN" dirty="0"/>
              <a:t>5</a:t>
            </a:r>
            <a:r>
              <a:rPr lang="zh-CN" altLang="en-US" dirty="0" smtClean="0"/>
              <a:t>大数据应用案例</a:t>
            </a:r>
          </a:p>
        </p:txBody>
      </p:sp>
    </p:spTree>
    <p:extLst>
      <p:ext uri="{BB962C8B-B14F-4D97-AF65-F5344CB8AC3E}">
        <p14:creationId xmlns:p14="http://schemas.microsoft.com/office/powerpoint/2010/main" val="28816723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idx="4294967295"/>
          </p:nvPr>
        </p:nvSpPr>
        <p:spPr bwMode="auto">
          <a:xfrm>
            <a:off x="1" y="857250"/>
            <a:ext cx="7546181" cy="504825"/>
          </a:xfrm>
          <a:prstGeom prst="rect">
            <a:avLst/>
          </a:prstGeom>
          <a:noFill/>
          <a:ln>
            <a:miter lim="800000"/>
          </a:ln>
        </p:spPr>
        <p:txBody>
          <a:bodyPr/>
          <a:lstStyle/>
          <a:p>
            <a:pPr eaLnBrk="1" hangingPunct="1"/>
            <a:r>
              <a:rPr lang="zh-CN" altLang="en-US" dirty="0" smtClean="0">
                <a:latin typeface="黑体" panose="02010609060101010101" pitchFamily="49" charset="-122"/>
                <a:ea typeface="黑体" panose="02010609060101010101" pitchFamily="49" charset="-122"/>
              </a:rPr>
              <a:t>大数据</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政治</a:t>
            </a:r>
            <a:endParaRPr lang="en-US" altLang="en-US" dirty="0" smtClean="0">
              <a:latin typeface="黑体" panose="02010609060101010101" pitchFamily="49" charset="-122"/>
              <a:ea typeface="黑体" panose="02010609060101010101" pitchFamily="49" charset="-122"/>
            </a:endParaRPr>
          </a:p>
        </p:txBody>
      </p:sp>
      <p:sp>
        <p:nvSpPr>
          <p:cNvPr id="96258" name="Slide Number Placeholder 2"/>
          <p:cNvSpPr txBox="1">
            <a:spLocks noGrp="1"/>
          </p:cNvSpPr>
          <p:nvPr/>
        </p:nvSpPr>
        <p:spPr bwMode="auto">
          <a:xfrm>
            <a:off x="8366523" y="5750719"/>
            <a:ext cx="453628" cy="273844"/>
          </a:xfrm>
          <a:prstGeom prst="rect">
            <a:avLst/>
          </a:prstGeom>
          <a:noFill/>
          <a:ln w="9525">
            <a:noFill/>
            <a:miter lim="800000"/>
          </a:ln>
        </p:spPr>
        <p:txBody>
          <a:bodyPr/>
          <a:lstStyle/>
          <a:p>
            <a:fld id="{142BF289-6967-4847-8D51-71305EFEF1DF}" type="slidenum">
              <a:rPr lang="en-US" altLang="zh-CN">
                <a:solidFill>
                  <a:schemeClr val="bg1"/>
                </a:solidFill>
              </a:rPr>
              <a:t>36</a:t>
            </a:fld>
            <a:endParaRPr lang="en-US" altLang="zh-CN">
              <a:solidFill>
                <a:schemeClr val="bg1"/>
              </a:solidFill>
            </a:endParaRPr>
          </a:p>
        </p:txBody>
      </p:sp>
      <p:pic>
        <p:nvPicPr>
          <p:cNvPr id="96259" name="Picture 2" descr="http://a.cvimg.cn/UploadFile/UserFiles/2012/11-28/accdb911-feef-45e3-8518-103f35ef3a05.jpg"/>
          <p:cNvPicPr>
            <a:picLocks noChangeAspect="1" noChangeArrowheads="1"/>
          </p:cNvPicPr>
          <p:nvPr/>
        </p:nvPicPr>
        <p:blipFill>
          <a:blip r:embed="rId3"/>
          <a:srcRect/>
          <a:stretch>
            <a:fillRect/>
          </a:stretch>
        </p:blipFill>
        <p:spPr bwMode="auto">
          <a:xfrm>
            <a:off x="382191" y="1878806"/>
            <a:ext cx="4057650" cy="1576388"/>
          </a:xfrm>
          <a:prstGeom prst="rect">
            <a:avLst/>
          </a:prstGeom>
          <a:noFill/>
          <a:ln w="9525">
            <a:noFill/>
            <a:miter lim="800000"/>
            <a:headEnd/>
            <a:tailEnd/>
          </a:ln>
        </p:spPr>
      </p:pic>
      <p:sp>
        <p:nvSpPr>
          <p:cNvPr id="96260" name="矩形 5"/>
          <p:cNvSpPr>
            <a:spLocks noChangeArrowheads="1"/>
          </p:cNvSpPr>
          <p:nvPr/>
        </p:nvSpPr>
        <p:spPr bwMode="auto">
          <a:xfrm>
            <a:off x="4439841" y="735093"/>
            <a:ext cx="4704159" cy="5909310"/>
          </a:xfrm>
          <a:prstGeom prst="rect">
            <a:avLst/>
          </a:prstGeom>
          <a:noFill/>
          <a:ln w="9525">
            <a:noFill/>
            <a:miter lim="800000"/>
          </a:ln>
        </p:spPr>
        <p:txBody>
          <a:bodyPr wrap="square">
            <a:spAutoFit/>
          </a:bodyPr>
          <a:lstStyle/>
          <a:p>
            <a:pPr indent="342900">
              <a:lnSpc>
                <a:spcPct val="150000"/>
              </a:lnSpc>
            </a:pPr>
            <a:r>
              <a:rPr lang="zh-CN" altLang="en-US" dirty="0" smtClean="0">
                <a:latin typeface="楷体_GB2312" pitchFamily="49" charset="-122"/>
                <a:ea typeface="楷体_GB2312" pitchFamily="49" charset="-122"/>
              </a:rPr>
              <a:t>在</a:t>
            </a:r>
            <a:r>
              <a:rPr lang="zh-CN" altLang="en-US" dirty="0">
                <a:latin typeface="楷体_GB2312" pitchFamily="49" charset="-122"/>
                <a:ea typeface="楷体_GB2312" pitchFamily="49" charset="-122"/>
              </a:rPr>
              <a:t>筹备过程中，奥巴马背后的数据分析团队一直在收集、存储和分析选民数据。</a:t>
            </a:r>
            <a:endParaRPr lang="en-US" altLang="zh-CN" dirty="0">
              <a:latin typeface="楷体_GB2312" pitchFamily="49" charset="-122"/>
              <a:ea typeface="楷体_GB2312" pitchFamily="49" charset="-122"/>
            </a:endParaRPr>
          </a:p>
          <a:p>
            <a:pPr indent="342900">
              <a:lnSpc>
                <a:spcPct val="150000"/>
              </a:lnSpc>
            </a:pPr>
            <a:r>
              <a:rPr lang="zh-CN" altLang="en-US" dirty="0" smtClean="0">
                <a:latin typeface="楷体_GB2312" pitchFamily="49" charset="-122"/>
                <a:ea typeface="楷体_GB2312" pitchFamily="49" charset="-122"/>
              </a:rPr>
              <a:t>在</a:t>
            </a:r>
            <a:r>
              <a:rPr lang="zh-CN" altLang="en-US" dirty="0">
                <a:latin typeface="楷体_GB2312" pitchFamily="49" charset="-122"/>
                <a:ea typeface="楷体_GB2312" pitchFamily="49" charset="-122"/>
              </a:rPr>
              <a:t>这次的大选中，奥巴马竞选阵营的高级助理们决定将参考这一团队所得出的数据分析结果来制定下一步的竞选方案。利用在竞选中可获得的选民行动、行为、支持偏向方面的大量数据。</a:t>
            </a:r>
            <a:endParaRPr lang="en-US" altLang="zh-CN" dirty="0">
              <a:latin typeface="楷体_GB2312" pitchFamily="49" charset="-122"/>
              <a:ea typeface="楷体_GB2312" pitchFamily="49" charset="-122"/>
            </a:endParaRPr>
          </a:p>
          <a:p>
            <a:pPr indent="342900">
              <a:lnSpc>
                <a:spcPct val="150000"/>
              </a:lnSpc>
            </a:pPr>
            <a:r>
              <a:rPr lang="zh-CN" altLang="en-US" dirty="0" smtClean="0">
                <a:latin typeface="楷体_GB2312" pitchFamily="49" charset="-122"/>
                <a:ea typeface="楷体_GB2312" pitchFamily="49" charset="-122"/>
              </a:rPr>
              <a:t>比如</a:t>
            </a:r>
            <a:r>
              <a:rPr lang="zh-CN" altLang="en-US" dirty="0">
                <a:latin typeface="楷体_GB2312" pitchFamily="49" charset="-122"/>
                <a:ea typeface="楷体_GB2312" pitchFamily="49" charset="-122"/>
              </a:rPr>
              <a:t>，在东海岸找到一位对女性群体具备相同号召力的名人，从而复制</a:t>
            </a:r>
            <a:r>
              <a:rPr lang="zh-CN" altLang="en-US" dirty="0">
                <a:latin typeface="微软雅黑" panose="020B0503020204020204" pitchFamily="34" charset="-122"/>
                <a:ea typeface="楷体_GB2312" pitchFamily="49" charset="-122"/>
              </a:rPr>
              <a:t>“</a:t>
            </a:r>
            <a:r>
              <a:rPr lang="zh-CN" altLang="en-US" dirty="0">
                <a:latin typeface="楷体_GB2312" pitchFamily="49" charset="-122"/>
                <a:ea typeface="楷体_GB2312" pitchFamily="49" charset="-122"/>
              </a:rPr>
              <a:t>克鲁尼效应</a:t>
            </a:r>
            <a:r>
              <a:rPr lang="zh-CN" altLang="en-US" dirty="0">
                <a:latin typeface="微软雅黑" panose="020B0503020204020204" pitchFamily="34" charset="-122"/>
                <a:ea typeface="楷体_GB2312" pitchFamily="49" charset="-122"/>
              </a:rPr>
              <a:t>”</a:t>
            </a:r>
            <a:r>
              <a:rPr lang="zh-CN" altLang="en-US" dirty="0">
                <a:latin typeface="楷体_GB2312" pitchFamily="49" charset="-122"/>
                <a:ea typeface="楷体_GB2312" pitchFamily="49" charset="-122"/>
              </a:rPr>
              <a:t>并为奥巴马筹集竞选资金。</a:t>
            </a:r>
            <a:endParaRPr lang="en-US" altLang="zh-CN" dirty="0">
              <a:latin typeface="楷体_GB2312" pitchFamily="49" charset="-122"/>
              <a:ea typeface="楷体_GB2312" pitchFamily="49" charset="-122"/>
            </a:endParaRPr>
          </a:p>
          <a:p>
            <a:pPr indent="342900">
              <a:lnSpc>
                <a:spcPct val="150000"/>
              </a:lnSpc>
            </a:pPr>
            <a:r>
              <a:rPr lang="zh-CN" altLang="en-US" dirty="0" smtClean="0">
                <a:latin typeface="微软雅黑" panose="020B0503020204020204" pitchFamily="34" charset="-122"/>
                <a:ea typeface="楷体_GB2312" pitchFamily="49" charset="-122"/>
              </a:rPr>
              <a:t>“</a:t>
            </a:r>
            <a:r>
              <a:rPr lang="en-US" altLang="zh-CN" dirty="0">
                <a:latin typeface="楷体_GB2312" pitchFamily="49" charset="-122"/>
                <a:ea typeface="楷体_GB2312" pitchFamily="49" charset="-122"/>
              </a:rPr>
              <a:t>Twitter</a:t>
            </a:r>
            <a:r>
              <a:rPr lang="zh-CN" altLang="en-US" dirty="0">
                <a:latin typeface="楷体_GB2312" pitchFamily="49" charset="-122"/>
                <a:ea typeface="楷体_GB2312" pitchFamily="49" charset="-122"/>
              </a:rPr>
              <a:t>的政治指数</a:t>
            </a:r>
            <a:r>
              <a:rPr lang="zh-CN" altLang="en-US" dirty="0">
                <a:latin typeface="微软雅黑" panose="020B0503020204020204" pitchFamily="34" charset="-122"/>
                <a:ea typeface="楷体_GB2312" pitchFamily="49" charset="-122"/>
              </a:rPr>
              <a:t>”</a:t>
            </a:r>
            <a:r>
              <a:rPr lang="zh-CN" altLang="en-US" dirty="0">
                <a:latin typeface="楷体_GB2312" pitchFamily="49" charset="-122"/>
                <a:ea typeface="楷体_GB2312" pitchFamily="49" charset="-122"/>
              </a:rPr>
              <a:t>提供了一个衡量社会化媒体平台的用户如何评价候选人的方式。奥巴马积极的情绪指数是</a:t>
            </a:r>
            <a:r>
              <a:rPr lang="en-US" altLang="zh-CN" dirty="0">
                <a:latin typeface="楷体_GB2312" pitchFamily="49" charset="-122"/>
                <a:ea typeface="楷体_GB2312" pitchFamily="49" charset="-122"/>
              </a:rPr>
              <a:t>59</a:t>
            </a:r>
            <a:r>
              <a:rPr lang="zh-CN" altLang="en-US" dirty="0">
                <a:latin typeface="楷体_GB2312" pitchFamily="49" charset="-122"/>
                <a:ea typeface="楷体_GB2312" pitchFamily="49" charset="-122"/>
              </a:rPr>
              <a:t>，而罗姆尼的只有</a:t>
            </a:r>
            <a:r>
              <a:rPr lang="en-US" altLang="zh-CN" dirty="0" smtClean="0">
                <a:latin typeface="楷体_GB2312" pitchFamily="49" charset="-122"/>
                <a:ea typeface="楷体_GB2312" pitchFamily="49" charset="-122"/>
              </a:rPr>
              <a:t>53</a:t>
            </a:r>
            <a:r>
              <a:rPr lang="zh-CN" altLang="en-US" dirty="0" smtClean="0">
                <a:latin typeface="楷体_GB2312" pitchFamily="49" charset="-122"/>
                <a:ea typeface="楷体_GB2312" pitchFamily="49" charset="-122"/>
              </a:rPr>
              <a:t>。</a:t>
            </a:r>
            <a:endParaRPr lang="zh-CN" altLang="en-US" dirty="0">
              <a:latin typeface="楷体_GB2312" pitchFamily="49" charset="-122"/>
              <a:ea typeface="楷体_GB2312" pitchFamily="49" charset="-122"/>
            </a:endParaRPr>
          </a:p>
        </p:txBody>
      </p:sp>
      <p:pic>
        <p:nvPicPr>
          <p:cNvPr id="96261" name="Picture 2" descr="http://cms.csdnimg.cn/articlev1/uploads/allimg/121106/145_121106162923_1.jpg"/>
          <p:cNvPicPr>
            <a:picLocks noChangeAspect="1" noChangeArrowheads="1"/>
          </p:cNvPicPr>
          <p:nvPr/>
        </p:nvPicPr>
        <p:blipFill>
          <a:blip r:embed="rId4"/>
          <a:srcRect/>
          <a:stretch>
            <a:fillRect/>
          </a:stretch>
        </p:blipFill>
        <p:spPr bwMode="auto">
          <a:xfrm>
            <a:off x="519112" y="3689748"/>
            <a:ext cx="3920729" cy="1682353"/>
          </a:xfrm>
          <a:prstGeom prst="rect">
            <a:avLst/>
          </a:prstGeom>
          <a:noFill/>
          <a:ln w="9525">
            <a:noFill/>
            <a:miter lim="800000"/>
            <a:headEnd/>
            <a:tailEnd/>
          </a:ln>
        </p:spPr>
      </p:pic>
      <p:sp>
        <p:nvSpPr>
          <p:cNvPr id="7" name="Rectangle 2"/>
          <p:cNvSpPr>
            <a:spLocks noGrp="1" noChangeArrowheads="1"/>
          </p:cNvSpPr>
          <p:nvPr>
            <p:ph type="title"/>
          </p:nvPr>
        </p:nvSpPr>
        <p:spPr>
          <a:xfrm>
            <a:off x="15990" y="152486"/>
            <a:ext cx="8001000" cy="914400"/>
          </a:xfrm>
          <a:ln/>
        </p:spPr>
        <p:txBody>
          <a:bodyPr/>
          <a:lstStyle/>
          <a:p>
            <a:r>
              <a:rPr lang="zh-CN" altLang="en-US" dirty="0" smtClean="0"/>
              <a:t>1.</a:t>
            </a:r>
            <a:r>
              <a:rPr lang="en-US" altLang="zh-CN" dirty="0" smtClean="0"/>
              <a:t>5</a:t>
            </a:r>
            <a:r>
              <a:rPr lang="zh-CN" altLang="en-US" dirty="0" smtClean="0"/>
              <a:t>大数据应用案例</a:t>
            </a:r>
          </a:p>
        </p:txBody>
      </p:sp>
    </p:spTree>
    <p:extLst>
      <p:ext uri="{BB962C8B-B14F-4D97-AF65-F5344CB8AC3E}">
        <p14:creationId xmlns:p14="http://schemas.microsoft.com/office/powerpoint/2010/main" val="3668505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idx="4294967295"/>
          </p:nvPr>
        </p:nvSpPr>
        <p:spPr bwMode="auto">
          <a:xfrm>
            <a:off x="0" y="857250"/>
            <a:ext cx="7544991" cy="504825"/>
          </a:xfrm>
          <a:prstGeom prst="rect">
            <a:avLst/>
          </a:prstGeom>
          <a:noFill/>
          <a:ln>
            <a:miter lim="800000"/>
          </a:ln>
        </p:spPr>
        <p:txBody>
          <a:bodyPr/>
          <a:lstStyle/>
          <a:p>
            <a:pPr eaLnBrk="1" hangingPunct="1"/>
            <a:r>
              <a:rPr lang="zh-CN" altLang="en-US" dirty="0" smtClean="0">
                <a:latin typeface="黑体" panose="02010609060101010101" pitchFamily="49" charset="-122"/>
                <a:ea typeface="黑体" panose="02010609060101010101" pitchFamily="49" charset="-122"/>
              </a:rPr>
              <a:t>大数据</a:t>
            </a:r>
            <a:r>
              <a:rPr lang="en-US" altLang="zh-CN"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金融交易</a:t>
            </a:r>
            <a:endParaRPr lang="en-US" altLang="en-US" dirty="0" smtClean="0">
              <a:latin typeface="黑体" panose="02010609060101010101" pitchFamily="49" charset="-122"/>
              <a:ea typeface="黑体" panose="02010609060101010101" pitchFamily="49" charset="-122"/>
            </a:endParaRPr>
          </a:p>
        </p:txBody>
      </p:sp>
      <p:sp>
        <p:nvSpPr>
          <p:cNvPr id="99330" name="Slide Number Placeholder 2"/>
          <p:cNvSpPr txBox="1">
            <a:spLocks noGrp="1"/>
          </p:cNvSpPr>
          <p:nvPr/>
        </p:nvSpPr>
        <p:spPr bwMode="auto">
          <a:xfrm>
            <a:off x="8366523" y="5750719"/>
            <a:ext cx="453628" cy="273844"/>
          </a:xfrm>
          <a:prstGeom prst="rect">
            <a:avLst/>
          </a:prstGeom>
          <a:noFill/>
          <a:ln w="9525">
            <a:noFill/>
            <a:miter lim="800000"/>
          </a:ln>
        </p:spPr>
        <p:txBody>
          <a:bodyPr/>
          <a:lstStyle/>
          <a:p>
            <a:fld id="{44FE84ED-A95C-4327-9D73-6D411CF906CE}" type="slidenum">
              <a:rPr lang="en-US" altLang="zh-CN">
                <a:solidFill>
                  <a:schemeClr val="bg1"/>
                </a:solidFill>
              </a:rPr>
              <a:t>37</a:t>
            </a:fld>
            <a:endParaRPr lang="en-US" altLang="zh-CN">
              <a:solidFill>
                <a:schemeClr val="bg1"/>
              </a:solidFill>
            </a:endParaRPr>
          </a:p>
        </p:txBody>
      </p:sp>
      <p:sp>
        <p:nvSpPr>
          <p:cNvPr id="99331" name="Content Placeholder 4"/>
          <p:cNvSpPr>
            <a:spLocks noGrp="1"/>
          </p:cNvSpPr>
          <p:nvPr>
            <p:ph sz="half" idx="4294967295"/>
          </p:nvPr>
        </p:nvSpPr>
        <p:spPr bwMode="auto">
          <a:xfrm>
            <a:off x="4943475" y="1513285"/>
            <a:ext cx="4110038" cy="4106465"/>
          </a:xfrm>
          <a:prstGeom prst="rect">
            <a:avLst/>
          </a:prstGeom>
          <a:noFill/>
          <a:ln>
            <a:miter lim="800000"/>
          </a:ln>
        </p:spPr>
        <p:txBody>
          <a:bodyPr/>
          <a:lstStyle/>
          <a:p>
            <a:pPr marL="0" indent="0" defTabSz="342900" eaLnBrk="1" hangingPunct="1">
              <a:lnSpc>
                <a:spcPct val="150000"/>
              </a:lnSpc>
              <a:buNone/>
            </a:pPr>
            <a:r>
              <a:rPr lang="en-US" altLang="zh-CN" sz="1350" b="1" dirty="0">
                <a:latin typeface="楷体_GB2312" pitchFamily="49" charset="-122"/>
                <a:ea typeface="楷体_GB2312" pitchFamily="49" charset="-122"/>
                <a:cs typeface="黑体" panose="02010609060101010101" pitchFamily="49" charset="-122"/>
              </a:rPr>
              <a:t>	</a:t>
            </a:r>
            <a:r>
              <a:rPr lang="zh-CN" altLang="en-US" sz="1350" dirty="0">
                <a:latin typeface="楷体_GB2312" pitchFamily="49" charset="-122"/>
                <a:ea typeface="楷体_GB2312" pitchFamily="49" charset="-122"/>
                <a:cs typeface="黑体" panose="02010609060101010101" pitchFamily="49" charset="-122"/>
              </a:rPr>
              <a:t>量化交易，程序化交易，高频交易是大数据应用比较多的领域。</a:t>
            </a:r>
            <a:endParaRPr lang="en-US" altLang="zh-CN" sz="1350" dirty="0">
              <a:latin typeface="楷体_GB2312" pitchFamily="49" charset="-122"/>
              <a:ea typeface="楷体_GB2312" pitchFamily="49" charset="-122"/>
              <a:cs typeface="黑体" panose="02010609060101010101" pitchFamily="49" charset="-122"/>
            </a:endParaRPr>
          </a:p>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a:t>
            </a:r>
            <a:r>
              <a:rPr lang="zh-CN" altLang="en-US" sz="1350" dirty="0">
                <a:latin typeface="楷体_GB2312" pitchFamily="49" charset="-122"/>
                <a:ea typeface="楷体_GB2312" pitchFamily="49" charset="-122"/>
                <a:cs typeface="黑体" panose="02010609060101010101" pitchFamily="49" charset="-122"/>
              </a:rPr>
              <a:t>全球</a:t>
            </a:r>
            <a:r>
              <a:rPr lang="en-US" altLang="zh-CN" sz="1350" dirty="0">
                <a:latin typeface="楷体_GB2312" pitchFamily="49" charset="-122"/>
                <a:ea typeface="楷体_GB2312" pitchFamily="49" charset="-122"/>
                <a:cs typeface="黑体" panose="02010609060101010101" pitchFamily="49" charset="-122"/>
              </a:rPr>
              <a:t>2/3</a:t>
            </a:r>
            <a:r>
              <a:rPr lang="zh-CN" altLang="en-US" sz="1350" dirty="0">
                <a:latin typeface="楷体_GB2312" pitchFamily="49" charset="-122"/>
                <a:ea typeface="楷体_GB2312" pitchFamily="49" charset="-122"/>
                <a:cs typeface="黑体" panose="02010609060101010101" pitchFamily="49" charset="-122"/>
              </a:rPr>
              <a:t>的股票交易量是由高频交易所创造的，参与者总收益每年高达</a:t>
            </a:r>
            <a:r>
              <a:rPr lang="en-US" altLang="zh-CN" sz="1350" dirty="0">
                <a:latin typeface="楷体_GB2312" pitchFamily="49" charset="-122"/>
                <a:ea typeface="楷体_GB2312" pitchFamily="49" charset="-122"/>
                <a:cs typeface="黑体" panose="02010609060101010101" pitchFamily="49" charset="-122"/>
              </a:rPr>
              <a:t>80</a:t>
            </a:r>
            <a:r>
              <a:rPr lang="zh-CN" altLang="en-US" sz="1350" dirty="0">
                <a:latin typeface="楷体_GB2312" pitchFamily="49" charset="-122"/>
                <a:ea typeface="楷体_GB2312" pitchFamily="49" charset="-122"/>
                <a:cs typeface="黑体" panose="02010609060101010101" pitchFamily="49" charset="-122"/>
              </a:rPr>
              <a:t>亿美元。</a:t>
            </a:r>
            <a:endParaRPr lang="en-US" altLang="zh-CN" sz="1350" dirty="0">
              <a:latin typeface="楷体_GB2312" pitchFamily="49" charset="-122"/>
              <a:ea typeface="楷体_GB2312" pitchFamily="49" charset="-122"/>
              <a:cs typeface="黑体" panose="02010609060101010101" pitchFamily="49" charset="-122"/>
            </a:endParaRPr>
          </a:p>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a:t>
            </a:r>
            <a:r>
              <a:rPr lang="zh-CN" altLang="en-US" sz="1350" dirty="0">
                <a:latin typeface="楷体_GB2312" pitchFamily="49" charset="-122"/>
                <a:ea typeface="楷体_GB2312" pitchFamily="49" charset="-122"/>
                <a:cs typeface="黑体" panose="02010609060101010101" pitchFamily="49" charset="-122"/>
              </a:rPr>
              <a:t>其中，大数据算法被用来作出交易决定。现在，大多数股权交易都是通过大数据算法进行，这些算法越来越多地开始</a:t>
            </a:r>
            <a:r>
              <a:rPr lang="zh-CN" altLang="en-US" sz="1350" b="1" dirty="0">
                <a:latin typeface="楷体_GB2312" pitchFamily="49" charset="-122"/>
                <a:ea typeface="楷体_GB2312" pitchFamily="49" charset="-122"/>
                <a:cs typeface="黑体" panose="02010609060101010101" pitchFamily="49" charset="-122"/>
              </a:rPr>
              <a:t>考虑社交媒体网络和新闻网站</a:t>
            </a:r>
            <a:r>
              <a:rPr lang="zh-CN" altLang="en-US" sz="1350" dirty="0">
                <a:latin typeface="楷体_GB2312" pitchFamily="49" charset="-122"/>
                <a:ea typeface="楷体_GB2312" pitchFamily="49" charset="-122"/>
                <a:cs typeface="黑体" panose="02010609060101010101" pitchFamily="49" charset="-122"/>
              </a:rPr>
              <a:t>的信息来在几秒内做出买入和卖出的决定。</a:t>
            </a:r>
            <a:endParaRPr lang="en-US" altLang="zh-CN" sz="1350" dirty="0">
              <a:latin typeface="楷体_GB2312" pitchFamily="49" charset="-122"/>
              <a:ea typeface="楷体_GB2312" pitchFamily="49" charset="-122"/>
              <a:cs typeface="黑体" panose="02010609060101010101" pitchFamily="49" charset="-122"/>
            </a:endParaRPr>
          </a:p>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a:t>
            </a:r>
            <a:r>
              <a:rPr lang="zh-CN" altLang="en-US" sz="1350" dirty="0">
                <a:latin typeface="楷体_GB2312" pitchFamily="49" charset="-122"/>
                <a:ea typeface="楷体_GB2312" pitchFamily="49" charset="-122"/>
                <a:cs typeface="黑体" panose="02010609060101010101" pitchFamily="49" charset="-122"/>
              </a:rPr>
              <a:t>当一个产品可以在多个交易所交易时，会形成不同的定价，在这当中，谁能够最快地捕捉到同一个产品在不同交易所之间的显著价差，谁就能捕捉到瞬间套利机会，技术成为了重要因素。</a:t>
            </a:r>
            <a:endParaRPr lang="en-US" sz="1350" dirty="0">
              <a:latin typeface="楷体_GB2312" pitchFamily="49" charset="-122"/>
              <a:ea typeface="楷体_GB2312" pitchFamily="49" charset="-122"/>
              <a:cs typeface="黑体" panose="02010609060101010101" pitchFamily="49" charset="-122"/>
            </a:endParaRPr>
          </a:p>
        </p:txBody>
      </p:sp>
      <p:sp>
        <p:nvSpPr>
          <p:cNvPr id="99332" name="AutoShape 2" descr="http://t10.baidu.com/it/u=3497650260,552172803&amp;fm=23&amp;gp=0.jpg"/>
          <p:cNvSpPr>
            <a:spLocks noChangeAspect="1" noChangeArrowheads="1"/>
          </p:cNvSpPr>
          <p:nvPr/>
        </p:nvSpPr>
        <p:spPr bwMode="auto">
          <a:xfrm>
            <a:off x="155972" y="748903"/>
            <a:ext cx="304800" cy="228601"/>
          </a:xfrm>
          <a:prstGeom prst="rect">
            <a:avLst/>
          </a:prstGeom>
          <a:noFill/>
          <a:ln w="9525">
            <a:noFill/>
            <a:miter lim="800000"/>
          </a:ln>
        </p:spPr>
        <p:txBody>
          <a:bodyPr/>
          <a:lstStyle/>
          <a:p>
            <a:endParaRPr lang="zh-CN" altLang="en-US"/>
          </a:p>
        </p:txBody>
      </p:sp>
      <p:pic>
        <p:nvPicPr>
          <p:cNvPr id="99333" name="Picture 3"/>
          <p:cNvPicPr>
            <a:picLocks noChangeAspect="1" noChangeArrowheads="1"/>
          </p:cNvPicPr>
          <p:nvPr/>
        </p:nvPicPr>
        <p:blipFill>
          <a:blip r:embed="rId2"/>
          <a:srcRect b="17741"/>
          <a:stretch>
            <a:fillRect/>
          </a:stretch>
        </p:blipFill>
        <p:spPr bwMode="auto">
          <a:xfrm>
            <a:off x="425054" y="1825229"/>
            <a:ext cx="4276725" cy="1763315"/>
          </a:xfrm>
          <a:prstGeom prst="rect">
            <a:avLst/>
          </a:prstGeom>
          <a:noFill/>
          <a:ln w="9525">
            <a:noFill/>
            <a:miter lim="800000"/>
            <a:headEnd/>
            <a:tailEnd/>
          </a:ln>
        </p:spPr>
      </p:pic>
      <p:pic>
        <p:nvPicPr>
          <p:cNvPr id="99334" name="Picture 5" descr="http://www.zdqh.cn/upfiles/201301251359103233.bmp"/>
          <p:cNvPicPr>
            <a:picLocks noChangeAspect="1" noChangeArrowheads="1"/>
          </p:cNvPicPr>
          <p:nvPr/>
        </p:nvPicPr>
        <p:blipFill>
          <a:blip r:embed="rId3"/>
          <a:srcRect/>
          <a:stretch>
            <a:fillRect/>
          </a:stretch>
        </p:blipFill>
        <p:spPr bwMode="auto">
          <a:xfrm>
            <a:off x="425054" y="3694510"/>
            <a:ext cx="4276725" cy="1393031"/>
          </a:xfrm>
          <a:prstGeom prst="rect">
            <a:avLst/>
          </a:prstGeom>
          <a:noFill/>
          <a:ln w="9525">
            <a:noFill/>
            <a:miter lim="800000"/>
            <a:headEnd/>
            <a:tailEnd/>
          </a:ln>
        </p:spPr>
      </p:pic>
      <p:sp>
        <p:nvSpPr>
          <p:cNvPr id="8" name="Rectangle 2"/>
          <p:cNvSpPr>
            <a:spLocks noGrp="1" noChangeArrowheads="1"/>
          </p:cNvSpPr>
          <p:nvPr>
            <p:ph type="title"/>
          </p:nvPr>
        </p:nvSpPr>
        <p:spPr>
          <a:xfrm>
            <a:off x="15990" y="152486"/>
            <a:ext cx="8001000" cy="914400"/>
          </a:xfrm>
          <a:ln/>
        </p:spPr>
        <p:txBody>
          <a:bodyPr/>
          <a:lstStyle/>
          <a:p>
            <a:r>
              <a:rPr lang="zh-CN" altLang="en-US" dirty="0" smtClean="0"/>
              <a:t>1.</a:t>
            </a:r>
            <a:r>
              <a:rPr lang="en-US" altLang="zh-CN" dirty="0" smtClean="0"/>
              <a:t>5</a:t>
            </a:r>
            <a:r>
              <a:rPr lang="zh-CN" altLang="en-US" dirty="0" smtClean="0"/>
              <a:t>大数据应用案例</a:t>
            </a:r>
          </a:p>
        </p:txBody>
      </p:sp>
    </p:spTree>
    <p:extLst>
      <p:ext uri="{BB962C8B-B14F-4D97-AF65-F5344CB8AC3E}">
        <p14:creationId xmlns:p14="http://schemas.microsoft.com/office/powerpoint/2010/main" val="18697405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2"/>
          <p:cNvSpPr txBox="1">
            <a:spLocks noGrp="1"/>
          </p:cNvSpPr>
          <p:nvPr/>
        </p:nvSpPr>
        <p:spPr bwMode="auto">
          <a:xfrm>
            <a:off x="8366523" y="5750719"/>
            <a:ext cx="453628" cy="273844"/>
          </a:xfrm>
          <a:prstGeom prst="rect">
            <a:avLst/>
          </a:prstGeom>
          <a:noFill/>
          <a:ln w="9525">
            <a:noFill/>
            <a:miter lim="800000"/>
          </a:ln>
        </p:spPr>
        <p:txBody>
          <a:bodyPr/>
          <a:lstStyle/>
          <a:p>
            <a:fld id="{80BB6FA6-CBE5-4399-BAFD-4BB97D986FFC}" type="slidenum">
              <a:rPr lang="en-US" altLang="zh-CN">
                <a:solidFill>
                  <a:schemeClr val="bg1"/>
                </a:solidFill>
              </a:rPr>
              <a:t>38</a:t>
            </a:fld>
            <a:endParaRPr lang="en-US" altLang="zh-CN">
              <a:solidFill>
                <a:schemeClr val="bg1"/>
              </a:solidFill>
            </a:endParaRPr>
          </a:p>
        </p:txBody>
      </p:sp>
      <p:sp>
        <p:nvSpPr>
          <p:cNvPr id="101378" name="Content Placeholder 4"/>
          <p:cNvSpPr>
            <a:spLocks noGrp="1"/>
          </p:cNvSpPr>
          <p:nvPr>
            <p:ph sz="half" idx="4294967295"/>
          </p:nvPr>
        </p:nvSpPr>
        <p:spPr bwMode="auto">
          <a:xfrm>
            <a:off x="4648200" y="1411869"/>
            <a:ext cx="4448002" cy="4146228"/>
          </a:xfrm>
          <a:prstGeom prst="rect">
            <a:avLst/>
          </a:prstGeom>
          <a:noFill/>
          <a:ln>
            <a:miter lim="800000"/>
          </a:ln>
        </p:spPr>
        <p:txBody>
          <a:bodyPr/>
          <a:lstStyle/>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a:t>
            </a:r>
            <a:r>
              <a:rPr lang="zh-CN" altLang="en-US" sz="1350" dirty="0">
                <a:latin typeface="楷体_GB2312" pitchFamily="49" charset="-122"/>
                <a:ea typeface="楷体_GB2312" pitchFamily="49" charset="-122"/>
                <a:cs typeface="黑体" panose="02010609060101010101" pitchFamily="49" charset="-122"/>
              </a:rPr>
              <a:t>谷歌基于每天来自全球的</a:t>
            </a:r>
            <a:r>
              <a:rPr lang="en-US" altLang="zh-CN" sz="1350" dirty="0">
                <a:latin typeface="楷体_GB2312" pitchFamily="49" charset="-122"/>
                <a:ea typeface="楷体_GB2312" pitchFamily="49" charset="-122"/>
                <a:cs typeface="黑体" panose="02010609060101010101" pitchFamily="49" charset="-122"/>
              </a:rPr>
              <a:t>30 </a:t>
            </a:r>
            <a:r>
              <a:rPr lang="zh-CN" altLang="en-US" sz="1350" dirty="0">
                <a:latin typeface="楷体_GB2312" pitchFamily="49" charset="-122"/>
                <a:ea typeface="楷体_GB2312" pitchFamily="49" charset="-122"/>
                <a:cs typeface="黑体" panose="02010609060101010101" pitchFamily="49" charset="-122"/>
              </a:rPr>
              <a:t>多亿条搜索指令设立了一个系统，这个系统在</a:t>
            </a:r>
            <a:r>
              <a:rPr lang="en-US" altLang="zh-CN" sz="1350" dirty="0">
                <a:latin typeface="楷体_GB2312" pitchFamily="49" charset="-122"/>
                <a:ea typeface="楷体_GB2312" pitchFamily="49" charset="-122"/>
                <a:cs typeface="黑体" panose="02010609060101010101" pitchFamily="49" charset="-122"/>
              </a:rPr>
              <a:t>2009 </a:t>
            </a:r>
            <a:r>
              <a:rPr lang="zh-CN" altLang="en-US" sz="1350" dirty="0">
                <a:latin typeface="楷体_GB2312" pitchFamily="49" charset="-122"/>
                <a:ea typeface="楷体_GB2312" pitchFamily="49" charset="-122"/>
                <a:cs typeface="黑体" panose="02010609060101010101" pitchFamily="49" charset="-122"/>
              </a:rPr>
              <a:t>年甲流爆发之前就开始对美国各地区进行</a:t>
            </a:r>
            <a:r>
              <a:rPr lang="zh-CN" altLang="en-US"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流感预报</a:t>
            </a:r>
            <a:r>
              <a:rPr lang="zh-CN" altLang="en-US"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，并推出了</a:t>
            </a:r>
            <a:r>
              <a:rPr lang="zh-CN" altLang="en-US"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谷歌流感趋势</a:t>
            </a:r>
            <a:r>
              <a:rPr lang="zh-CN" altLang="en-US"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服务。</a:t>
            </a:r>
            <a:endParaRPr lang="en-US" altLang="zh-CN" sz="1350" dirty="0">
              <a:latin typeface="楷体_GB2312" pitchFamily="49" charset="-122"/>
              <a:ea typeface="楷体_GB2312" pitchFamily="49" charset="-122"/>
              <a:cs typeface="黑体" panose="02010609060101010101" pitchFamily="49" charset="-122"/>
            </a:endParaRPr>
          </a:p>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a:t>
            </a:r>
            <a:r>
              <a:rPr lang="zh-CN" altLang="en-US" sz="1350" dirty="0">
                <a:latin typeface="楷体_GB2312" pitchFamily="49" charset="-122"/>
                <a:ea typeface="楷体_GB2312" pitchFamily="49" charset="-122"/>
                <a:cs typeface="黑体" panose="02010609060101010101" pitchFamily="49" charset="-122"/>
              </a:rPr>
              <a:t>谷歌在这项服务的产品介绍中写道：搜索流感相关主题的人数与实际患有流感症状的人数之间存在着密切的关系。虽然并非每个搜索</a:t>
            </a:r>
            <a:r>
              <a:rPr lang="zh-CN" altLang="en-US"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流感</a:t>
            </a:r>
            <a:r>
              <a:rPr lang="zh-CN" altLang="en-US"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的人都患有流感，但谷歌发现了一些检索词条的组合并用特定的数学模型对其进行分析后发现，这些分析结果与传统流感监测系统监测结果的相关性高达</a:t>
            </a:r>
            <a:r>
              <a:rPr lang="en-US" altLang="zh-CN" sz="1350" dirty="0">
                <a:latin typeface="楷体_GB2312" pitchFamily="49" charset="-122"/>
                <a:ea typeface="楷体_GB2312" pitchFamily="49" charset="-122"/>
                <a:cs typeface="黑体" panose="02010609060101010101" pitchFamily="49" charset="-122"/>
              </a:rPr>
              <a:t>97%</a:t>
            </a:r>
            <a:r>
              <a:rPr lang="zh-CN" altLang="en-US" sz="1350" dirty="0">
                <a:latin typeface="楷体_GB2312" pitchFamily="49" charset="-122"/>
                <a:ea typeface="楷体_GB2312" pitchFamily="49" charset="-122"/>
                <a:cs typeface="黑体" panose="02010609060101010101" pitchFamily="49" charset="-122"/>
              </a:rPr>
              <a:t>。</a:t>
            </a:r>
            <a:endParaRPr lang="en-US" altLang="zh-CN" sz="1350" dirty="0">
              <a:latin typeface="楷体_GB2312" pitchFamily="49" charset="-122"/>
              <a:ea typeface="楷体_GB2312" pitchFamily="49" charset="-122"/>
              <a:cs typeface="黑体" panose="02010609060101010101" pitchFamily="49" charset="-122"/>
            </a:endParaRPr>
          </a:p>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a:t>
            </a:r>
            <a:r>
              <a:rPr lang="zh-CN" altLang="en-US" sz="1350" dirty="0">
                <a:latin typeface="楷体_GB2312" pitchFamily="49" charset="-122"/>
                <a:ea typeface="楷体_GB2312" pitchFamily="49" charset="-122"/>
                <a:cs typeface="黑体" panose="02010609060101010101" pitchFamily="49" charset="-122"/>
              </a:rPr>
              <a:t>这也就表示，谷歌公司能做出与疾控部门同样准确的传染源位置判断，并且在时间上提前了一到两周。</a:t>
            </a:r>
            <a:endParaRPr lang="en-US" sz="1350" dirty="0">
              <a:latin typeface="楷体_GB2312" pitchFamily="49" charset="-122"/>
              <a:ea typeface="楷体_GB2312" pitchFamily="49" charset="-122"/>
              <a:cs typeface="黑体" panose="02010609060101010101" pitchFamily="49" charset="-122"/>
            </a:endParaRPr>
          </a:p>
        </p:txBody>
      </p:sp>
      <p:sp>
        <p:nvSpPr>
          <p:cNvPr id="101379" name="AutoShape 2" descr="http://t11.baidu.com/it/u=387125758,2343873354&amp;fm=23&amp;gp=0.jpg"/>
          <p:cNvSpPr>
            <a:spLocks noChangeAspect="1" noChangeArrowheads="1"/>
          </p:cNvSpPr>
          <p:nvPr/>
        </p:nvSpPr>
        <p:spPr bwMode="auto">
          <a:xfrm>
            <a:off x="155972" y="748903"/>
            <a:ext cx="304800" cy="228601"/>
          </a:xfrm>
          <a:prstGeom prst="rect">
            <a:avLst/>
          </a:prstGeom>
          <a:noFill/>
          <a:ln w="9525">
            <a:noFill/>
            <a:miter lim="800000"/>
          </a:ln>
        </p:spPr>
        <p:txBody>
          <a:bodyPr/>
          <a:lstStyle/>
          <a:p>
            <a:endParaRPr lang="zh-CN" altLang="en-US"/>
          </a:p>
        </p:txBody>
      </p:sp>
      <p:pic>
        <p:nvPicPr>
          <p:cNvPr id="101380" name="Picture 3"/>
          <p:cNvPicPr>
            <a:picLocks noChangeAspect="1" noChangeArrowheads="1"/>
          </p:cNvPicPr>
          <p:nvPr/>
        </p:nvPicPr>
        <p:blipFill>
          <a:blip r:embed="rId2"/>
          <a:srcRect/>
          <a:stretch>
            <a:fillRect/>
          </a:stretch>
        </p:blipFill>
        <p:spPr bwMode="auto">
          <a:xfrm>
            <a:off x="604838" y="1519238"/>
            <a:ext cx="3827860" cy="1893094"/>
          </a:xfrm>
          <a:prstGeom prst="rect">
            <a:avLst/>
          </a:prstGeom>
          <a:noFill/>
          <a:ln w="9525">
            <a:noFill/>
            <a:miter lim="800000"/>
            <a:headEnd/>
            <a:tailEnd/>
          </a:ln>
        </p:spPr>
      </p:pic>
      <p:sp>
        <p:nvSpPr>
          <p:cNvPr id="101382" name="Title 1"/>
          <p:cNvSpPr txBox="1"/>
          <p:nvPr/>
        </p:nvSpPr>
        <p:spPr bwMode="auto">
          <a:xfrm>
            <a:off x="0" y="857250"/>
            <a:ext cx="7544991" cy="504825"/>
          </a:xfrm>
          <a:prstGeom prst="rect">
            <a:avLst/>
          </a:prstGeom>
          <a:noFill/>
          <a:ln w="9525">
            <a:noFill/>
            <a:miter lim="800000"/>
          </a:ln>
        </p:spPr>
        <p:txBody>
          <a:bodyPr/>
          <a:lstStyle/>
          <a:p>
            <a:pPr defTabSz="342900"/>
            <a:r>
              <a:rPr lang="zh-CN" altLang="en-US" sz="3300" dirty="0">
                <a:solidFill>
                  <a:srgbClr val="595959"/>
                </a:solidFill>
                <a:latin typeface="黑体" panose="02010609060101010101" pitchFamily="49" charset="-122"/>
                <a:ea typeface="黑体" panose="02010609060101010101" pitchFamily="49" charset="-122"/>
              </a:rPr>
              <a:t>大数据</a:t>
            </a:r>
            <a:r>
              <a:rPr lang="en-US" altLang="zh-CN" sz="3300" dirty="0">
                <a:solidFill>
                  <a:srgbClr val="595959"/>
                </a:solidFill>
                <a:latin typeface="黑体" panose="02010609060101010101" pitchFamily="49" charset="-122"/>
                <a:ea typeface="黑体" panose="02010609060101010101" pitchFamily="49" charset="-122"/>
              </a:rPr>
              <a:t>+</a:t>
            </a:r>
            <a:r>
              <a:rPr lang="zh-CN" altLang="en-US" sz="3300" dirty="0">
                <a:solidFill>
                  <a:srgbClr val="595959"/>
                </a:solidFill>
                <a:latin typeface="黑体" panose="02010609060101010101" pitchFamily="49" charset="-122"/>
                <a:ea typeface="黑体" panose="02010609060101010101" pitchFamily="49" charset="-122"/>
              </a:rPr>
              <a:t>医疗</a:t>
            </a:r>
            <a:endParaRPr lang="en-US" altLang="en-US" sz="3300" dirty="0">
              <a:solidFill>
                <a:srgbClr val="595959"/>
              </a:solidFill>
              <a:latin typeface="黑体" panose="02010609060101010101" pitchFamily="49" charset="-122"/>
              <a:ea typeface="黑体" panose="02010609060101010101" pitchFamily="49" charset="-122"/>
            </a:endParaRPr>
          </a:p>
        </p:txBody>
      </p:sp>
      <p:pic>
        <p:nvPicPr>
          <p:cNvPr id="101383" name="Picture 4"/>
          <p:cNvPicPr>
            <a:picLocks noChangeAspect="1" noChangeArrowheads="1"/>
          </p:cNvPicPr>
          <p:nvPr/>
        </p:nvPicPr>
        <p:blipFill>
          <a:blip r:embed="rId3"/>
          <a:srcRect/>
          <a:stretch>
            <a:fillRect/>
          </a:stretch>
        </p:blipFill>
        <p:spPr bwMode="auto">
          <a:xfrm>
            <a:off x="583406" y="3521869"/>
            <a:ext cx="3833813" cy="2088356"/>
          </a:xfrm>
          <a:prstGeom prst="rect">
            <a:avLst/>
          </a:prstGeom>
          <a:noFill/>
          <a:ln w="9525">
            <a:noFill/>
            <a:miter lim="800000"/>
            <a:headEnd/>
            <a:tailEnd/>
          </a:ln>
        </p:spPr>
      </p:pic>
      <p:sp>
        <p:nvSpPr>
          <p:cNvPr id="8" name="Rectangle 2"/>
          <p:cNvSpPr>
            <a:spLocks noGrp="1" noChangeArrowheads="1"/>
          </p:cNvSpPr>
          <p:nvPr>
            <p:ph type="title"/>
          </p:nvPr>
        </p:nvSpPr>
        <p:spPr>
          <a:xfrm>
            <a:off x="15990" y="152486"/>
            <a:ext cx="8001000" cy="914400"/>
          </a:xfrm>
          <a:ln/>
        </p:spPr>
        <p:txBody>
          <a:bodyPr/>
          <a:lstStyle/>
          <a:p>
            <a:r>
              <a:rPr lang="zh-CN" altLang="en-US" dirty="0" smtClean="0"/>
              <a:t>1.</a:t>
            </a:r>
            <a:r>
              <a:rPr lang="en-US" altLang="zh-CN" dirty="0"/>
              <a:t>5</a:t>
            </a:r>
            <a:r>
              <a:rPr lang="zh-CN" altLang="en-US" dirty="0" smtClean="0"/>
              <a:t>大数据应用案例</a:t>
            </a:r>
          </a:p>
        </p:txBody>
      </p:sp>
    </p:spTree>
    <p:extLst>
      <p:ext uri="{BB962C8B-B14F-4D97-AF65-F5344CB8AC3E}">
        <p14:creationId xmlns:p14="http://schemas.microsoft.com/office/powerpoint/2010/main" val="14171035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idx="4294967295"/>
          </p:nvPr>
        </p:nvSpPr>
        <p:spPr bwMode="auto">
          <a:xfrm>
            <a:off x="0" y="857250"/>
            <a:ext cx="4027517" cy="504825"/>
          </a:xfrm>
          <a:prstGeom prst="rect">
            <a:avLst/>
          </a:prstGeom>
          <a:noFill/>
          <a:ln>
            <a:miter lim="800000"/>
          </a:ln>
        </p:spPr>
        <p:txBody>
          <a:bodyPr/>
          <a:lstStyle/>
          <a:p>
            <a:pPr eaLnBrk="1" hangingPunct="1"/>
            <a:r>
              <a:rPr lang="zh-CN" altLang="en-US" dirty="0" smtClean="0">
                <a:latin typeface="黑体" panose="02010609060101010101" pitchFamily="49" charset="-122"/>
                <a:ea typeface="黑体" panose="02010609060101010101" pitchFamily="49" charset="-122"/>
              </a:rPr>
              <a:t>大数据</a:t>
            </a:r>
            <a:r>
              <a:rPr lang="en-US" altLang="zh-CN"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交通</a:t>
            </a:r>
            <a:endParaRPr lang="en-US" altLang="en-US" dirty="0" smtClean="0">
              <a:latin typeface="黑体" panose="02010609060101010101" pitchFamily="49" charset="-122"/>
              <a:ea typeface="黑体" panose="02010609060101010101" pitchFamily="49" charset="-122"/>
            </a:endParaRPr>
          </a:p>
        </p:txBody>
      </p:sp>
      <p:sp>
        <p:nvSpPr>
          <p:cNvPr id="103426" name="Slide Number Placeholder 2"/>
          <p:cNvSpPr txBox="1">
            <a:spLocks noGrp="1"/>
          </p:cNvSpPr>
          <p:nvPr/>
        </p:nvSpPr>
        <p:spPr bwMode="auto">
          <a:xfrm>
            <a:off x="8366523" y="5750719"/>
            <a:ext cx="453628" cy="273844"/>
          </a:xfrm>
          <a:prstGeom prst="rect">
            <a:avLst/>
          </a:prstGeom>
          <a:noFill/>
          <a:ln w="9525">
            <a:noFill/>
            <a:miter lim="800000"/>
          </a:ln>
        </p:spPr>
        <p:txBody>
          <a:bodyPr/>
          <a:lstStyle/>
          <a:p>
            <a:fld id="{091AC7CB-0604-4D60-8A1C-A3C7DF6910A2}" type="slidenum">
              <a:rPr lang="en-US" altLang="zh-CN">
                <a:solidFill>
                  <a:schemeClr val="bg1"/>
                </a:solidFill>
              </a:rPr>
              <a:t>39</a:t>
            </a:fld>
            <a:endParaRPr lang="en-US" altLang="zh-CN">
              <a:solidFill>
                <a:schemeClr val="bg1"/>
              </a:solidFill>
            </a:endParaRPr>
          </a:p>
        </p:txBody>
      </p:sp>
      <p:sp>
        <p:nvSpPr>
          <p:cNvPr id="103427" name="Content Placeholder 4"/>
          <p:cNvSpPr>
            <a:spLocks noGrp="1"/>
          </p:cNvSpPr>
          <p:nvPr>
            <p:ph sz="half" idx="4294967295"/>
          </p:nvPr>
        </p:nvSpPr>
        <p:spPr bwMode="auto">
          <a:xfrm>
            <a:off x="4982766" y="1938037"/>
            <a:ext cx="3951338" cy="3575447"/>
          </a:xfrm>
          <a:prstGeom prst="rect">
            <a:avLst/>
          </a:prstGeom>
          <a:noFill/>
          <a:ln>
            <a:miter lim="800000"/>
          </a:ln>
        </p:spPr>
        <p:txBody>
          <a:bodyPr/>
          <a:lstStyle/>
          <a:p>
            <a:pPr marL="0" indent="0" defTabSz="342900" eaLnBrk="1" hangingPunct="1">
              <a:lnSpc>
                <a:spcPct val="150000"/>
              </a:lnSpc>
              <a:buNone/>
            </a:pPr>
            <a:r>
              <a:rPr lang="en-US" altLang="zh-CN" sz="1350" b="1" dirty="0">
                <a:latin typeface="楷体_GB2312" pitchFamily="49" charset="-122"/>
                <a:ea typeface="楷体_GB2312" pitchFamily="49" charset="-122"/>
                <a:cs typeface="黑体" panose="02010609060101010101" pitchFamily="49" charset="-122"/>
              </a:rPr>
              <a:t>	</a:t>
            </a:r>
            <a:r>
              <a:rPr lang="en-US" altLang="zh-CN" sz="1350" dirty="0">
                <a:latin typeface="楷体_GB2312" pitchFamily="49" charset="-122"/>
                <a:ea typeface="楷体_GB2312" pitchFamily="49" charset="-122"/>
                <a:cs typeface="黑体" panose="02010609060101010101" pitchFamily="49" charset="-122"/>
              </a:rPr>
              <a:t>UPS</a:t>
            </a:r>
            <a:r>
              <a:rPr lang="zh-CN" altLang="en-US" sz="1350" dirty="0">
                <a:latin typeface="楷体_GB2312" pitchFamily="49" charset="-122"/>
                <a:ea typeface="楷体_GB2312" pitchFamily="49" charset="-122"/>
                <a:cs typeface="黑体" panose="02010609060101010101" pitchFamily="49" charset="-122"/>
              </a:rPr>
              <a:t>最新的大数据来源是安装在公司</a:t>
            </a:r>
            <a:r>
              <a:rPr lang="en-US" altLang="zh-CN" sz="1350" dirty="0">
                <a:latin typeface="楷体_GB2312" pitchFamily="49" charset="-122"/>
                <a:ea typeface="楷体_GB2312" pitchFamily="49" charset="-122"/>
                <a:cs typeface="黑体" panose="02010609060101010101" pitchFamily="49" charset="-122"/>
              </a:rPr>
              <a:t>4.6</a:t>
            </a:r>
            <a:r>
              <a:rPr lang="zh-CN" altLang="en-US" sz="1350" dirty="0">
                <a:latin typeface="楷体_GB2312" pitchFamily="49" charset="-122"/>
                <a:ea typeface="楷体_GB2312" pitchFamily="49" charset="-122"/>
                <a:cs typeface="黑体" panose="02010609060101010101" pitchFamily="49" charset="-122"/>
              </a:rPr>
              <a:t>万多辆卡车上的远程通信传感器，这些传感器能够传回车速、方向、刹车和动力性能等方面的数据。收集到的数据流不仅能说明车辆的日常性能，还能帮助公司重新设计物流路线。</a:t>
            </a:r>
            <a:endParaRPr lang="en-US" altLang="zh-CN" sz="1350" dirty="0">
              <a:latin typeface="楷体_GB2312" pitchFamily="49" charset="-122"/>
              <a:ea typeface="楷体_GB2312" pitchFamily="49" charset="-122"/>
              <a:cs typeface="黑体" panose="02010609060101010101" pitchFamily="49" charset="-122"/>
            </a:endParaRPr>
          </a:p>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a:t>
            </a:r>
            <a:r>
              <a:rPr lang="zh-CN" altLang="en-US" sz="1350" dirty="0">
                <a:latin typeface="楷体_GB2312" pitchFamily="49" charset="-122"/>
                <a:ea typeface="楷体_GB2312" pitchFamily="49" charset="-122"/>
                <a:cs typeface="黑体" panose="02010609060101010101" pitchFamily="49" charset="-122"/>
              </a:rPr>
              <a:t>大量的在线地图数据和优化算法，最终能帮助</a:t>
            </a:r>
            <a:r>
              <a:rPr lang="en-US" altLang="zh-CN" sz="1350" dirty="0">
                <a:latin typeface="楷体_GB2312" pitchFamily="49" charset="-122"/>
                <a:ea typeface="楷体_GB2312" pitchFamily="49" charset="-122"/>
                <a:cs typeface="黑体" panose="02010609060101010101" pitchFamily="49" charset="-122"/>
              </a:rPr>
              <a:t>UPS</a:t>
            </a:r>
            <a:r>
              <a:rPr lang="zh-CN" altLang="en-US" sz="1350" dirty="0">
                <a:latin typeface="楷体_GB2312" pitchFamily="49" charset="-122"/>
                <a:ea typeface="楷体_GB2312" pitchFamily="49" charset="-122"/>
                <a:cs typeface="黑体" panose="02010609060101010101" pitchFamily="49" charset="-122"/>
              </a:rPr>
              <a:t>实时地调配驾驶员的收货和配送路线。该系统为</a:t>
            </a:r>
            <a:r>
              <a:rPr lang="en-US" altLang="zh-CN" sz="1350" dirty="0">
                <a:latin typeface="楷体_GB2312" pitchFamily="49" charset="-122"/>
                <a:ea typeface="楷体_GB2312" pitchFamily="49" charset="-122"/>
                <a:cs typeface="黑体" panose="02010609060101010101" pitchFamily="49" charset="-122"/>
              </a:rPr>
              <a:t>UPS</a:t>
            </a:r>
            <a:r>
              <a:rPr lang="zh-CN" altLang="en-US" sz="1350" dirty="0">
                <a:latin typeface="楷体_GB2312" pitchFamily="49" charset="-122"/>
                <a:ea typeface="楷体_GB2312" pitchFamily="49" charset="-122"/>
                <a:cs typeface="黑体" panose="02010609060101010101" pitchFamily="49" charset="-122"/>
              </a:rPr>
              <a:t>减少了</a:t>
            </a:r>
            <a:r>
              <a:rPr lang="en-US" altLang="zh-CN" sz="1350" dirty="0">
                <a:latin typeface="楷体_GB2312" pitchFamily="49" charset="-122"/>
                <a:ea typeface="楷体_GB2312" pitchFamily="49" charset="-122"/>
                <a:cs typeface="黑体" panose="02010609060101010101" pitchFamily="49" charset="-122"/>
              </a:rPr>
              <a:t>8500</a:t>
            </a:r>
            <a:r>
              <a:rPr lang="zh-CN" altLang="en-US" sz="1350" dirty="0">
                <a:latin typeface="楷体_GB2312" pitchFamily="49" charset="-122"/>
                <a:ea typeface="楷体_GB2312" pitchFamily="49" charset="-122"/>
                <a:cs typeface="黑体" panose="02010609060101010101" pitchFamily="49" charset="-122"/>
              </a:rPr>
              <a:t>万英里的物流里程，由此节约了</a:t>
            </a:r>
            <a:r>
              <a:rPr lang="en-US" altLang="zh-CN" sz="1350" dirty="0">
                <a:latin typeface="楷体_GB2312" pitchFamily="49" charset="-122"/>
                <a:ea typeface="楷体_GB2312" pitchFamily="49" charset="-122"/>
                <a:cs typeface="黑体" panose="02010609060101010101" pitchFamily="49" charset="-122"/>
              </a:rPr>
              <a:t>840</a:t>
            </a:r>
            <a:r>
              <a:rPr lang="zh-CN" altLang="en-US" sz="1350" dirty="0">
                <a:latin typeface="楷体_GB2312" pitchFamily="49" charset="-122"/>
                <a:ea typeface="楷体_GB2312" pitchFamily="49" charset="-122"/>
                <a:cs typeface="黑体" panose="02010609060101010101" pitchFamily="49" charset="-122"/>
              </a:rPr>
              <a:t>万加仑的汽油。</a:t>
            </a:r>
            <a:endParaRPr lang="en-US" sz="1350" dirty="0">
              <a:latin typeface="楷体_GB2312" pitchFamily="49" charset="-122"/>
              <a:ea typeface="楷体_GB2312" pitchFamily="49" charset="-122"/>
              <a:cs typeface="黑体" panose="02010609060101010101" pitchFamily="49" charset="-122"/>
            </a:endParaRPr>
          </a:p>
        </p:txBody>
      </p:sp>
      <p:pic>
        <p:nvPicPr>
          <p:cNvPr id="103428" name="Picture 2" descr="http://z1.dfcfw.com/2013/6/26/2013062613020862210313.jpg"/>
          <p:cNvPicPr>
            <a:picLocks noChangeAspect="1" noChangeArrowheads="1"/>
          </p:cNvPicPr>
          <p:nvPr/>
        </p:nvPicPr>
        <p:blipFill>
          <a:blip r:embed="rId2"/>
          <a:srcRect/>
          <a:stretch>
            <a:fillRect/>
          </a:stretch>
        </p:blipFill>
        <p:spPr bwMode="auto">
          <a:xfrm>
            <a:off x="589360" y="1728788"/>
            <a:ext cx="3915965" cy="1658541"/>
          </a:xfrm>
          <a:prstGeom prst="rect">
            <a:avLst/>
          </a:prstGeom>
          <a:noFill/>
          <a:ln w="9525">
            <a:noFill/>
            <a:miter lim="800000"/>
            <a:headEnd/>
            <a:tailEnd/>
          </a:ln>
        </p:spPr>
      </p:pic>
      <p:sp>
        <p:nvSpPr>
          <p:cNvPr id="103429" name="AutoShape 4" descr="http://t10.baidu.com/it/u=3381890118,2482130389&amp;fm=23&amp;gp=0.jpg"/>
          <p:cNvSpPr>
            <a:spLocks noChangeAspect="1" noChangeArrowheads="1"/>
          </p:cNvSpPr>
          <p:nvPr/>
        </p:nvSpPr>
        <p:spPr bwMode="auto">
          <a:xfrm>
            <a:off x="155972" y="748903"/>
            <a:ext cx="304800" cy="228601"/>
          </a:xfrm>
          <a:prstGeom prst="rect">
            <a:avLst/>
          </a:prstGeom>
          <a:noFill/>
          <a:ln w="9525">
            <a:noFill/>
            <a:miter lim="800000"/>
          </a:ln>
        </p:spPr>
        <p:txBody>
          <a:bodyPr/>
          <a:lstStyle/>
          <a:p>
            <a:endParaRPr lang="zh-CN" altLang="en-US"/>
          </a:p>
        </p:txBody>
      </p:sp>
      <p:sp>
        <p:nvSpPr>
          <p:cNvPr id="103430" name="AutoShape 6" descr="http://t10.baidu.com/it/u=3381890118,2482130389&amp;fm=23&amp;gp=0.jpg"/>
          <p:cNvSpPr>
            <a:spLocks noChangeAspect="1" noChangeArrowheads="1"/>
          </p:cNvSpPr>
          <p:nvPr/>
        </p:nvSpPr>
        <p:spPr bwMode="auto">
          <a:xfrm>
            <a:off x="155972" y="748903"/>
            <a:ext cx="304800" cy="228601"/>
          </a:xfrm>
          <a:prstGeom prst="rect">
            <a:avLst/>
          </a:prstGeom>
          <a:noFill/>
          <a:ln w="9525">
            <a:noFill/>
            <a:miter lim="800000"/>
          </a:ln>
        </p:spPr>
        <p:txBody>
          <a:bodyPr/>
          <a:lstStyle/>
          <a:p>
            <a:endParaRPr lang="zh-CN" altLang="en-US"/>
          </a:p>
        </p:txBody>
      </p:sp>
      <p:pic>
        <p:nvPicPr>
          <p:cNvPr id="103431" name="Picture 7"/>
          <p:cNvPicPr>
            <a:picLocks noChangeAspect="1" noChangeArrowheads="1"/>
          </p:cNvPicPr>
          <p:nvPr/>
        </p:nvPicPr>
        <p:blipFill>
          <a:blip r:embed="rId3"/>
          <a:srcRect/>
          <a:stretch>
            <a:fillRect/>
          </a:stretch>
        </p:blipFill>
        <p:spPr bwMode="auto">
          <a:xfrm>
            <a:off x="589360" y="3465645"/>
            <a:ext cx="3915965" cy="1768343"/>
          </a:xfrm>
          <a:prstGeom prst="rect">
            <a:avLst/>
          </a:prstGeom>
          <a:noFill/>
          <a:ln w="9525">
            <a:noFill/>
            <a:miter lim="800000"/>
            <a:headEnd/>
            <a:tailEnd/>
          </a:ln>
        </p:spPr>
      </p:pic>
      <p:sp>
        <p:nvSpPr>
          <p:cNvPr id="9" name="Rectangle 2"/>
          <p:cNvSpPr>
            <a:spLocks noGrp="1" noChangeArrowheads="1"/>
          </p:cNvSpPr>
          <p:nvPr>
            <p:ph type="title"/>
          </p:nvPr>
        </p:nvSpPr>
        <p:spPr>
          <a:xfrm>
            <a:off x="15990" y="152486"/>
            <a:ext cx="8001000" cy="914400"/>
          </a:xfrm>
          <a:ln/>
        </p:spPr>
        <p:txBody>
          <a:bodyPr/>
          <a:lstStyle/>
          <a:p>
            <a:r>
              <a:rPr lang="zh-CN" altLang="en-US" dirty="0" smtClean="0"/>
              <a:t>1.</a:t>
            </a:r>
            <a:r>
              <a:rPr lang="en-US" altLang="zh-CN" dirty="0" smtClean="0"/>
              <a:t>5</a:t>
            </a:r>
            <a:r>
              <a:rPr lang="zh-CN" altLang="en-US" dirty="0" smtClean="0"/>
              <a:t>大数据应用案例</a:t>
            </a:r>
          </a:p>
        </p:txBody>
      </p:sp>
    </p:spTree>
    <p:extLst>
      <p:ext uri="{BB962C8B-B14F-4D97-AF65-F5344CB8AC3E}">
        <p14:creationId xmlns:p14="http://schemas.microsoft.com/office/powerpoint/2010/main" val="41548907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0" y="1484784"/>
            <a:ext cx="9144000" cy="5184576"/>
          </a:xfrm>
        </p:spPr>
        <p:txBody>
          <a:bodyPr vert="horz">
            <a:noAutofit/>
          </a:bodyPr>
          <a:lstStyle/>
          <a:p>
            <a:r>
              <a:rPr lang="zh-CN" altLang="en-US" dirty="0">
                <a:latin typeface="仿宋" panose="02010609060101010101" pitchFamily="49" charset="-122"/>
                <a:ea typeface="仿宋" panose="02010609060101010101" pitchFamily="49" charset="-122"/>
              </a:rPr>
              <a:t>大数据（</a:t>
            </a:r>
            <a:r>
              <a:rPr lang="en-US" altLang="zh-CN" dirty="0">
                <a:latin typeface="仿宋" panose="02010609060101010101" pitchFamily="49" charset="-122"/>
                <a:ea typeface="仿宋" panose="02010609060101010101" pitchFamily="49" charset="-122"/>
              </a:rPr>
              <a:t>big data</a:t>
            </a:r>
            <a:r>
              <a:rPr lang="zh-CN" altLang="en-US" dirty="0">
                <a:latin typeface="仿宋" panose="02010609060101010101" pitchFamily="49" charset="-122"/>
                <a:ea typeface="仿宋" panose="02010609060101010101" pitchFamily="49" charset="-122"/>
              </a:rPr>
              <a:t>），指无法在一定时间范围内用常规软件工具进行捕捉、管理和处理的数据集合，是需要新处理模式才能具有更强的决策力、洞察发现力和流程优化能力的海量、高增长率和多样化的信息资产</a:t>
            </a:r>
            <a:r>
              <a:rPr lang="zh-CN" altLang="en-US" dirty="0" smtClean="0">
                <a:latin typeface="仿宋" panose="02010609060101010101" pitchFamily="49" charset="-122"/>
                <a:ea typeface="仿宋" panose="02010609060101010101" pitchFamily="49" charset="-122"/>
              </a:rPr>
              <a:t>。</a:t>
            </a:r>
            <a:endParaRPr lang="en-US" altLang="zh-CN" dirty="0" smtClean="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Wikipedia</a:t>
            </a:r>
            <a:r>
              <a:rPr lang="zh-CN" altLang="en-US" dirty="0" smtClean="0">
                <a:latin typeface="仿宋" panose="02010609060101010101" pitchFamily="49" charset="-122"/>
                <a:ea typeface="仿宋" panose="02010609060101010101" pitchFamily="49" charset="-122"/>
              </a:rPr>
              <a:t>：</a:t>
            </a:r>
            <a:r>
              <a:rPr lang="en-US" altLang="zh-CN" dirty="0" smtClean="0">
                <a:latin typeface="仿宋" panose="02010609060101010101" pitchFamily="49" charset="-122"/>
                <a:ea typeface="仿宋" panose="02010609060101010101" pitchFamily="49" charset="-122"/>
              </a:rPr>
              <a:t>Big data is </a:t>
            </a:r>
            <a:r>
              <a:rPr lang="en-US" altLang="zh-CN" dirty="0">
                <a:latin typeface="仿宋" panose="02010609060101010101" pitchFamily="49" charset="-122"/>
                <a:ea typeface="仿宋" panose="02010609060101010101" pitchFamily="49" charset="-122"/>
              </a:rPr>
              <a:t>the term for a collection of </a:t>
            </a:r>
            <a:r>
              <a:rPr lang="en-US" altLang="zh-CN" dirty="0">
                <a:latin typeface="仿宋" panose="02010609060101010101" pitchFamily="49" charset="-122"/>
                <a:ea typeface="仿宋" panose="02010609060101010101" pitchFamily="49" charset="-122"/>
                <a:hlinkClick r:id="rId3" tooltip="Data set"/>
              </a:rPr>
              <a:t>data sets</a:t>
            </a:r>
            <a:r>
              <a:rPr lang="en-US" altLang="zh-CN" dirty="0">
                <a:latin typeface="仿宋" panose="02010609060101010101" pitchFamily="49" charset="-122"/>
                <a:ea typeface="仿宋" panose="02010609060101010101" pitchFamily="49" charset="-122"/>
              </a:rPr>
              <a:t> so large and complex that it becomes difficult to process using on-hand database </a:t>
            </a:r>
            <a:r>
              <a:rPr lang="en-US" altLang="zh-CN" dirty="0" smtClean="0">
                <a:latin typeface="仿宋" panose="02010609060101010101" pitchFamily="49" charset="-122"/>
                <a:ea typeface="仿宋" panose="02010609060101010101" pitchFamily="49" charset="-122"/>
              </a:rPr>
              <a:t>management </a:t>
            </a:r>
            <a:r>
              <a:rPr lang="en-US" altLang="zh-CN" dirty="0">
                <a:latin typeface="仿宋" panose="02010609060101010101" pitchFamily="49" charset="-122"/>
                <a:ea typeface="仿宋" panose="02010609060101010101" pitchFamily="49" charset="-122"/>
              </a:rPr>
              <a:t>tools or traditional data processing applications</a:t>
            </a:r>
            <a:r>
              <a:rPr lang="en-US" altLang="zh-CN" dirty="0" smtClean="0">
                <a:latin typeface="仿宋" panose="02010609060101010101" pitchFamily="49" charset="-122"/>
                <a:ea typeface="仿宋" panose="02010609060101010101" pitchFamily="49" charset="-122"/>
              </a:rPr>
              <a:t>.</a:t>
            </a:r>
          </a:p>
          <a:p>
            <a:endParaRPr lang="en-US" altLang="zh-CN" dirty="0">
              <a:latin typeface="仿宋" panose="02010609060101010101" pitchFamily="49" charset="-122"/>
              <a:ea typeface="仿宋" panose="02010609060101010101" pitchFamily="49" charset="-122"/>
            </a:endParaRPr>
          </a:p>
          <a:p>
            <a:r>
              <a:rPr lang="en-US" altLang="zh-CN" dirty="0" smtClean="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endParaRPr lang="en-US" altLang="zh-CN" dirty="0" smtClean="0">
              <a:latin typeface="仿宋" panose="02010609060101010101" pitchFamily="49" charset="-122"/>
              <a:ea typeface="仿宋" panose="02010609060101010101" pitchFamily="49" charset="-122"/>
            </a:endParaRPr>
          </a:p>
        </p:txBody>
      </p:sp>
      <p:sp>
        <p:nvSpPr>
          <p:cNvPr id="2" name="标题 1"/>
          <p:cNvSpPr>
            <a:spLocks noGrp="1"/>
          </p:cNvSpPr>
          <p:nvPr>
            <p:ph type="title"/>
          </p:nvPr>
        </p:nvSpPr>
        <p:spPr>
          <a:xfrm>
            <a:off x="-76078" y="-106305"/>
            <a:ext cx="7886700" cy="1325563"/>
          </a:xfrm>
        </p:spPr>
        <p:txBody>
          <a:bodyPr/>
          <a:lstStyle/>
          <a:p>
            <a:r>
              <a:rPr lang="zh-CN" altLang="en-US" dirty="0" smtClean="0">
                <a:latin typeface="宋体" panose="02010600030101010101" pitchFamily="2" charset="-122"/>
                <a:ea typeface="宋体" panose="02010600030101010101" pitchFamily="2" charset="-122"/>
              </a:rPr>
              <a:t>大数据概念</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39612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p:cNvSpPr>
            <a:spLocks noGrp="1"/>
          </p:cNvSpPr>
          <p:nvPr>
            <p:ph type="title" idx="4294967295"/>
          </p:nvPr>
        </p:nvSpPr>
        <p:spPr bwMode="auto">
          <a:xfrm>
            <a:off x="0" y="857250"/>
            <a:ext cx="7544991" cy="504825"/>
          </a:xfrm>
          <a:prstGeom prst="rect">
            <a:avLst/>
          </a:prstGeom>
          <a:noFill/>
          <a:ln>
            <a:miter lim="800000"/>
          </a:ln>
        </p:spPr>
        <p:txBody>
          <a:bodyPr/>
          <a:lstStyle/>
          <a:p>
            <a:pPr eaLnBrk="1" hangingPunct="1"/>
            <a:r>
              <a:rPr lang="zh-CN" altLang="en-US" dirty="0" smtClean="0">
                <a:latin typeface="黑体" panose="02010609060101010101" pitchFamily="49" charset="-122"/>
                <a:ea typeface="黑体" panose="02010609060101010101" pitchFamily="49" charset="-122"/>
              </a:rPr>
              <a:t>大数据</a:t>
            </a:r>
            <a:r>
              <a:rPr lang="en-US" altLang="zh-CN"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文化传媒</a:t>
            </a:r>
            <a:endParaRPr lang="en-US" altLang="en-US" dirty="0" smtClean="0">
              <a:latin typeface="黑体" panose="02010609060101010101" pitchFamily="49" charset="-122"/>
              <a:ea typeface="黑体" panose="02010609060101010101" pitchFamily="49" charset="-122"/>
            </a:endParaRPr>
          </a:p>
        </p:txBody>
      </p:sp>
      <p:sp>
        <p:nvSpPr>
          <p:cNvPr id="105474" name="Slide Number Placeholder 2"/>
          <p:cNvSpPr txBox="1">
            <a:spLocks noGrp="1"/>
          </p:cNvSpPr>
          <p:nvPr/>
        </p:nvSpPr>
        <p:spPr bwMode="auto">
          <a:xfrm>
            <a:off x="8366523" y="5750719"/>
            <a:ext cx="453628" cy="273844"/>
          </a:xfrm>
          <a:prstGeom prst="rect">
            <a:avLst/>
          </a:prstGeom>
          <a:noFill/>
          <a:ln w="9525">
            <a:noFill/>
            <a:miter lim="800000"/>
          </a:ln>
        </p:spPr>
        <p:txBody>
          <a:bodyPr/>
          <a:lstStyle/>
          <a:p>
            <a:fld id="{7337B361-ED32-4814-94E2-02E9A5829947}" type="slidenum">
              <a:rPr lang="en-US" altLang="zh-CN">
                <a:solidFill>
                  <a:schemeClr val="bg1"/>
                </a:solidFill>
              </a:rPr>
              <a:t>40</a:t>
            </a:fld>
            <a:endParaRPr lang="en-US" altLang="zh-CN">
              <a:solidFill>
                <a:schemeClr val="bg1"/>
              </a:solidFill>
            </a:endParaRPr>
          </a:p>
        </p:txBody>
      </p:sp>
      <p:sp>
        <p:nvSpPr>
          <p:cNvPr id="105475" name="Content Placeholder 4"/>
          <p:cNvSpPr>
            <a:spLocks noGrp="1"/>
          </p:cNvSpPr>
          <p:nvPr>
            <p:ph sz="half" idx="4294967295"/>
          </p:nvPr>
        </p:nvSpPr>
        <p:spPr bwMode="auto">
          <a:xfrm>
            <a:off x="4002579" y="1536816"/>
            <a:ext cx="5049982" cy="3901960"/>
          </a:xfrm>
          <a:prstGeom prst="rect">
            <a:avLst/>
          </a:prstGeom>
          <a:noFill/>
          <a:ln>
            <a:miter lim="800000"/>
          </a:ln>
        </p:spPr>
        <p:txBody>
          <a:bodyPr/>
          <a:lstStyle/>
          <a:p>
            <a:pPr marL="0" indent="0" defTabSz="342900" eaLnBrk="1" hangingPunct="1">
              <a:lnSpc>
                <a:spcPct val="150000"/>
              </a:lnSpc>
              <a:buNone/>
            </a:pPr>
            <a:r>
              <a:rPr lang="en-US" altLang="zh-CN" sz="1350" b="1" dirty="0">
                <a:latin typeface="楷体_GB2312" pitchFamily="49" charset="-122"/>
                <a:ea typeface="楷体_GB2312" pitchFamily="49" charset="-122"/>
                <a:cs typeface="黑体" panose="02010609060101010101" pitchFamily="49" charset="-122"/>
              </a:rPr>
              <a:t>	</a:t>
            </a:r>
            <a:r>
              <a:rPr lang="en-US" altLang="zh-CN" sz="1350" dirty="0">
                <a:latin typeface="楷体_GB2312" pitchFamily="49" charset="-122"/>
                <a:ea typeface="楷体_GB2312" pitchFamily="49" charset="-122"/>
                <a:cs typeface="黑体" panose="02010609060101010101" pitchFamily="49" charset="-122"/>
              </a:rPr>
              <a:t>Netflix</a:t>
            </a:r>
            <a:r>
              <a:rPr lang="zh-CN" altLang="en-US" sz="1350" dirty="0">
                <a:latin typeface="楷体_GB2312" pitchFamily="49" charset="-122"/>
                <a:ea typeface="楷体_GB2312" pitchFamily="49" charset="-122"/>
                <a:cs typeface="黑体" panose="02010609060101010101" pitchFamily="49" charset="-122"/>
              </a:rPr>
              <a:t>是美国最具影响力的影视网站之一。</a:t>
            </a:r>
            <a:r>
              <a:rPr lang="en-US" altLang="zh-CN" sz="1350" dirty="0">
                <a:latin typeface="楷体_GB2312" pitchFamily="49" charset="-122"/>
                <a:ea typeface="楷体_GB2312" pitchFamily="49" charset="-122"/>
                <a:cs typeface="黑体" panose="02010609060101010101" pitchFamily="49" charset="-122"/>
              </a:rPr>
              <a:t>Netflix</a:t>
            </a:r>
            <a:r>
              <a:rPr lang="zh-CN" altLang="en-US" sz="1350" dirty="0">
                <a:latin typeface="楷体_GB2312" pitchFamily="49" charset="-122"/>
                <a:ea typeface="楷体_GB2312" pitchFamily="49" charset="-122"/>
                <a:cs typeface="黑体" panose="02010609060101010101" pitchFamily="49" charset="-122"/>
              </a:rPr>
              <a:t>成功之处在于其强大的推荐系统</a:t>
            </a:r>
            <a:r>
              <a:rPr lang="en-US" altLang="zh-CN" sz="1350" dirty="0" err="1">
                <a:latin typeface="楷体_GB2312" pitchFamily="49" charset="-122"/>
                <a:ea typeface="楷体_GB2312" pitchFamily="49" charset="-122"/>
                <a:cs typeface="黑体" panose="02010609060101010101" pitchFamily="49" charset="-122"/>
              </a:rPr>
              <a:t>Cinematch</a:t>
            </a:r>
            <a:r>
              <a:rPr lang="zh-CN" altLang="en-US" sz="1350" dirty="0">
                <a:latin typeface="楷体_GB2312" pitchFamily="49" charset="-122"/>
                <a:ea typeface="楷体_GB2312" pitchFamily="49" charset="-122"/>
                <a:cs typeface="黑体" panose="02010609060101010101" pitchFamily="49" charset="-122"/>
              </a:rPr>
              <a:t>，该系统基于用户视频点播的基础数据如评分、播放、快进、时间、地点、终端等，通过数据分析，计算出用户可能喜爱的影片，并为他提供定制化的推荐。</a:t>
            </a:r>
          </a:p>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Netflix</a:t>
            </a:r>
            <a:r>
              <a:rPr lang="zh-CN" altLang="en-US" sz="1350" dirty="0">
                <a:latin typeface="楷体_GB2312" pitchFamily="49" charset="-122"/>
                <a:ea typeface="楷体_GB2312" pitchFamily="49" charset="-122"/>
                <a:cs typeface="黑体" panose="02010609060101010101" pitchFamily="49" charset="-122"/>
              </a:rPr>
              <a:t>发布的数据显示，用户在</a:t>
            </a:r>
            <a:r>
              <a:rPr lang="en-US" altLang="zh-CN" sz="1350" dirty="0">
                <a:latin typeface="楷体_GB2312" pitchFamily="49" charset="-122"/>
                <a:ea typeface="楷体_GB2312" pitchFamily="49" charset="-122"/>
                <a:cs typeface="黑体" panose="02010609060101010101" pitchFamily="49" charset="-122"/>
              </a:rPr>
              <a:t>Netflix</a:t>
            </a:r>
            <a:r>
              <a:rPr lang="zh-CN" altLang="en-US" sz="1350" dirty="0">
                <a:latin typeface="楷体_GB2312" pitchFamily="49" charset="-122"/>
                <a:ea typeface="楷体_GB2312" pitchFamily="49" charset="-122"/>
                <a:cs typeface="黑体" panose="02010609060101010101" pitchFamily="49" charset="-122"/>
              </a:rPr>
              <a:t>上每天产生</a:t>
            </a:r>
            <a:r>
              <a:rPr lang="en-US" altLang="zh-CN" sz="1350" dirty="0">
                <a:latin typeface="楷体_GB2312" pitchFamily="49" charset="-122"/>
                <a:ea typeface="楷体_GB2312" pitchFamily="49" charset="-122"/>
                <a:cs typeface="黑体" panose="02010609060101010101" pitchFamily="49" charset="-122"/>
              </a:rPr>
              <a:t>3000</a:t>
            </a:r>
            <a:r>
              <a:rPr lang="zh-CN" altLang="en-US" sz="1350" dirty="0">
                <a:latin typeface="楷体_GB2312" pitchFamily="49" charset="-122"/>
                <a:ea typeface="楷体_GB2312" pitchFamily="49" charset="-122"/>
                <a:cs typeface="黑体" panose="02010609060101010101" pitchFamily="49" charset="-122"/>
              </a:rPr>
              <a:t>多万个行为，比如暂停、回放或者快进，同时，用户每天还会给出</a:t>
            </a:r>
            <a:r>
              <a:rPr lang="en-US" altLang="zh-CN" sz="1350" dirty="0">
                <a:latin typeface="楷体_GB2312" pitchFamily="49" charset="-122"/>
                <a:ea typeface="楷体_GB2312" pitchFamily="49" charset="-122"/>
                <a:cs typeface="黑体" panose="02010609060101010101" pitchFamily="49" charset="-122"/>
              </a:rPr>
              <a:t>400</a:t>
            </a:r>
            <a:r>
              <a:rPr lang="zh-CN" altLang="en-US" sz="1350" dirty="0">
                <a:latin typeface="楷体_GB2312" pitchFamily="49" charset="-122"/>
                <a:ea typeface="楷体_GB2312" pitchFamily="49" charset="-122"/>
                <a:cs typeface="黑体" panose="02010609060101010101" pitchFamily="49" charset="-122"/>
              </a:rPr>
              <a:t>万个评分，以及</a:t>
            </a:r>
            <a:r>
              <a:rPr lang="en-US" altLang="zh-CN" sz="1350" dirty="0">
                <a:latin typeface="楷体_GB2312" pitchFamily="49" charset="-122"/>
                <a:ea typeface="楷体_GB2312" pitchFamily="49" charset="-122"/>
                <a:cs typeface="黑体" panose="02010609060101010101" pitchFamily="49" charset="-122"/>
              </a:rPr>
              <a:t>300</a:t>
            </a:r>
            <a:r>
              <a:rPr lang="zh-CN" altLang="en-US" sz="1350" dirty="0">
                <a:latin typeface="楷体_GB2312" pitchFamily="49" charset="-122"/>
                <a:ea typeface="楷体_GB2312" pitchFamily="49" charset="-122"/>
                <a:cs typeface="黑体" panose="02010609060101010101" pitchFamily="49" charset="-122"/>
              </a:rPr>
              <a:t>万次搜索请求。</a:t>
            </a:r>
            <a:r>
              <a:rPr lang="en-US" altLang="zh-CN" sz="1350" dirty="0">
                <a:latin typeface="楷体_GB2312" pitchFamily="49" charset="-122"/>
                <a:ea typeface="楷体_GB2312" pitchFamily="49" charset="-122"/>
                <a:cs typeface="黑体" panose="02010609060101010101" pitchFamily="49" charset="-122"/>
              </a:rPr>
              <a:t>	</a:t>
            </a:r>
          </a:p>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Netflix</a:t>
            </a:r>
            <a:r>
              <a:rPr lang="zh-CN" altLang="en-US" sz="1350" dirty="0">
                <a:latin typeface="楷体_GB2312" pitchFamily="49" charset="-122"/>
                <a:ea typeface="楷体_GB2312" pitchFamily="49" charset="-122"/>
                <a:cs typeface="黑体" panose="02010609060101010101" pitchFamily="49" charset="-122"/>
              </a:rPr>
              <a:t>发现，其用户中有很多人仍在点播</a:t>
            </a:r>
            <a:r>
              <a:rPr lang="en-US" altLang="zh-CN" sz="1350" dirty="0">
                <a:latin typeface="楷体_GB2312" pitchFamily="49" charset="-122"/>
                <a:ea typeface="楷体_GB2312" pitchFamily="49" charset="-122"/>
                <a:cs typeface="黑体" panose="02010609060101010101" pitchFamily="49" charset="-122"/>
              </a:rPr>
              <a:t>1991</a:t>
            </a:r>
            <a:r>
              <a:rPr lang="zh-CN" altLang="en-US" sz="1350" dirty="0">
                <a:latin typeface="楷体_GB2312" pitchFamily="49" charset="-122"/>
                <a:ea typeface="楷体_GB2312" pitchFamily="49" charset="-122"/>
                <a:cs typeface="黑体" panose="02010609060101010101" pitchFamily="49" charset="-122"/>
              </a:rPr>
              <a:t>年</a:t>
            </a:r>
            <a:r>
              <a:rPr lang="en-US" altLang="zh-CN" sz="1350" dirty="0">
                <a:latin typeface="楷体_GB2312" pitchFamily="49" charset="-122"/>
                <a:ea typeface="楷体_GB2312" pitchFamily="49" charset="-122"/>
                <a:cs typeface="黑体" panose="02010609060101010101" pitchFamily="49" charset="-122"/>
              </a:rPr>
              <a:t>BBC</a:t>
            </a:r>
            <a:r>
              <a:rPr lang="zh-CN" altLang="en-US" sz="1350" dirty="0">
                <a:latin typeface="楷体_GB2312" pitchFamily="49" charset="-122"/>
                <a:ea typeface="楷体_GB2312" pitchFamily="49" charset="-122"/>
                <a:cs typeface="黑体" panose="02010609060101010101" pitchFamily="49" charset="-122"/>
              </a:rPr>
              <a:t>经典老片</a:t>
            </a:r>
            <a:r>
              <a:rPr lang="en-US" altLang="zh-CN" sz="1350" dirty="0">
                <a:latin typeface="楷体_GB2312" pitchFamily="49"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纸牌屋</a:t>
            </a:r>
            <a:r>
              <a:rPr lang="en-US" altLang="zh-CN" sz="1350" dirty="0">
                <a:latin typeface="楷体_GB2312" pitchFamily="49"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，这些观众中许多人喜欢大卫</a:t>
            </a:r>
            <a:r>
              <a:rPr lang="en-US" altLang="zh-CN"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芬奇，观众大多爱看奥斯卡得主凯文</a:t>
            </a:r>
            <a:r>
              <a:rPr lang="en-US" altLang="zh-CN"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史派西的电影，由此</a:t>
            </a:r>
            <a:r>
              <a:rPr lang="en-US" altLang="zh-CN" sz="1350" dirty="0">
                <a:latin typeface="楷体_GB2312" pitchFamily="49" charset="-122"/>
                <a:ea typeface="楷体_GB2312" pitchFamily="49" charset="-122"/>
                <a:cs typeface="黑体" panose="02010609060101010101" pitchFamily="49" charset="-122"/>
              </a:rPr>
              <a:t>Netflix</a:t>
            </a:r>
            <a:r>
              <a:rPr lang="zh-CN" altLang="en-US" sz="1350" dirty="0">
                <a:latin typeface="楷体_GB2312" pitchFamily="49" charset="-122"/>
                <a:ea typeface="楷体_GB2312" pitchFamily="49" charset="-122"/>
                <a:cs typeface="黑体" panose="02010609060101010101" pitchFamily="49" charset="-122"/>
              </a:rPr>
              <a:t>邀请大卫</a:t>
            </a:r>
            <a:r>
              <a:rPr lang="en-US" altLang="zh-CN"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芬奇为导演，凯文</a:t>
            </a:r>
            <a:r>
              <a:rPr lang="en-US" altLang="zh-CN" sz="1350" dirty="0">
                <a:latin typeface="微软雅黑" panose="020B0503020204020204" pitchFamily="34"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史派西为主演翻拍了</a:t>
            </a:r>
            <a:r>
              <a:rPr lang="en-US" altLang="zh-CN" sz="1350" dirty="0">
                <a:latin typeface="楷体_GB2312" pitchFamily="49"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纸牌屋</a:t>
            </a:r>
            <a:r>
              <a:rPr lang="en-US" altLang="zh-CN" sz="1350" dirty="0">
                <a:latin typeface="楷体_GB2312" pitchFamily="49"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这一政治题材剧。</a:t>
            </a:r>
            <a:r>
              <a:rPr lang="en-US" altLang="zh-CN" sz="1350" dirty="0">
                <a:latin typeface="楷体_GB2312" pitchFamily="49" charset="-122"/>
                <a:ea typeface="楷体_GB2312" pitchFamily="49" charset="-122"/>
                <a:cs typeface="黑体" panose="02010609060101010101" pitchFamily="49" charset="-122"/>
              </a:rPr>
              <a:t>2013</a:t>
            </a:r>
            <a:r>
              <a:rPr lang="zh-CN" altLang="en-US" sz="1350" dirty="0">
                <a:latin typeface="楷体_GB2312" pitchFamily="49" charset="-122"/>
                <a:ea typeface="楷体_GB2312" pitchFamily="49" charset="-122"/>
                <a:cs typeface="黑体" panose="02010609060101010101" pitchFamily="49" charset="-122"/>
              </a:rPr>
              <a:t>年</a:t>
            </a:r>
            <a:r>
              <a:rPr lang="en-US" altLang="zh-CN" sz="1350" dirty="0">
                <a:latin typeface="楷体_GB2312" pitchFamily="49" charset="-122"/>
                <a:ea typeface="楷体_GB2312" pitchFamily="49" charset="-122"/>
                <a:cs typeface="黑体" panose="02010609060101010101" pitchFamily="49" charset="-122"/>
              </a:rPr>
              <a:t>2</a:t>
            </a:r>
            <a:r>
              <a:rPr lang="zh-CN" altLang="en-US" sz="1350" dirty="0">
                <a:latin typeface="楷体_GB2312" pitchFamily="49" charset="-122"/>
                <a:ea typeface="楷体_GB2312" pitchFamily="49" charset="-122"/>
                <a:cs typeface="黑体" panose="02010609060101010101" pitchFamily="49" charset="-122"/>
              </a:rPr>
              <a:t>月</a:t>
            </a:r>
            <a:r>
              <a:rPr lang="en-US" altLang="zh-CN" sz="1350" dirty="0">
                <a:latin typeface="楷体_GB2312" pitchFamily="49"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纸牌屋</a:t>
            </a:r>
            <a:r>
              <a:rPr lang="en-US" altLang="zh-CN" sz="1350" dirty="0">
                <a:latin typeface="楷体_GB2312" pitchFamily="49" charset="-122"/>
                <a:ea typeface="楷体_GB2312" pitchFamily="49" charset="-122"/>
                <a:cs typeface="黑体" panose="02010609060101010101" pitchFamily="49" charset="-122"/>
              </a:rPr>
              <a:t>》</a:t>
            </a:r>
            <a:r>
              <a:rPr lang="zh-CN" altLang="en-US" sz="1350" dirty="0">
                <a:latin typeface="楷体_GB2312" pitchFamily="49" charset="-122"/>
                <a:ea typeface="楷体_GB2312" pitchFamily="49" charset="-122"/>
                <a:cs typeface="黑体" panose="02010609060101010101" pitchFamily="49" charset="-122"/>
              </a:rPr>
              <a:t>上线后，用户数增加了</a:t>
            </a:r>
            <a:r>
              <a:rPr lang="en-US" altLang="zh-CN" sz="1350" dirty="0">
                <a:latin typeface="楷体_GB2312" pitchFamily="49" charset="-122"/>
                <a:ea typeface="楷体_GB2312" pitchFamily="49" charset="-122"/>
                <a:cs typeface="黑体" panose="02010609060101010101" pitchFamily="49" charset="-122"/>
              </a:rPr>
              <a:t>300</a:t>
            </a:r>
            <a:r>
              <a:rPr lang="zh-CN" altLang="en-US" sz="1350" dirty="0">
                <a:latin typeface="楷体_GB2312" pitchFamily="49" charset="-122"/>
                <a:ea typeface="楷体_GB2312" pitchFamily="49" charset="-122"/>
                <a:cs typeface="黑体" panose="02010609060101010101" pitchFamily="49" charset="-122"/>
              </a:rPr>
              <a:t>万，达到</a:t>
            </a:r>
            <a:r>
              <a:rPr lang="en-US" altLang="zh-CN" sz="1350" dirty="0">
                <a:latin typeface="楷体_GB2312" pitchFamily="49" charset="-122"/>
                <a:ea typeface="楷体_GB2312" pitchFamily="49" charset="-122"/>
                <a:cs typeface="黑体" panose="02010609060101010101" pitchFamily="49" charset="-122"/>
              </a:rPr>
              <a:t>2920</a:t>
            </a:r>
            <a:r>
              <a:rPr lang="zh-CN" altLang="en-US" sz="1350" dirty="0">
                <a:latin typeface="楷体_GB2312" pitchFamily="49" charset="-122"/>
                <a:ea typeface="楷体_GB2312" pitchFamily="49" charset="-122"/>
                <a:cs typeface="黑体" panose="02010609060101010101" pitchFamily="49" charset="-122"/>
              </a:rPr>
              <a:t>万。</a:t>
            </a:r>
          </a:p>
          <a:p>
            <a:pPr marL="0" indent="0" defTabSz="342900" eaLnBrk="1" hangingPunct="1">
              <a:buNone/>
            </a:pPr>
            <a:endParaRPr lang="en-US" altLang="zh-CN" sz="1350" b="1" dirty="0">
              <a:latin typeface="楷体_GB2312" pitchFamily="49" charset="-122"/>
              <a:ea typeface="楷体_GB2312" pitchFamily="49" charset="-122"/>
              <a:cs typeface="黑体" panose="02010609060101010101" pitchFamily="49" charset="-122"/>
            </a:endParaRPr>
          </a:p>
        </p:txBody>
      </p:sp>
      <p:pic>
        <p:nvPicPr>
          <p:cNvPr id="105476" name="Picture 2" descr="http://image.datatang.com/news/2014/2/24/130376786033906955.jpg"/>
          <p:cNvPicPr>
            <a:picLocks noChangeAspect="1" noChangeArrowheads="1"/>
          </p:cNvPicPr>
          <p:nvPr/>
        </p:nvPicPr>
        <p:blipFill>
          <a:blip r:embed="rId2"/>
          <a:srcRect/>
          <a:stretch>
            <a:fillRect/>
          </a:stretch>
        </p:blipFill>
        <p:spPr bwMode="auto">
          <a:xfrm>
            <a:off x="196450" y="1719263"/>
            <a:ext cx="3593306" cy="1762125"/>
          </a:xfrm>
          <a:prstGeom prst="rect">
            <a:avLst/>
          </a:prstGeom>
          <a:noFill/>
          <a:ln w="9525">
            <a:noFill/>
            <a:miter lim="800000"/>
            <a:headEnd/>
            <a:tailEnd/>
          </a:ln>
        </p:spPr>
      </p:pic>
      <p:pic>
        <p:nvPicPr>
          <p:cNvPr id="105477" name="Picture 4" descr="http://image11.m1905.cn/uploadfile/2013/0530/20130530090829457.jpg"/>
          <p:cNvPicPr>
            <a:picLocks noChangeAspect="1" noChangeArrowheads="1"/>
          </p:cNvPicPr>
          <p:nvPr/>
        </p:nvPicPr>
        <p:blipFill>
          <a:blip r:embed="rId3"/>
          <a:srcRect l="21211" b="17393"/>
          <a:stretch>
            <a:fillRect/>
          </a:stretch>
        </p:blipFill>
        <p:spPr bwMode="auto">
          <a:xfrm>
            <a:off x="190220" y="3490913"/>
            <a:ext cx="3593306" cy="1951435"/>
          </a:xfrm>
          <a:prstGeom prst="rect">
            <a:avLst/>
          </a:prstGeom>
          <a:noFill/>
          <a:ln w="9525">
            <a:noFill/>
            <a:miter lim="800000"/>
            <a:headEnd/>
            <a:tailEnd/>
          </a:ln>
        </p:spPr>
      </p:pic>
      <p:sp>
        <p:nvSpPr>
          <p:cNvPr id="7" name="Rectangle 2"/>
          <p:cNvSpPr>
            <a:spLocks noGrp="1" noChangeArrowheads="1"/>
          </p:cNvSpPr>
          <p:nvPr>
            <p:ph type="title"/>
          </p:nvPr>
        </p:nvSpPr>
        <p:spPr>
          <a:xfrm>
            <a:off x="15990" y="152486"/>
            <a:ext cx="8001000" cy="914400"/>
          </a:xfrm>
          <a:ln/>
        </p:spPr>
        <p:txBody>
          <a:bodyPr/>
          <a:lstStyle/>
          <a:p>
            <a:r>
              <a:rPr lang="zh-CN" altLang="en-US" dirty="0" smtClean="0"/>
              <a:t>1.</a:t>
            </a:r>
            <a:r>
              <a:rPr lang="en-US" altLang="zh-CN" dirty="0" smtClean="0"/>
              <a:t>5</a:t>
            </a:r>
            <a:r>
              <a:rPr lang="zh-CN" altLang="en-US" dirty="0" smtClean="0"/>
              <a:t>大数据应用案例</a:t>
            </a:r>
          </a:p>
        </p:txBody>
      </p:sp>
    </p:spTree>
    <p:extLst>
      <p:ext uri="{BB962C8B-B14F-4D97-AF65-F5344CB8AC3E}">
        <p14:creationId xmlns:p14="http://schemas.microsoft.com/office/powerpoint/2010/main" val="7588484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idx="4294967295"/>
          </p:nvPr>
        </p:nvSpPr>
        <p:spPr bwMode="auto">
          <a:xfrm>
            <a:off x="0" y="857250"/>
            <a:ext cx="7544991" cy="504825"/>
          </a:xfrm>
          <a:prstGeom prst="rect">
            <a:avLst/>
          </a:prstGeom>
          <a:noFill/>
          <a:ln>
            <a:miter lim="800000"/>
          </a:ln>
        </p:spPr>
        <p:txBody>
          <a:bodyPr/>
          <a:lstStyle/>
          <a:p>
            <a:pPr eaLnBrk="1" hangingPunct="1"/>
            <a:r>
              <a:rPr lang="zh-CN" altLang="en-US" dirty="0" smtClean="0">
                <a:latin typeface="黑体" panose="02010609060101010101" pitchFamily="49" charset="-122"/>
                <a:ea typeface="黑体" panose="02010609060101010101" pitchFamily="49" charset="-122"/>
              </a:rPr>
              <a:t>大数据</a:t>
            </a:r>
            <a:r>
              <a:rPr lang="en-US" altLang="zh-CN"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航空</a:t>
            </a:r>
            <a:endParaRPr lang="en-US" altLang="en-US" dirty="0" smtClean="0">
              <a:latin typeface="黑体" panose="02010609060101010101" pitchFamily="49" charset="-122"/>
              <a:ea typeface="黑体" panose="02010609060101010101" pitchFamily="49" charset="-122"/>
            </a:endParaRPr>
          </a:p>
        </p:txBody>
      </p:sp>
      <p:sp>
        <p:nvSpPr>
          <p:cNvPr id="106498" name="Slide Number Placeholder 2"/>
          <p:cNvSpPr txBox="1">
            <a:spLocks noGrp="1"/>
          </p:cNvSpPr>
          <p:nvPr/>
        </p:nvSpPr>
        <p:spPr bwMode="auto">
          <a:xfrm>
            <a:off x="8366523" y="5750719"/>
            <a:ext cx="453628" cy="273844"/>
          </a:xfrm>
          <a:prstGeom prst="rect">
            <a:avLst/>
          </a:prstGeom>
          <a:noFill/>
          <a:ln w="9525">
            <a:noFill/>
            <a:miter lim="800000"/>
          </a:ln>
        </p:spPr>
        <p:txBody>
          <a:bodyPr/>
          <a:lstStyle/>
          <a:p>
            <a:fld id="{52AB8CBF-2CB9-4BB6-BC5B-53855D075F5F}" type="slidenum">
              <a:rPr lang="en-US" altLang="zh-CN">
                <a:solidFill>
                  <a:schemeClr val="bg1"/>
                </a:solidFill>
              </a:rPr>
              <a:t>41</a:t>
            </a:fld>
            <a:endParaRPr lang="en-US" altLang="zh-CN">
              <a:solidFill>
                <a:schemeClr val="bg1"/>
              </a:solidFill>
            </a:endParaRPr>
          </a:p>
        </p:txBody>
      </p:sp>
      <p:sp>
        <p:nvSpPr>
          <p:cNvPr id="106499" name="Content Placeholder 4"/>
          <p:cNvSpPr>
            <a:spLocks noGrp="1"/>
          </p:cNvSpPr>
          <p:nvPr>
            <p:ph sz="half" idx="4294967295"/>
          </p:nvPr>
        </p:nvSpPr>
        <p:spPr bwMode="auto">
          <a:xfrm>
            <a:off x="4544984" y="1792432"/>
            <a:ext cx="4513811" cy="3217025"/>
          </a:xfrm>
          <a:prstGeom prst="rect">
            <a:avLst/>
          </a:prstGeom>
          <a:noFill/>
          <a:ln>
            <a:miter lim="800000"/>
          </a:ln>
        </p:spPr>
        <p:txBody>
          <a:bodyPr/>
          <a:lstStyle/>
          <a:p>
            <a:pPr marL="0" indent="0" defTabSz="342900" eaLnBrk="1" hangingPunct="1">
              <a:lnSpc>
                <a:spcPct val="150000"/>
              </a:lnSpc>
              <a:buNone/>
            </a:pPr>
            <a:r>
              <a:rPr lang="en-US" altLang="zh-CN" sz="1350" b="1" dirty="0">
                <a:latin typeface="楷体_GB2312" pitchFamily="49" charset="-122"/>
                <a:ea typeface="楷体_GB2312" pitchFamily="49" charset="-122"/>
                <a:cs typeface="黑体" panose="02010609060101010101" pitchFamily="49" charset="-122"/>
              </a:rPr>
              <a:t>	</a:t>
            </a:r>
            <a:r>
              <a:rPr lang="en-US" altLang="zh-CN" sz="1350" dirty="0">
                <a:latin typeface="楷体_GB2312" pitchFamily="49" charset="-122"/>
                <a:ea typeface="楷体_GB2312" pitchFamily="49" charset="-122"/>
                <a:cs typeface="黑体" panose="02010609060101010101" pitchFamily="49" charset="-122"/>
              </a:rPr>
              <a:t>Farecast </a:t>
            </a:r>
            <a:r>
              <a:rPr lang="zh-CN" altLang="en-US" sz="1350" dirty="0">
                <a:latin typeface="楷体_GB2312" pitchFamily="49" charset="-122"/>
                <a:ea typeface="楷体_GB2312" pitchFamily="49" charset="-122"/>
                <a:cs typeface="黑体" panose="02010609060101010101" pitchFamily="49" charset="-122"/>
              </a:rPr>
              <a:t>已经拥有惊人的约</a:t>
            </a:r>
            <a:r>
              <a:rPr lang="en-US" altLang="zh-CN" sz="1350" dirty="0">
                <a:latin typeface="楷体_GB2312" pitchFamily="49" charset="-122"/>
                <a:ea typeface="楷体_GB2312" pitchFamily="49" charset="-122"/>
                <a:cs typeface="黑体" panose="02010609060101010101" pitchFamily="49" charset="-122"/>
              </a:rPr>
              <a:t>2 000 </a:t>
            </a:r>
            <a:r>
              <a:rPr lang="zh-CN" altLang="en-US" sz="1350" dirty="0">
                <a:latin typeface="楷体_GB2312" pitchFamily="49" charset="-122"/>
                <a:ea typeface="楷体_GB2312" pitchFamily="49" charset="-122"/>
                <a:cs typeface="黑体" panose="02010609060101010101" pitchFamily="49" charset="-122"/>
              </a:rPr>
              <a:t>亿条飞行数据记录。用来推测当前网页上的机票价格是否合理。作为一种商品，同一架飞机上每个座位的价格本来不应该有差别。但实际上，价格却千差万别，其中缘由只有航空公司自己清楚。</a:t>
            </a:r>
            <a:br>
              <a:rPr lang="zh-CN" altLang="en-US" sz="1350" dirty="0">
                <a:latin typeface="楷体_GB2312" pitchFamily="49" charset="-122"/>
                <a:ea typeface="楷体_GB2312" pitchFamily="49" charset="-122"/>
                <a:cs typeface="黑体" panose="02010609060101010101" pitchFamily="49" charset="-122"/>
              </a:rPr>
            </a:br>
            <a:r>
              <a:rPr lang="en-US" altLang="zh-CN" sz="1350" dirty="0">
                <a:latin typeface="楷体_GB2312" pitchFamily="49" charset="-122"/>
                <a:ea typeface="楷体_GB2312" pitchFamily="49" charset="-122"/>
                <a:cs typeface="黑体" panose="02010609060101010101" pitchFamily="49" charset="-122"/>
              </a:rPr>
              <a:t>	Farecast</a:t>
            </a:r>
            <a:r>
              <a:rPr lang="zh-CN" altLang="en-US" sz="1350" dirty="0">
                <a:latin typeface="楷体_GB2312" pitchFamily="49" charset="-122"/>
                <a:ea typeface="楷体_GB2312" pitchFamily="49" charset="-122"/>
                <a:cs typeface="黑体" panose="02010609060101010101" pitchFamily="49" charset="-122"/>
              </a:rPr>
              <a:t>预测当前的机票价格在未来一段时间内会上涨还是下降。这个系统需要分析所有特定航线机票的销售价格并确定票价与提前购买天数的关系。</a:t>
            </a:r>
            <a:endParaRPr lang="en-US" altLang="zh-CN" sz="1350" dirty="0">
              <a:latin typeface="楷体_GB2312" pitchFamily="49" charset="-122"/>
              <a:ea typeface="楷体_GB2312" pitchFamily="49" charset="-122"/>
              <a:cs typeface="黑体" panose="02010609060101010101" pitchFamily="49" charset="-122"/>
            </a:endParaRPr>
          </a:p>
          <a:p>
            <a:pPr marL="0" indent="0" defTabSz="342900" eaLnBrk="1" hangingPunct="1">
              <a:lnSpc>
                <a:spcPct val="150000"/>
              </a:lnSpc>
              <a:buNone/>
            </a:pPr>
            <a:r>
              <a:rPr lang="en-US" altLang="zh-CN" sz="1350" dirty="0">
                <a:latin typeface="楷体_GB2312" pitchFamily="49" charset="-122"/>
                <a:ea typeface="楷体_GB2312" pitchFamily="49" charset="-122"/>
                <a:cs typeface="黑体" panose="02010609060101010101" pitchFamily="49" charset="-122"/>
              </a:rPr>
              <a:t>	Farecast </a:t>
            </a:r>
            <a:r>
              <a:rPr lang="zh-CN" altLang="en-US" sz="1350" dirty="0">
                <a:latin typeface="楷体_GB2312" pitchFamily="49" charset="-122"/>
                <a:ea typeface="楷体_GB2312" pitchFamily="49" charset="-122"/>
                <a:cs typeface="黑体" panose="02010609060101010101" pitchFamily="49" charset="-122"/>
              </a:rPr>
              <a:t>票价预测的准确度已经高达</a:t>
            </a:r>
            <a:r>
              <a:rPr lang="en-US" altLang="zh-CN" sz="1350" dirty="0">
                <a:latin typeface="楷体_GB2312" pitchFamily="49" charset="-122"/>
                <a:ea typeface="楷体_GB2312" pitchFamily="49" charset="-122"/>
                <a:cs typeface="黑体" panose="02010609060101010101" pitchFamily="49" charset="-122"/>
              </a:rPr>
              <a:t>75 </a:t>
            </a:r>
            <a:r>
              <a:rPr lang="zh-CN" altLang="en-US" sz="1350" dirty="0">
                <a:latin typeface="楷体_GB2312" pitchFamily="49" charset="-122"/>
                <a:ea typeface="楷体_GB2312" pitchFamily="49" charset="-122"/>
                <a:cs typeface="黑体" panose="02010609060101010101" pitchFamily="49" charset="-122"/>
              </a:rPr>
              <a:t>％，使用</a:t>
            </a:r>
            <a:r>
              <a:rPr lang="en-US" altLang="zh-CN" sz="1350" dirty="0">
                <a:latin typeface="楷体_GB2312" pitchFamily="49" charset="-122"/>
                <a:ea typeface="楷体_GB2312" pitchFamily="49" charset="-122"/>
                <a:cs typeface="黑体" panose="02010609060101010101" pitchFamily="49" charset="-122"/>
              </a:rPr>
              <a:t>Farecast </a:t>
            </a:r>
            <a:r>
              <a:rPr lang="zh-CN" altLang="en-US" sz="1350" dirty="0">
                <a:latin typeface="楷体_GB2312" pitchFamily="49" charset="-122"/>
                <a:ea typeface="楷体_GB2312" pitchFamily="49" charset="-122"/>
                <a:cs typeface="黑体" panose="02010609060101010101" pitchFamily="49" charset="-122"/>
              </a:rPr>
              <a:t>票价预测工具购买机票的旅客，平均每张机票可节省</a:t>
            </a:r>
            <a:r>
              <a:rPr lang="en-US" altLang="zh-CN" sz="1350" dirty="0">
                <a:latin typeface="楷体_GB2312" pitchFamily="49" charset="-122"/>
                <a:ea typeface="楷体_GB2312" pitchFamily="49" charset="-122"/>
                <a:cs typeface="黑体" panose="02010609060101010101" pitchFamily="49" charset="-122"/>
              </a:rPr>
              <a:t>50 </a:t>
            </a:r>
            <a:r>
              <a:rPr lang="zh-CN" altLang="en-US" sz="1350" dirty="0">
                <a:latin typeface="楷体_GB2312" pitchFamily="49" charset="-122"/>
                <a:ea typeface="楷体_GB2312" pitchFamily="49" charset="-122"/>
                <a:cs typeface="黑体" panose="02010609060101010101" pitchFamily="49" charset="-122"/>
              </a:rPr>
              <a:t>美元。</a:t>
            </a:r>
            <a:endParaRPr lang="en-US" sz="1350" dirty="0">
              <a:latin typeface="楷体_GB2312" pitchFamily="49" charset="-122"/>
              <a:ea typeface="楷体_GB2312" pitchFamily="49" charset="-122"/>
              <a:cs typeface="黑体" panose="02010609060101010101" pitchFamily="49" charset="-122"/>
            </a:endParaRPr>
          </a:p>
        </p:txBody>
      </p:sp>
      <p:pic>
        <p:nvPicPr>
          <p:cNvPr id="106500" name="Picture 2" descr="http://news.xinhuanet.com/info/2014-02/14/133115099_13923492169701n.jpg"/>
          <p:cNvPicPr>
            <a:picLocks noChangeAspect="1" noChangeArrowheads="1"/>
          </p:cNvPicPr>
          <p:nvPr/>
        </p:nvPicPr>
        <p:blipFill>
          <a:blip r:embed="rId2"/>
          <a:srcRect/>
          <a:stretch>
            <a:fillRect/>
          </a:stretch>
        </p:blipFill>
        <p:spPr bwMode="auto">
          <a:xfrm>
            <a:off x="508397" y="2069307"/>
            <a:ext cx="3762375" cy="2493169"/>
          </a:xfrm>
          <a:prstGeom prst="rect">
            <a:avLst/>
          </a:prstGeom>
          <a:noFill/>
          <a:ln w="9525">
            <a:noFill/>
            <a:miter lim="800000"/>
            <a:headEnd/>
            <a:tailEnd/>
          </a:ln>
        </p:spPr>
      </p:pic>
      <p:sp>
        <p:nvSpPr>
          <p:cNvPr id="6" name="Rectangle 2"/>
          <p:cNvSpPr>
            <a:spLocks noGrp="1" noChangeArrowheads="1"/>
          </p:cNvSpPr>
          <p:nvPr>
            <p:ph type="title"/>
          </p:nvPr>
        </p:nvSpPr>
        <p:spPr>
          <a:xfrm>
            <a:off x="15990" y="152486"/>
            <a:ext cx="8001000" cy="914400"/>
          </a:xfrm>
          <a:ln/>
        </p:spPr>
        <p:txBody>
          <a:bodyPr/>
          <a:lstStyle/>
          <a:p>
            <a:r>
              <a:rPr lang="zh-CN" altLang="en-US" dirty="0" smtClean="0"/>
              <a:t>1.</a:t>
            </a:r>
            <a:r>
              <a:rPr lang="en-US" altLang="zh-CN" dirty="0" smtClean="0"/>
              <a:t>5</a:t>
            </a:r>
            <a:r>
              <a:rPr lang="zh-CN" altLang="en-US" dirty="0" smtClean="0"/>
              <a:t>大数据应用案例</a:t>
            </a:r>
          </a:p>
        </p:txBody>
      </p:sp>
    </p:spTree>
    <p:extLst>
      <p:ext uri="{BB962C8B-B14F-4D97-AF65-F5344CB8AC3E}">
        <p14:creationId xmlns:p14="http://schemas.microsoft.com/office/powerpoint/2010/main" val="31232872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29574074353&amp;di=e103c404ea66b595f5fba8b4549c12e4&amp;imgtype=0&amp;src=http%3A%2F%2Fpic.90sjimg.com%2Fback_pic%2Fqk%2Fback_origin_pic%2F00%2F03%2F44%2Ffdcd34686e6f4d76ab6d96d935fcc9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691" y="1433228"/>
            <a:ext cx="3293372" cy="154376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p:nvPr/>
        </p:nvSpPr>
        <p:spPr bwMode="auto">
          <a:xfrm>
            <a:off x="0" y="857250"/>
            <a:ext cx="7544991" cy="504825"/>
          </a:xfrm>
          <a:prstGeom prst="rect">
            <a:avLst/>
          </a:prstGeom>
          <a:noFill/>
          <a:ln w="9525">
            <a:noFill/>
            <a:miter lim="800000"/>
          </a:ln>
        </p:spPr>
        <p:txBody>
          <a:bodyPr/>
          <a:lstStyle/>
          <a:p>
            <a:pPr defTabSz="342900"/>
            <a:r>
              <a:rPr lang="zh-CN" altLang="en-US" sz="3300" b="1" dirty="0">
                <a:solidFill>
                  <a:srgbClr val="595959"/>
                </a:solidFill>
                <a:latin typeface="黑体" panose="02010609060101010101" pitchFamily="49" charset="-122"/>
                <a:ea typeface="黑体" panose="02010609060101010101" pitchFamily="49" charset="-122"/>
              </a:rPr>
              <a:t>大数据</a:t>
            </a:r>
            <a:r>
              <a:rPr lang="en-US" altLang="zh-CN" sz="3300" b="1" dirty="0">
                <a:solidFill>
                  <a:srgbClr val="595959"/>
                </a:solidFill>
                <a:latin typeface="黑体" panose="02010609060101010101" pitchFamily="49" charset="-122"/>
                <a:ea typeface="黑体" panose="02010609060101010101" pitchFamily="49" charset="-122"/>
              </a:rPr>
              <a:t>+</a:t>
            </a:r>
            <a:r>
              <a:rPr lang="zh-CN" altLang="en-US" sz="3300" b="1" dirty="0">
                <a:solidFill>
                  <a:srgbClr val="595959"/>
                </a:solidFill>
                <a:latin typeface="黑体" panose="02010609060101010101" pitchFamily="49" charset="-122"/>
                <a:ea typeface="黑体" panose="02010609060101010101" pitchFamily="49" charset="-122"/>
              </a:rPr>
              <a:t>预测</a:t>
            </a:r>
            <a:endParaRPr lang="en-US" altLang="en-US" sz="3300" b="1" dirty="0">
              <a:solidFill>
                <a:srgbClr val="595959"/>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691" y="3062511"/>
            <a:ext cx="3293372" cy="2575065"/>
          </a:xfrm>
          <a:prstGeom prst="rect">
            <a:avLst/>
          </a:prstGeom>
        </p:spPr>
      </p:pic>
      <p:sp>
        <p:nvSpPr>
          <p:cNvPr id="6" name="Content Placeholder 4"/>
          <p:cNvSpPr txBox="1"/>
          <p:nvPr/>
        </p:nvSpPr>
        <p:spPr bwMode="auto">
          <a:xfrm>
            <a:off x="3765662" y="1433228"/>
            <a:ext cx="5311836" cy="4112400"/>
          </a:xfrm>
          <a:prstGeom prst="rect">
            <a:avLst/>
          </a:prstGeom>
          <a:noFill/>
          <a:ln>
            <a:miter lim="800000"/>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eaLnBrk="1" hangingPunct="1">
              <a:lnSpc>
                <a:spcPct val="200000"/>
              </a:lnSpc>
              <a:buNone/>
            </a:pPr>
            <a:r>
              <a:rPr lang="zh-CN" altLang="en-US" sz="1350" dirty="0">
                <a:ea typeface="楷体_GB2312"/>
              </a:rPr>
              <a:t>奥利</a:t>
            </a:r>
            <a:r>
              <a:rPr lang="en-US" altLang="zh-CN" sz="1350" dirty="0">
                <a:ea typeface="楷体_GB2312"/>
              </a:rPr>
              <a:t>·</a:t>
            </a:r>
            <a:r>
              <a:rPr lang="zh-CN" altLang="en-US" sz="1350" dirty="0">
                <a:ea typeface="楷体_GB2312"/>
              </a:rPr>
              <a:t>阿什菲尔特，普林斯顿大学经济学家</a:t>
            </a:r>
            <a:r>
              <a:rPr lang="zh-CN" altLang="en-US" sz="1350" b="1" dirty="0">
                <a:ea typeface="楷体_GB2312"/>
              </a:rPr>
              <a:t>。</a:t>
            </a:r>
            <a:endParaRPr lang="en-US" altLang="zh-CN" sz="1350" b="1" dirty="0">
              <a:ea typeface="楷体_GB2312"/>
            </a:endParaRPr>
          </a:p>
          <a:p>
            <a:pPr marL="0" indent="0" defTabSz="342900" eaLnBrk="1" hangingPunct="1">
              <a:lnSpc>
                <a:spcPct val="200000"/>
              </a:lnSpc>
              <a:buNone/>
            </a:pPr>
            <a:endParaRPr lang="en-US" sz="1350" b="1" dirty="0">
              <a:latin typeface="楷体_GB2312" pitchFamily="49" charset="-122"/>
              <a:ea typeface="楷体_GB2312" pitchFamily="49" charset="-122"/>
              <a:cs typeface="黑体" panose="02010609060101010101" pitchFamily="49" charset="-122"/>
            </a:endParaRPr>
          </a:p>
          <a:p>
            <a:pPr marL="0" indent="0" defTabSz="342900" eaLnBrk="1" hangingPunct="1">
              <a:lnSpc>
                <a:spcPct val="150000"/>
              </a:lnSpc>
              <a:buNone/>
            </a:pPr>
            <a:r>
              <a:rPr lang="en-US" altLang="zh-CN" sz="1350" dirty="0"/>
              <a:t>	</a:t>
            </a:r>
          </a:p>
          <a:p>
            <a:pPr marL="0" indent="0" defTabSz="342900" eaLnBrk="1" hangingPunct="1">
              <a:lnSpc>
                <a:spcPct val="150000"/>
              </a:lnSpc>
              <a:buNone/>
            </a:pPr>
            <a:r>
              <a:rPr lang="en-US" altLang="zh-CN" sz="1350" dirty="0"/>
              <a:t>	</a:t>
            </a:r>
            <a:r>
              <a:rPr lang="en-US" altLang="zh-CN" sz="1350" dirty="0">
                <a:ea typeface="楷体_GB2312"/>
              </a:rPr>
              <a:t>1989</a:t>
            </a:r>
            <a:r>
              <a:rPr lang="zh-CN" altLang="en-US" sz="1350" dirty="0">
                <a:ea typeface="楷体_GB2312"/>
              </a:rPr>
              <a:t>年，奥利预测这一年的酒将成为“世纪佳酿”，品质将会“令人震惊地一流”。他认为，如果</a:t>
            </a:r>
            <a:r>
              <a:rPr lang="en-US" altLang="zh-CN" sz="1350" dirty="0">
                <a:ea typeface="楷体_GB2312"/>
              </a:rPr>
              <a:t>1961</a:t>
            </a:r>
            <a:r>
              <a:rPr lang="zh-CN" altLang="en-US" sz="1350" dirty="0">
                <a:ea typeface="楷体_GB2312"/>
              </a:rPr>
              <a:t>年的波尔多葡萄酒评级为</a:t>
            </a:r>
            <a:r>
              <a:rPr lang="en-US" altLang="zh-CN" sz="1350" dirty="0">
                <a:ea typeface="楷体_GB2312"/>
              </a:rPr>
              <a:t>100</a:t>
            </a:r>
            <a:r>
              <a:rPr lang="zh-CN" altLang="en-US" sz="1350" dirty="0">
                <a:ea typeface="楷体_GB2312"/>
              </a:rPr>
              <a:t>的话，那么</a:t>
            </a:r>
            <a:r>
              <a:rPr lang="en-US" altLang="zh-CN" sz="1350" dirty="0">
                <a:ea typeface="楷体_GB2312"/>
              </a:rPr>
              <a:t>1989</a:t>
            </a:r>
            <a:r>
              <a:rPr lang="zh-CN" altLang="en-US" sz="1350" dirty="0">
                <a:ea typeface="楷体_GB2312"/>
              </a:rPr>
              <a:t>年的葡萄酒将会达到</a:t>
            </a:r>
            <a:r>
              <a:rPr lang="en-US" altLang="zh-CN" sz="1350" dirty="0">
                <a:ea typeface="楷体_GB2312"/>
              </a:rPr>
              <a:t>149</a:t>
            </a:r>
            <a:r>
              <a:rPr lang="zh-CN" altLang="en-US" sz="1350" dirty="0">
                <a:ea typeface="楷体_GB2312"/>
              </a:rPr>
              <a:t>。奥利甚至大胆地预测，这些酒“能够卖出过去</a:t>
            </a:r>
            <a:r>
              <a:rPr lang="en-US" altLang="zh-CN" sz="1350" dirty="0">
                <a:ea typeface="楷体_GB2312"/>
              </a:rPr>
              <a:t>35</a:t>
            </a:r>
            <a:r>
              <a:rPr lang="zh-CN" altLang="en-US" sz="1350" dirty="0">
                <a:ea typeface="楷体_GB2312"/>
              </a:rPr>
              <a:t>年中所生产的葡萄酒的最高价”。结果是他又赢了，可评酒专家们慌了。</a:t>
            </a:r>
            <a:endParaRPr lang="en-US" altLang="zh-CN" sz="1350" dirty="0">
              <a:ea typeface="楷体_GB2312"/>
            </a:endParaRPr>
          </a:p>
          <a:p>
            <a:pPr marL="0" indent="0" defTabSz="342900" eaLnBrk="1" hangingPunct="1">
              <a:lnSpc>
                <a:spcPct val="150000"/>
              </a:lnSpc>
              <a:buNone/>
            </a:pPr>
            <a:r>
              <a:rPr lang="en-US" altLang="zh-CN" sz="1350" dirty="0">
                <a:ea typeface="楷体_GB2312"/>
              </a:rPr>
              <a:t>	1990</a:t>
            </a:r>
            <a:r>
              <a:rPr lang="zh-CN" altLang="en-US" sz="1350" dirty="0">
                <a:ea typeface="楷体_GB2312"/>
              </a:rPr>
              <a:t>年奥利预测当年的葡萄酒将会比</a:t>
            </a:r>
            <a:r>
              <a:rPr lang="en-US" altLang="zh-CN" sz="1350" dirty="0">
                <a:ea typeface="楷体_GB2312"/>
              </a:rPr>
              <a:t>89</a:t>
            </a:r>
            <a:r>
              <a:rPr lang="zh-CN" altLang="en-US" sz="1350" dirty="0">
                <a:ea typeface="楷体_GB2312"/>
              </a:rPr>
              <a:t>年更好。事实再一次证明他是对的。</a:t>
            </a:r>
            <a:endParaRPr lang="en-US" sz="1350" b="1" dirty="0">
              <a:latin typeface="楷体_GB2312" pitchFamily="49" charset="-122"/>
              <a:ea typeface="楷体_GB2312"/>
              <a:cs typeface="黑体" panose="02010609060101010101" pitchFamily="49" charset="-122"/>
            </a:endParaRPr>
          </a:p>
        </p:txBody>
      </p:sp>
      <p:pic>
        <p:nvPicPr>
          <p:cNvPr id="7" name="图片 6"/>
          <p:cNvPicPr>
            <a:picLocks noChangeAspect="1"/>
          </p:cNvPicPr>
          <p:nvPr/>
        </p:nvPicPr>
        <p:blipFill>
          <a:blip r:embed="rId4"/>
          <a:stretch>
            <a:fillRect/>
          </a:stretch>
        </p:blipFill>
        <p:spPr>
          <a:xfrm>
            <a:off x="3765666" y="2133562"/>
            <a:ext cx="4742857" cy="507143"/>
          </a:xfrm>
          <a:prstGeom prst="rect">
            <a:avLst/>
          </a:prstGeom>
        </p:spPr>
      </p:pic>
      <p:sp>
        <p:nvSpPr>
          <p:cNvPr id="8" name="Rectangle 2"/>
          <p:cNvSpPr>
            <a:spLocks noGrp="1" noChangeArrowheads="1"/>
          </p:cNvSpPr>
          <p:nvPr>
            <p:ph type="title"/>
          </p:nvPr>
        </p:nvSpPr>
        <p:spPr>
          <a:xfrm>
            <a:off x="15990" y="152486"/>
            <a:ext cx="8001000" cy="914400"/>
          </a:xfrm>
          <a:ln/>
        </p:spPr>
        <p:txBody>
          <a:bodyPr/>
          <a:lstStyle/>
          <a:p>
            <a:r>
              <a:rPr lang="zh-CN" altLang="en-US" dirty="0" smtClean="0"/>
              <a:t>1.</a:t>
            </a:r>
            <a:r>
              <a:rPr lang="en-US" altLang="zh-CN" dirty="0" smtClean="0"/>
              <a:t>5</a:t>
            </a:r>
            <a:r>
              <a:rPr lang="zh-CN" altLang="en-US" dirty="0" smtClean="0"/>
              <a:t>大数据应用案例</a:t>
            </a:r>
          </a:p>
        </p:txBody>
      </p:sp>
    </p:spTree>
    <p:extLst>
      <p:ext uri="{BB962C8B-B14F-4D97-AF65-F5344CB8AC3E}">
        <p14:creationId xmlns:p14="http://schemas.microsoft.com/office/powerpoint/2010/main" val="31488326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5"/>
          <p:cNvSpPr>
            <a:spLocks noChangeArrowheads="1"/>
          </p:cNvSpPr>
          <p:nvPr/>
        </p:nvSpPr>
        <p:spPr bwMode="auto">
          <a:xfrm>
            <a:off x="2819400" y="1339850"/>
            <a:ext cx="3975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latin typeface="Times New Roman" panose="02020603050405020304" pitchFamily="18" charset="0"/>
                <a:cs typeface="Times New Roman" panose="02020603050405020304" pitchFamily="18" charset="0"/>
              </a:rPr>
              <a:t>表</a:t>
            </a:r>
            <a:r>
              <a:rPr lang="en-US" altLang="zh-CN">
                <a:latin typeface="Times New Roman" panose="02020603050405020304" pitchFamily="18" charset="0"/>
                <a:cs typeface="Times New Roman" panose="02020603050405020304" pitchFamily="18" charset="0"/>
              </a:rPr>
              <a:t>1-5 </a:t>
            </a:r>
            <a:r>
              <a:rPr lang="zh-CN" altLang="en-US">
                <a:latin typeface="Times New Roman" panose="02020603050405020304" pitchFamily="18" charset="0"/>
                <a:cs typeface="Times New Roman" panose="02020603050405020304" pitchFamily="18" charset="0"/>
              </a:rPr>
              <a:t>大数据技术的不同层面及其功能</a:t>
            </a:r>
            <a:endParaRPr lang="zh-CN" altLang="en-US"/>
          </a:p>
          <a:p>
            <a:pPr>
              <a:buFontTx/>
              <a:buNone/>
            </a:pPr>
            <a:endParaRPr lang="zh-CN" altLang="en-US"/>
          </a:p>
        </p:txBody>
      </p:sp>
      <p:graphicFrame>
        <p:nvGraphicFramePr>
          <p:cNvPr id="17479" name="Group 71"/>
          <p:cNvGraphicFramePr>
            <a:graphicFrameLocks noGrp="1"/>
          </p:cNvGraphicFramePr>
          <p:nvPr/>
        </p:nvGraphicFramePr>
        <p:xfrm>
          <a:off x="533400" y="1752600"/>
          <a:ext cx="8305800" cy="4572000"/>
        </p:xfrm>
        <a:graphic>
          <a:graphicData uri="http://schemas.openxmlformats.org/drawingml/2006/table">
            <a:tbl>
              <a:tblPr/>
              <a:tblGrid>
                <a:gridCol w="1905000">
                  <a:extLst>
                    <a:ext uri="{9D8B030D-6E8A-4147-A177-3AD203B41FA5}">
                      <a16:colId xmlns:a16="http://schemas.microsoft.com/office/drawing/2014/main" val="20000"/>
                    </a:ext>
                  </a:extLst>
                </a:gridCol>
                <a:gridCol w="6400800">
                  <a:extLst>
                    <a:ext uri="{9D8B030D-6E8A-4147-A177-3AD203B41FA5}">
                      <a16:colId xmlns:a16="http://schemas.microsoft.com/office/drawing/2014/main" val="20001"/>
                    </a:ext>
                  </a:extLst>
                </a:gridCol>
              </a:tblGrid>
              <a:tr h="244475">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技术层面</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功能</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数据采集</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利用</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ETL</a:t>
                      </a: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工具将分布的、异构数据源中的数据如关系数据、平面数据文件等，抽取到临时中间层后进行清洗、转换、集成，最后加载到数据仓库或数据集市中，成为联机分析处理、数据挖掘的基础；或者也可以把实时采集的数据作为流计算系统的输入，进行实时处理分析</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数据存储和管理</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利用分布式文件系统、数据仓库、关系数据库、</a:t>
                      </a: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NoSQL</a:t>
                      </a: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数据库、云数据库等，实现对结构化、半结构化和非结构化海量数据的存储和管理</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数据处理与分析</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利用分布式并行编程模型和计算框架，结合机器学习和数据挖掘算法，实现对海量数据的处理和分析；对分析结果进行可视化呈现，帮助人们更好地理解数据、分析数据</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数据隐私和安全</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在从大数据中挖掘潜在的巨大商业价值和学术价值的同时，构建隐私数据保护体系和数据安全体系，有效保护个人隐私和数据安全</a:t>
                      </a: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标题 1"/>
          <p:cNvSpPr>
            <a:spLocks noGrp="1"/>
          </p:cNvSpPr>
          <p:nvPr>
            <p:ph type="title"/>
          </p:nvPr>
        </p:nvSpPr>
        <p:spPr>
          <a:xfrm>
            <a:off x="39806" y="116705"/>
            <a:ext cx="8001000" cy="914400"/>
          </a:xfrm>
          <a:ln/>
        </p:spPr>
        <p:txBody>
          <a:bodyPr/>
          <a:lstStyle/>
          <a:p>
            <a:r>
              <a:rPr lang="zh-CN" altLang="en-US" dirty="0" smtClean="0"/>
              <a:t>1.</a:t>
            </a:r>
            <a:r>
              <a:rPr lang="en-US" altLang="zh-CN" dirty="0" smtClean="0"/>
              <a:t>6</a:t>
            </a:r>
            <a:r>
              <a:rPr lang="zh-CN" altLang="en-US" dirty="0" smtClean="0"/>
              <a:t>大数据关键技术</a:t>
            </a:r>
          </a:p>
        </p:txBody>
      </p:sp>
    </p:spTree>
    <p:extLst>
      <p:ext uri="{BB962C8B-B14F-4D97-AF65-F5344CB8AC3E}">
        <p14:creationId xmlns:p14="http://schemas.microsoft.com/office/powerpoint/2010/main" val="24809077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39806" y="116705"/>
            <a:ext cx="8001000" cy="914400"/>
          </a:xfrm>
          <a:ln/>
        </p:spPr>
        <p:txBody>
          <a:bodyPr/>
          <a:lstStyle/>
          <a:p>
            <a:r>
              <a:rPr lang="zh-CN" altLang="en-US" dirty="0" smtClean="0"/>
              <a:t>1.</a:t>
            </a:r>
            <a:r>
              <a:rPr lang="en-US" altLang="zh-CN" dirty="0" smtClean="0"/>
              <a:t>6</a:t>
            </a:r>
            <a:r>
              <a:rPr lang="zh-CN" altLang="en-US" dirty="0" smtClean="0"/>
              <a:t>大数据关键技术</a:t>
            </a:r>
          </a:p>
        </p:txBody>
      </p:sp>
      <p:sp>
        <p:nvSpPr>
          <p:cNvPr id="3" name="矩形 2"/>
          <p:cNvSpPr/>
          <p:nvPr/>
        </p:nvSpPr>
        <p:spPr>
          <a:xfrm>
            <a:off x="4800600" y="3276600"/>
            <a:ext cx="33528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p>
        </p:txBody>
      </p:sp>
      <p:sp>
        <p:nvSpPr>
          <p:cNvPr id="4" name="矩形 3"/>
          <p:cNvSpPr/>
          <p:nvPr/>
        </p:nvSpPr>
        <p:spPr>
          <a:xfrm>
            <a:off x="1219200" y="3200400"/>
            <a:ext cx="2209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p>
        </p:txBody>
      </p:sp>
      <p:cxnSp>
        <p:nvCxnSpPr>
          <p:cNvPr id="5" name="直接连接符 4"/>
          <p:cNvCxnSpPr/>
          <p:nvPr/>
        </p:nvCxnSpPr>
        <p:spPr>
          <a:xfrm>
            <a:off x="1981200" y="2438400"/>
            <a:ext cx="4724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4582" name="TextBox 8"/>
          <p:cNvSpPr txBox="1">
            <a:spLocks noChangeArrowheads="1"/>
          </p:cNvSpPr>
          <p:nvPr/>
        </p:nvSpPr>
        <p:spPr bwMode="auto">
          <a:xfrm>
            <a:off x="1676400" y="4762500"/>
            <a:ext cx="133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分布式存储</a:t>
            </a:r>
          </a:p>
        </p:txBody>
      </p:sp>
      <p:pic>
        <p:nvPicPr>
          <p:cNvPr id="24583" name="Picture 20" descr="http://img.watchstor.com/uploadimg/20090702/1744123.jpg"/>
          <p:cNvPicPr>
            <a:picLocks noChangeAspect="1" noChangeArrowheads="1"/>
          </p:cNvPicPr>
          <p:nvPr/>
        </p:nvPicPr>
        <p:blipFill>
          <a:blip r:embed="rId2">
            <a:extLst>
              <a:ext uri="{28A0092B-C50C-407E-A947-70E740481C1C}">
                <a14:useLocalDpi xmlns:a14="http://schemas.microsoft.com/office/drawing/2010/main" val="0"/>
              </a:ext>
            </a:extLst>
          </a:blip>
          <a:srcRect l="14400" t="8000" r="23199" b="14000"/>
          <a:stretch>
            <a:fillRect/>
          </a:stretch>
        </p:blipFill>
        <p:spPr bwMode="auto">
          <a:xfrm>
            <a:off x="1447800" y="30099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22" descr="http://static.open-open.com/lib/uploadImg/20120608/20120608155525_2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857500"/>
            <a:ext cx="3048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Box 14"/>
          <p:cNvSpPr txBox="1">
            <a:spLocks noChangeArrowheads="1"/>
          </p:cNvSpPr>
          <p:nvPr/>
        </p:nvSpPr>
        <p:spPr bwMode="auto">
          <a:xfrm>
            <a:off x="5867400" y="472440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分布式处理</a:t>
            </a:r>
          </a:p>
        </p:txBody>
      </p:sp>
      <p:sp>
        <p:nvSpPr>
          <p:cNvPr id="24586" name="TextBox 15"/>
          <p:cNvSpPr txBox="1">
            <a:spLocks noChangeArrowheads="1"/>
          </p:cNvSpPr>
          <p:nvPr/>
        </p:nvSpPr>
        <p:spPr bwMode="auto">
          <a:xfrm>
            <a:off x="1143000" y="5334000"/>
            <a:ext cx="4633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t>GFS\HDFS</a:t>
            </a:r>
          </a:p>
          <a:p>
            <a:pPr eaLnBrk="1" hangingPunct="1"/>
            <a:r>
              <a:rPr lang="en-US" altLang="zh-CN"/>
              <a:t>BigTable\HBase</a:t>
            </a:r>
          </a:p>
          <a:p>
            <a:pPr eaLnBrk="1" hangingPunct="1"/>
            <a:r>
              <a:rPr lang="en-US" altLang="zh-CN"/>
              <a:t>NoSQL</a:t>
            </a:r>
            <a:r>
              <a:rPr lang="zh-CN" altLang="en-US"/>
              <a:t>（键值、列族、图形、文档数据库）</a:t>
            </a:r>
            <a:endParaRPr lang="en-US" altLang="zh-CN"/>
          </a:p>
          <a:p>
            <a:pPr eaLnBrk="1" hangingPunct="1"/>
            <a:r>
              <a:rPr lang="en-US" altLang="zh-CN"/>
              <a:t>NewSQL</a:t>
            </a:r>
            <a:r>
              <a:rPr lang="zh-CN" altLang="en-US"/>
              <a:t>（如：</a:t>
            </a:r>
            <a:r>
              <a:rPr lang="en-US" altLang="zh-CN"/>
              <a:t>SQL Azure</a:t>
            </a:r>
            <a:r>
              <a:rPr lang="zh-CN" altLang="en-US"/>
              <a:t>）</a:t>
            </a:r>
            <a:endParaRPr lang="en-US" altLang="zh-CN"/>
          </a:p>
        </p:txBody>
      </p:sp>
      <p:sp>
        <p:nvSpPr>
          <p:cNvPr id="24587" name="TextBox 16"/>
          <p:cNvSpPr txBox="1">
            <a:spLocks noChangeArrowheads="1"/>
          </p:cNvSpPr>
          <p:nvPr/>
        </p:nvSpPr>
        <p:spPr bwMode="auto">
          <a:xfrm>
            <a:off x="5810250" y="5257800"/>
            <a:ext cx="142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MapReduce</a:t>
            </a:r>
            <a:endParaRPr lang="zh-CN" altLang="en-US"/>
          </a:p>
        </p:txBody>
      </p:sp>
      <p:pic>
        <p:nvPicPr>
          <p:cNvPr id="24588" name="Picture 24" descr="http://pic15.nipic.com/20110726/4923862_234318144138_2.jpg"/>
          <p:cNvPicPr>
            <a:picLocks noChangeAspect="1" noChangeArrowheads="1"/>
          </p:cNvPicPr>
          <p:nvPr/>
        </p:nvPicPr>
        <p:blipFill>
          <a:blip r:embed="rId4">
            <a:extLst>
              <a:ext uri="{28A0092B-C50C-407E-A947-70E740481C1C}">
                <a14:useLocalDpi xmlns:a14="http://schemas.microsoft.com/office/drawing/2010/main" val="0"/>
              </a:ext>
            </a:extLst>
          </a:blip>
          <a:srcRect l="14844" t="7292" r="16406" b="10417"/>
          <a:stretch>
            <a:fillRect/>
          </a:stretch>
        </p:blipFill>
        <p:spPr bwMode="auto">
          <a:xfrm>
            <a:off x="3200400" y="1219200"/>
            <a:ext cx="21336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9" name="TextBox 19"/>
          <p:cNvSpPr txBox="1">
            <a:spLocks noChangeArrowheads="1"/>
          </p:cNvSpPr>
          <p:nvPr/>
        </p:nvSpPr>
        <p:spPr bwMode="auto">
          <a:xfrm>
            <a:off x="3886200" y="1981200"/>
            <a:ext cx="877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大数据</a:t>
            </a:r>
          </a:p>
        </p:txBody>
      </p:sp>
      <p:sp>
        <p:nvSpPr>
          <p:cNvPr id="14" name="下箭头 13"/>
          <p:cNvSpPr/>
          <p:nvPr/>
        </p:nvSpPr>
        <p:spPr>
          <a:xfrm>
            <a:off x="16002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p>
        </p:txBody>
      </p:sp>
      <p:sp>
        <p:nvSpPr>
          <p:cNvPr id="15" name="下箭头 14"/>
          <p:cNvSpPr/>
          <p:nvPr/>
        </p:nvSpPr>
        <p:spPr>
          <a:xfrm>
            <a:off x="55626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p>
        </p:txBody>
      </p:sp>
      <p:sp>
        <p:nvSpPr>
          <p:cNvPr id="24592" name="TextBox 15"/>
          <p:cNvSpPr txBox="1">
            <a:spLocks noChangeArrowheads="1"/>
          </p:cNvSpPr>
          <p:nvPr/>
        </p:nvSpPr>
        <p:spPr bwMode="auto">
          <a:xfrm>
            <a:off x="685800" y="12192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两大核心技术</a:t>
            </a:r>
          </a:p>
        </p:txBody>
      </p:sp>
    </p:spTree>
    <p:extLst>
      <p:ext uri="{BB962C8B-B14F-4D97-AF65-F5344CB8AC3E}">
        <p14:creationId xmlns:p14="http://schemas.microsoft.com/office/powerpoint/2010/main" val="31754752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76288"/>
            <a:ext cx="8001000" cy="914400"/>
          </a:xfrm>
          <a:ln/>
        </p:spPr>
        <p:txBody>
          <a:bodyPr/>
          <a:lstStyle/>
          <a:p>
            <a:r>
              <a:rPr lang="zh-CN" altLang="en-US" dirty="0" smtClean="0"/>
              <a:t>1.</a:t>
            </a:r>
            <a:r>
              <a:rPr lang="en-US" altLang="zh-CN" dirty="0" smtClean="0"/>
              <a:t>7</a:t>
            </a:r>
            <a:r>
              <a:rPr lang="zh-CN" altLang="en-US" dirty="0" smtClean="0"/>
              <a:t>大数据计算模式</a:t>
            </a:r>
          </a:p>
        </p:txBody>
      </p:sp>
      <p:graphicFrame>
        <p:nvGraphicFramePr>
          <p:cNvPr id="18436" name="Group 4"/>
          <p:cNvGraphicFramePr>
            <a:graphicFrameLocks noGrp="1"/>
          </p:cNvGraphicFramePr>
          <p:nvPr/>
        </p:nvGraphicFramePr>
        <p:xfrm>
          <a:off x="1066800" y="2133600"/>
          <a:ext cx="7312025" cy="3765734"/>
        </p:xfrm>
        <a:graphic>
          <a:graphicData uri="http://schemas.openxmlformats.org/drawingml/2006/table">
            <a:tbl>
              <a:tblPr/>
              <a:tblGrid>
                <a:gridCol w="2000250">
                  <a:extLst>
                    <a:ext uri="{9D8B030D-6E8A-4147-A177-3AD203B41FA5}">
                      <a16:colId xmlns:a16="http://schemas.microsoft.com/office/drawing/2014/main" val="20000"/>
                    </a:ext>
                  </a:extLst>
                </a:gridCol>
                <a:gridCol w="2265363">
                  <a:extLst>
                    <a:ext uri="{9D8B030D-6E8A-4147-A177-3AD203B41FA5}">
                      <a16:colId xmlns:a16="http://schemas.microsoft.com/office/drawing/2014/main" val="20001"/>
                    </a:ext>
                  </a:extLst>
                </a:gridCol>
                <a:gridCol w="3046412">
                  <a:extLst>
                    <a:ext uri="{9D8B030D-6E8A-4147-A177-3AD203B41FA5}">
                      <a16:colId xmlns:a16="http://schemas.microsoft.com/office/drawing/2014/main" val="20002"/>
                    </a:ext>
                  </a:extLst>
                </a:gridCol>
              </a:tblGrid>
              <a:tr h="380936">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大数据计算模式</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解决问题</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代表产品</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63997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批处理计算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针对大规模数据的批量处理</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MapReduce、Spark等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18883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流计算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针对流数据的实时计算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Storm、S4、Flume、Streams、Puma、DStream、Super Mario、银河流数据处理平台等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1583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图计算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针对大规模图结构数据的处理</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Pregel、GraphX、Giraph、PowerGraph、Hama、GoldenOrb等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63997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查询分析计算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大规模数据的存储管理和查询分析</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Dremel、Hive、Cassandra、Impala等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sp>
        <p:nvSpPr>
          <p:cNvPr id="25629" name="Text Box 58"/>
          <p:cNvSpPr txBox="1">
            <a:spLocks noChangeArrowheads="1"/>
          </p:cNvSpPr>
          <p:nvPr/>
        </p:nvSpPr>
        <p:spPr bwMode="auto">
          <a:xfrm>
            <a:off x="2752725" y="1668463"/>
            <a:ext cx="3952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表1-3 大数据计算模式及其代表产品</a:t>
            </a:r>
          </a:p>
        </p:txBody>
      </p:sp>
    </p:spTree>
    <p:extLst>
      <p:ext uri="{BB962C8B-B14F-4D97-AF65-F5344CB8AC3E}">
        <p14:creationId xmlns:p14="http://schemas.microsoft.com/office/powerpoint/2010/main" val="28042686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52516" y="160361"/>
            <a:ext cx="8001000" cy="914400"/>
          </a:xfrm>
          <a:ln/>
        </p:spPr>
        <p:txBody>
          <a:bodyPr/>
          <a:lstStyle/>
          <a:p>
            <a:r>
              <a:rPr lang="zh-CN" altLang="en-US" dirty="0" smtClean="0"/>
              <a:t>1.</a:t>
            </a:r>
            <a:r>
              <a:rPr lang="en-US" altLang="zh-CN" dirty="0" smtClean="0"/>
              <a:t>8</a:t>
            </a:r>
            <a:r>
              <a:rPr lang="zh-CN" altLang="en-US" dirty="0" smtClean="0"/>
              <a:t>大数据产业</a:t>
            </a:r>
          </a:p>
        </p:txBody>
      </p:sp>
      <p:sp>
        <p:nvSpPr>
          <p:cNvPr id="26627" name="Rectangle 3"/>
          <p:cNvSpPr>
            <a:spLocks noGrp="1" noChangeArrowheads="1"/>
          </p:cNvSpPr>
          <p:nvPr>
            <p:ph type="body" idx="4294967295"/>
          </p:nvPr>
        </p:nvSpPr>
        <p:spPr>
          <a:xfrm>
            <a:off x="457200" y="1143000"/>
            <a:ext cx="8229600" cy="838200"/>
          </a:xfrm>
        </p:spPr>
        <p:txBody>
          <a:bodyPr/>
          <a:lstStyle/>
          <a:p>
            <a:r>
              <a:rPr lang="zh-CN" altLang="en-US" sz="2000" smtClean="0"/>
              <a:t>大数据产业是指一切与支撑大数据组织管理和价值发现相关的企业经济活动的集合</a:t>
            </a:r>
          </a:p>
        </p:txBody>
      </p:sp>
      <p:graphicFrame>
        <p:nvGraphicFramePr>
          <p:cNvPr id="19551" name="Group 95"/>
          <p:cNvGraphicFramePr>
            <a:graphicFrameLocks noGrp="1"/>
          </p:cNvGraphicFramePr>
          <p:nvPr/>
        </p:nvGraphicFramePr>
        <p:xfrm>
          <a:off x="457200" y="2176463"/>
          <a:ext cx="8305800" cy="3932238"/>
        </p:xfrm>
        <a:graphic>
          <a:graphicData uri="http://schemas.openxmlformats.org/drawingml/2006/table">
            <a:tbl>
              <a:tblPr/>
              <a:tblGrid>
                <a:gridCol w="1555750">
                  <a:extLst>
                    <a:ext uri="{9D8B030D-6E8A-4147-A177-3AD203B41FA5}">
                      <a16:colId xmlns:a16="http://schemas.microsoft.com/office/drawing/2014/main" val="20000"/>
                    </a:ext>
                  </a:extLst>
                </a:gridCol>
                <a:gridCol w="6750050">
                  <a:extLst>
                    <a:ext uri="{9D8B030D-6E8A-4147-A177-3AD203B41FA5}">
                      <a16:colId xmlns:a16="http://schemas.microsoft.com/office/drawing/2014/main" val="20001"/>
                    </a:ext>
                  </a:extLst>
                </a:gridCol>
              </a:tblGrid>
              <a:tr h="27434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产业链环节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包含内容</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IT</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基础设施层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包括提供硬件、软件、网络等基础设施以及提供咨询、规划和系统集成服务的企业，比如，提供数据中心解决方案的</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IBM</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、惠普和戴尔等，提供存储解决方案的</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EMC</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，提供虚拟化管理软件的微软、思杰、</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SUN</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Redhat</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等</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026">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数据源层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大数据生态圈里的数据提供者，是生物大数据（生物信息学领域的各类研究机构）、交通大数据（交通主管部门）、医疗大数据（各大医院、体检机构）、政务大数据（政府部门）、电商大数据（淘宝、天猫、苏宁云商、京东等电商）、社交网络大数据（微博、微信、人人网等）、搜索引擎大数据（百度、谷歌等）等各种数据的来源</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数据管理层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包括数据抽取、转换、存储和管理等服务的各类企业或产品，比如分布式文件系统（如</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Hadoop</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的</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HDFS</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和谷歌的</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GFS</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ETL</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工具（</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Informatica</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Datastage</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Kettle</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等）、数据库和数据仓库（</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Oracle</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MySQL</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SQL Server</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HBase</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GreenPlum</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等）</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数据分析层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包括提供分布式计算、数据挖掘、统计分析等服务的各类企业或产品，比如，分布式计算框架</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MapReduce</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、统计分析软件</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SPSS</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和</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SAS</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、数据挖掘工具</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Weka</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、数据可视化工具</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Tableau</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BI</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工具（</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MicroStrategy</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Cognos</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BO</a:t>
                      </a: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）等等</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数据平台层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包括提供数据分享平台、数据分析平台、数据租售平台等服务的企业或产品，比如阿里巴巴、谷歌、中国电信、百度等</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数据应用层</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提供智能交通、智慧医疗、智能物流、智能电网等行业应用的企业、机构或政府部门，比如交通主管部门、各大医疗机构、菜鸟网络、国家电网等</a:t>
                      </a:r>
                      <a:endParaRPr kumimoji="0" lang="zh-CN" altLang="en-US" sz="1200" b="0" i="0" u="none" strike="noStrike" cap="none" normalizeH="0" baseline="0" smtClean="0">
                        <a:ln>
                          <a:noFill/>
                        </a:ln>
                        <a:solidFill>
                          <a:schemeClr val="tx1"/>
                        </a:solidFill>
                        <a:effectLst/>
                        <a:latin typeface="Arial" pitchFamily="34" charset="0"/>
                        <a:ea typeface="宋体" pitchFamily="2"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255512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ln/>
        </p:spPr>
        <p:txBody>
          <a:bodyPr/>
          <a:lstStyle/>
          <a:p>
            <a:r>
              <a:rPr lang="zh-CN" altLang="en-US" smtClean="0"/>
              <a:t>本章小结</a:t>
            </a:r>
          </a:p>
        </p:txBody>
      </p:sp>
      <p:sp>
        <p:nvSpPr>
          <p:cNvPr id="41987" name="Rectangle 3"/>
          <p:cNvSpPr>
            <a:spLocks noGrp="1" noChangeArrowheads="1"/>
          </p:cNvSpPr>
          <p:nvPr>
            <p:ph type="body" idx="4294967295"/>
          </p:nvPr>
        </p:nvSpPr>
        <p:spPr>
          <a:xfrm>
            <a:off x="457200" y="1143000"/>
            <a:ext cx="8229600" cy="4525963"/>
          </a:xfrm>
        </p:spPr>
        <p:txBody>
          <a:bodyPr/>
          <a:lstStyle/>
          <a:p>
            <a:r>
              <a:rPr lang="zh-CN" altLang="en-US" sz="2000" dirty="0" smtClean="0"/>
              <a:t>本章介绍了大数据技术的发展历程，并指出信息科技的不断进步为大数据时代提供了技术支撑，数据产生方式的变革促成了大数据时代的来临</a:t>
            </a:r>
          </a:p>
          <a:p>
            <a:r>
              <a:rPr lang="zh-CN" altLang="en-US" sz="2000" dirty="0" smtClean="0"/>
              <a:t>大数据具有数据量大、数据类型繁多、处理速度快、价值密度低等特点，统称“</a:t>
            </a:r>
            <a:r>
              <a:rPr lang="en-US" altLang="zh-CN" sz="2000" dirty="0" smtClean="0"/>
              <a:t>4V”</a:t>
            </a:r>
            <a:r>
              <a:rPr lang="zh-CN" altLang="en-US" sz="2000" dirty="0" smtClean="0"/>
              <a:t>。大数据对科学研究、思维方式、社会发展、就业市场和人才培养等方面，都产生了重要的影响，深刻理解大数据的这些影响，有助于我们更好把握学习和应用大数据的方向</a:t>
            </a:r>
          </a:p>
          <a:p>
            <a:r>
              <a:rPr lang="zh-CN" altLang="en-US" sz="2000" dirty="0" smtClean="0"/>
              <a:t>大数据在金融、汽车、零售、餐饮、电信、能源、政务、医疗、体育、娱乐等在内的社会各行各业都得到了日益广泛的应用，深刻地改变着我们的社会生产和日常生活</a:t>
            </a:r>
          </a:p>
          <a:p>
            <a:r>
              <a:rPr lang="zh-CN" altLang="en-US" sz="2000" dirty="0" smtClean="0"/>
              <a:t>大数据并非单一的数据或技术，而是数据和大数据技术的综合体。大数据技术主要包括数据采集、数据存储和管理、数据处理与分析、数据安全和隐私保护等几个层面的内容</a:t>
            </a:r>
          </a:p>
          <a:p>
            <a:r>
              <a:rPr lang="zh-CN" altLang="en-US" sz="2000" dirty="0" smtClean="0"/>
              <a:t>大数据产业包括</a:t>
            </a:r>
            <a:r>
              <a:rPr lang="en-US" altLang="zh-CN" sz="2000" dirty="0" smtClean="0"/>
              <a:t>IT</a:t>
            </a:r>
            <a:r>
              <a:rPr lang="zh-CN" altLang="en-US" sz="2000" dirty="0" smtClean="0"/>
              <a:t>基础设施层、数据源层、数据管理层、数据分析层、数据平台层和数据应用层，在不同层面，都已经形成了一批引领市场的技术和企业</a:t>
            </a:r>
          </a:p>
          <a:p>
            <a:endParaRPr lang="zh-CN" altLang="en-US" sz="2000" dirty="0" smtClean="0"/>
          </a:p>
        </p:txBody>
      </p:sp>
    </p:spTree>
    <p:extLst>
      <p:ext uri="{BB962C8B-B14F-4D97-AF65-F5344CB8AC3E}">
        <p14:creationId xmlns:p14="http://schemas.microsoft.com/office/powerpoint/2010/main" val="27203896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等腰三角形 14"/>
          <p:cNvSpPr>
            <a:spLocks noChangeArrowheads="1"/>
          </p:cNvSpPr>
          <p:nvPr/>
        </p:nvSpPr>
        <p:spPr bwMode="auto">
          <a:xfrm flipV="1">
            <a:off x="2433638" y="2324100"/>
            <a:ext cx="368300" cy="315913"/>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19" name="任意多边形 17"/>
          <p:cNvSpPr>
            <a:spLocks noChangeArrowheads="1"/>
          </p:cNvSpPr>
          <p:nvPr/>
        </p:nvSpPr>
        <p:spPr bwMode="auto">
          <a:xfrm flipV="1">
            <a:off x="2433638" y="2324100"/>
            <a:ext cx="184150" cy="315913"/>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20" name="等腰三角形 20"/>
          <p:cNvSpPr>
            <a:spLocks noChangeArrowheads="1"/>
          </p:cNvSpPr>
          <p:nvPr/>
        </p:nvSpPr>
        <p:spPr bwMode="auto">
          <a:xfrm flipV="1">
            <a:off x="2867025" y="2324100"/>
            <a:ext cx="366713" cy="315913"/>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21" name="任意多边形 21"/>
          <p:cNvSpPr>
            <a:spLocks noChangeArrowheads="1"/>
          </p:cNvSpPr>
          <p:nvPr/>
        </p:nvSpPr>
        <p:spPr bwMode="auto">
          <a:xfrm flipV="1">
            <a:off x="2867025" y="2324100"/>
            <a:ext cx="182563" cy="315913"/>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22" name="等腰三角形 23"/>
          <p:cNvSpPr>
            <a:spLocks noChangeArrowheads="1"/>
          </p:cNvSpPr>
          <p:nvPr/>
        </p:nvSpPr>
        <p:spPr bwMode="auto">
          <a:xfrm flipV="1">
            <a:off x="3298825" y="2324100"/>
            <a:ext cx="366713" cy="315913"/>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23" name="任意多边形 24"/>
          <p:cNvSpPr>
            <a:spLocks noChangeArrowheads="1"/>
          </p:cNvSpPr>
          <p:nvPr/>
        </p:nvSpPr>
        <p:spPr bwMode="auto">
          <a:xfrm flipV="1">
            <a:off x="3298825" y="2324100"/>
            <a:ext cx="184150" cy="315913"/>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24" name="等腰三角形 26"/>
          <p:cNvSpPr>
            <a:spLocks noChangeArrowheads="1"/>
          </p:cNvSpPr>
          <p:nvPr/>
        </p:nvSpPr>
        <p:spPr bwMode="auto">
          <a:xfrm flipV="1">
            <a:off x="3732213" y="2324100"/>
            <a:ext cx="366712" cy="315913"/>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25" name="任意多边形 27"/>
          <p:cNvSpPr>
            <a:spLocks noChangeArrowheads="1"/>
          </p:cNvSpPr>
          <p:nvPr/>
        </p:nvSpPr>
        <p:spPr bwMode="auto">
          <a:xfrm flipV="1">
            <a:off x="3732213" y="2324100"/>
            <a:ext cx="182562" cy="315913"/>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26" name="等腰三角形 29"/>
          <p:cNvSpPr>
            <a:spLocks noChangeArrowheads="1"/>
          </p:cNvSpPr>
          <p:nvPr/>
        </p:nvSpPr>
        <p:spPr bwMode="auto">
          <a:xfrm flipV="1">
            <a:off x="4164013" y="2324100"/>
            <a:ext cx="366712" cy="315913"/>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27" name="任意多边形 30"/>
          <p:cNvSpPr>
            <a:spLocks noChangeArrowheads="1"/>
          </p:cNvSpPr>
          <p:nvPr/>
        </p:nvSpPr>
        <p:spPr bwMode="auto">
          <a:xfrm flipV="1">
            <a:off x="4164013" y="2324100"/>
            <a:ext cx="182562" cy="315913"/>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28" name="等腰三角形 32"/>
          <p:cNvSpPr>
            <a:spLocks noChangeArrowheads="1"/>
          </p:cNvSpPr>
          <p:nvPr/>
        </p:nvSpPr>
        <p:spPr bwMode="auto">
          <a:xfrm flipV="1">
            <a:off x="4595813" y="2324100"/>
            <a:ext cx="366712" cy="315913"/>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29" name="任意多边形 33"/>
          <p:cNvSpPr>
            <a:spLocks noChangeArrowheads="1"/>
          </p:cNvSpPr>
          <p:nvPr/>
        </p:nvSpPr>
        <p:spPr bwMode="auto">
          <a:xfrm flipV="1">
            <a:off x="4595813" y="2324100"/>
            <a:ext cx="184150" cy="315913"/>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30" name="等腰三角形 35"/>
          <p:cNvSpPr>
            <a:spLocks noChangeArrowheads="1"/>
          </p:cNvSpPr>
          <p:nvPr/>
        </p:nvSpPr>
        <p:spPr bwMode="auto">
          <a:xfrm flipV="1">
            <a:off x="5029200" y="2324100"/>
            <a:ext cx="366713" cy="315913"/>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31" name="任意多边形 36"/>
          <p:cNvSpPr>
            <a:spLocks noChangeArrowheads="1"/>
          </p:cNvSpPr>
          <p:nvPr/>
        </p:nvSpPr>
        <p:spPr bwMode="auto">
          <a:xfrm flipV="1">
            <a:off x="5029200" y="2324100"/>
            <a:ext cx="182563" cy="315913"/>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32" name="等腰三角形 38"/>
          <p:cNvSpPr>
            <a:spLocks noChangeArrowheads="1"/>
          </p:cNvSpPr>
          <p:nvPr/>
        </p:nvSpPr>
        <p:spPr bwMode="auto">
          <a:xfrm flipV="1">
            <a:off x="5461000" y="2324100"/>
            <a:ext cx="366713" cy="315913"/>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33" name="任意多边形 39"/>
          <p:cNvSpPr>
            <a:spLocks noChangeArrowheads="1"/>
          </p:cNvSpPr>
          <p:nvPr/>
        </p:nvSpPr>
        <p:spPr bwMode="auto">
          <a:xfrm flipV="1">
            <a:off x="5461000" y="2324100"/>
            <a:ext cx="182563" cy="315913"/>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34" name="等腰三角形 41"/>
          <p:cNvSpPr>
            <a:spLocks noChangeArrowheads="1"/>
          </p:cNvSpPr>
          <p:nvPr/>
        </p:nvSpPr>
        <p:spPr bwMode="auto">
          <a:xfrm flipV="1">
            <a:off x="5892800" y="2324100"/>
            <a:ext cx="366713" cy="315913"/>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35" name="任意多边形 42"/>
          <p:cNvSpPr>
            <a:spLocks noChangeArrowheads="1"/>
          </p:cNvSpPr>
          <p:nvPr/>
        </p:nvSpPr>
        <p:spPr bwMode="auto">
          <a:xfrm flipV="1">
            <a:off x="5892800" y="2324100"/>
            <a:ext cx="184150" cy="315913"/>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36" name="等腰三角形 44"/>
          <p:cNvSpPr>
            <a:spLocks noChangeArrowheads="1"/>
          </p:cNvSpPr>
          <p:nvPr/>
        </p:nvSpPr>
        <p:spPr bwMode="auto">
          <a:xfrm flipV="1">
            <a:off x="6326188" y="2324100"/>
            <a:ext cx="366712" cy="315913"/>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37" name="任意多边形 45"/>
          <p:cNvSpPr>
            <a:spLocks noChangeArrowheads="1"/>
          </p:cNvSpPr>
          <p:nvPr/>
        </p:nvSpPr>
        <p:spPr bwMode="auto">
          <a:xfrm flipV="1">
            <a:off x="6326188" y="2324100"/>
            <a:ext cx="182562" cy="315913"/>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38" name="等腰三角形 75"/>
          <p:cNvSpPr>
            <a:spLocks noChangeArrowheads="1"/>
          </p:cNvSpPr>
          <p:nvPr/>
        </p:nvSpPr>
        <p:spPr bwMode="auto">
          <a:xfrm>
            <a:off x="2433638" y="3805238"/>
            <a:ext cx="368300" cy="317500"/>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39" name="任意多边形 76"/>
          <p:cNvSpPr>
            <a:spLocks noChangeArrowheads="1"/>
          </p:cNvSpPr>
          <p:nvPr/>
        </p:nvSpPr>
        <p:spPr bwMode="auto">
          <a:xfrm>
            <a:off x="2433638" y="3805238"/>
            <a:ext cx="184150" cy="317500"/>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40" name="等腰三角形 77"/>
          <p:cNvSpPr>
            <a:spLocks noChangeArrowheads="1"/>
          </p:cNvSpPr>
          <p:nvPr/>
        </p:nvSpPr>
        <p:spPr bwMode="auto">
          <a:xfrm>
            <a:off x="2867025" y="3805238"/>
            <a:ext cx="366713" cy="317500"/>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41" name="任意多边形 78"/>
          <p:cNvSpPr>
            <a:spLocks noChangeArrowheads="1"/>
          </p:cNvSpPr>
          <p:nvPr/>
        </p:nvSpPr>
        <p:spPr bwMode="auto">
          <a:xfrm>
            <a:off x="2867025" y="3805238"/>
            <a:ext cx="182563" cy="317500"/>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42" name="等腰三角形 79"/>
          <p:cNvSpPr>
            <a:spLocks noChangeArrowheads="1"/>
          </p:cNvSpPr>
          <p:nvPr/>
        </p:nvSpPr>
        <p:spPr bwMode="auto">
          <a:xfrm>
            <a:off x="3298825" y="3805238"/>
            <a:ext cx="366713" cy="317500"/>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43" name="任意多边形 80"/>
          <p:cNvSpPr>
            <a:spLocks noChangeArrowheads="1"/>
          </p:cNvSpPr>
          <p:nvPr/>
        </p:nvSpPr>
        <p:spPr bwMode="auto">
          <a:xfrm>
            <a:off x="3298825" y="3805238"/>
            <a:ext cx="184150" cy="317500"/>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44" name="等腰三角形 81"/>
          <p:cNvSpPr>
            <a:spLocks noChangeArrowheads="1"/>
          </p:cNvSpPr>
          <p:nvPr/>
        </p:nvSpPr>
        <p:spPr bwMode="auto">
          <a:xfrm>
            <a:off x="3732213" y="3805238"/>
            <a:ext cx="366712" cy="317500"/>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45" name="任意多边形 82"/>
          <p:cNvSpPr>
            <a:spLocks noChangeArrowheads="1"/>
          </p:cNvSpPr>
          <p:nvPr/>
        </p:nvSpPr>
        <p:spPr bwMode="auto">
          <a:xfrm>
            <a:off x="3732213" y="3805238"/>
            <a:ext cx="182562" cy="317500"/>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46" name="等腰三角形 83"/>
          <p:cNvSpPr>
            <a:spLocks noChangeArrowheads="1"/>
          </p:cNvSpPr>
          <p:nvPr/>
        </p:nvSpPr>
        <p:spPr bwMode="auto">
          <a:xfrm>
            <a:off x="4164013" y="3805238"/>
            <a:ext cx="366712" cy="317500"/>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47" name="任意多边形 84"/>
          <p:cNvSpPr>
            <a:spLocks noChangeArrowheads="1"/>
          </p:cNvSpPr>
          <p:nvPr/>
        </p:nvSpPr>
        <p:spPr bwMode="auto">
          <a:xfrm>
            <a:off x="4164013" y="3805238"/>
            <a:ext cx="182562" cy="317500"/>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48" name="等腰三角形 85"/>
          <p:cNvSpPr>
            <a:spLocks noChangeArrowheads="1"/>
          </p:cNvSpPr>
          <p:nvPr/>
        </p:nvSpPr>
        <p:spPr bwMode="auto">
          <a:xfrm>
            <a:off x="4595813" y="3805238"/>
            <a:ext cx="366712" cy="317500"/>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49" name="任意多边形 86"/>
          <p:cNvSpPr>
            <a:spLocks noChangeArrowheads="1"/>
          </p:cNvSpPr>
          <p:nvPr/>
        </p:nvSpPr>
        <p:spPr bwMode="auto">
          <a:xfrm>
            <a:off x="4595813" y="3805238"/>
            <a:ext cx="184150" cy="317500"/>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50" name="等腰三角形 87"/>
          <p:cNvSpPr>
            <a:spLocks noChangeArrowheads="1"/>
          </p:cNvSpPr>
          <p:nvPr/>
        </p:nvSpPr>
        <p:spPr bwMode="auto">
          <a:xfrm>
            <a:off x="5029200" y="3805238"/>
            <a:ext cx="366713" cy="317500"/>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51" name="任意多边形 88"/>
          <p:cNvSpPr>
            <a:spLocks noChangeArrowheads="1"/>
          </p:cNvSpPr>
          <p:nvPr/>
        </p:nvSpPr>
        <p:spPr bwMode="auto">
          <a:xfrm>
            <a:off x="5029200" y="3805238"/>
            <a:ext cx="182563" cy="317500"/>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52" name="等腰三角形 89"/>
          <p:cNvSpPr>
            <a:spLocks noChangeArrowheads="1"/>
          </p:cNvSpPr>
          <p:nvPr/>
        </p:nvSpPr>
        <p:spPr bwMode="auto">
          <a:xfrm>
            <a:off x="5461000" y="3805238"/>
            <a:ext cx="366713" cy="317500"/>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53" name="任意多边形 90"/>
          <p:cNvSpPr>
            <a:spLocks noChangeArrowheads="1"/>
          </p:cNvSpPr>
          <p:nvPr/>
        </p:nvSpPr>
        <p:spPr bwMode="auto">
          <a:xfrm>
            <a:off x="5461000" y="3805238"/>
            <a:ext cx="182563" cy="317500"/>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54" name="等腰三角形 91"/>
          <p:cNvSpPr>
            <a:spLocks noChangeArrowheads="1"/>
          </p:cNvSpPr>
          <p:nvPr/>
        </p:nvSpPr>
        <p:spPr bwMode="auto">
          <a:xfrm>
            <a:off x="5892800" y="3805238"/>
            <a:ext cx="366713" cy="317500"/>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55" name="任意多边形 92"/>
          <p:cNvSpPr>
            <a:spLocks noChangeArrowheads="1"/>
          </p:cNvSpPr>
          <p:nvPr/>
        </p:nvSpPr>
        <p:spPr bwMode="auto">
          <a:xfrm>
            <a:off x="5892800" y="3805238"/>
            <a:ext cx="184150" cy="317500"/>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56" name="等腰三角形 93"/>
          <p:cNvSpPr>
            <a:spLocks noChangeArrowheads="1"/>
          </p:cNvSpPr>
          <p:nvPr/>
        </p:nvSpPr>
        <p:spPr bwMode="auto">
          <a:xfrm>
            <a:off x="6326188" y="3805238"/>
            <a:ext cx="366712" cy="317500"/>
          </a:xfrm>
          <a:prstGeom prst="triangle">
            <a:avLst>
              <a:gd name="adj" fmla="val 50000"/>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en-US" sz="2400">
              <a:solidFill>
                <a:srgbClr val="FFFFFF"/>
              </a:solidFill>
              <a:latin typeface="Calibri" panose="020F0502020204030204" pitchFamily="34" charset="0"/>
            </a:endParaRPr>
          </a:p>
        </p:txBody>
      </p:sp>
      <p:sp>
        <p:nvSpPr>
          <p:cNvPr id="60457" name="任意多边形 94"/>
          <p:cNvSpPr>
            <a:spLocks noChangeArrowheads="1"/>
          </p:cNvSpPr>
          <p:nvPr/>
        </p:nvSpPr>
        <p:spPr bwMode="auto">
          <a:xfrm>
            <a:off x="6326188" y="3805238"/>
            <a:ext cx="182562" cy="317500"/>
          </a:xfrm>
          <a:custGeom>
            <a:avLst/>
            <a:gdLst>
              <a:gd name="T0" fmla="*/ 0 w 124619"/>
              <a:gd name="T1" fmla="*/ 214860 h 214860"/>
              <a:gd name="T2" fmla="*/ 124619 w 124619"/>
              <a:gd name="T3" fmla="*/ 214860 h 214860"/>
              <a:gd name="T4" fmla="*/ 124619 w 124619"/>
              <a:gd name="T5" fmla="*/ 0 h 214860"/>
              <a:gd name="T6" fmla="*/ 0 w 124619"/>
              <a:gd name="T7" fmla="*/ 214860 h 214860"/>
            </a:gdLst>
            <a:ahLst/>
            <a:cxnLst>
              <a:cxn ang="0">
                <a:pos x="T0" y="T1"/>
              </a:cxn>
              <a:cxn ang="0">
                <a:pos x="T2" y="T3"/>
              </a:cxn>
              <a:cxn ang="0">
                <a:pos x="T4" y="T5"/>
              </a:cxn>
              <a:cxn ang="0">
                <a:pos x="T6" y="T7"/>
              </a:cxn>
            </a:cxnLst>
            <a:rect l="0" t="0" r="r" b="b"/>
            <a:pathLst>
              <a:path w="124619" h="214860">
                <a:moveTo>
                  <a:pt x="0" y="214860"/>
                </a:moveTo>
                <a:lnTo>
                  <a:pt x="124619" y="214860"/>
                </a:lnTo>
                <a:lnTo>
                  <a:pt x="124619" y="0"/>
                </a:lnTo>
                <a:lnTo>
                  <a:pt x="0" y="214860"/>
                </a:lnTo>
                <a:close/>
              </a:path>
            </a:pathLst>
          </a:custGeom>
          <a:solidFill>
            <a:srgbClr val="0AC3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0458" name="矩形 97"/>
          <p:cNvSpPr>
            <a:spLocks noChangeArrowheads="1"/>
          </p:cNvSpPr>
          <p:nvPr/>
        </p:nvSpPr>
        <p:spPr bwMode="auto">
          <a:xfrm>
            <a:off x="3208338" y="2670175"/>
            <a:ext cx="28146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800" b="1">
                <a:solidFill>
                  <a:srgbClr val="727272"/>
                </a:solidFill>
                <a:latin typeface="幼圆" panose="02010509060101010101" pitchFamily="49" charset="-122"/>
                <a:ea typeface="幼圆" panose="02010509060101010101" pitchFamily="49" charset="-122"/>
              </a:rPr>
              <a:t>谢谢大家</a:t>
            </a:r>
          </a:p>
        </p:txBody>
      </p:sp>
      <p:sp>
        <p:nvSpPr>
          <p:cNvPr id="60459" name="矩形 98"/>
          <p:cNvSpPr>
            <a:spLocks noChangeArrowheads="1"/>
          </p:cNvSpPr>
          <p:nvPr/>
        </p:nvSpPr>
        <p:spPr bwMode="auto">
          <a:xfrm>
            <a:off x="3195638" y="3384550"/>
            <a:ext cx="28670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en-US" sz="1700">
                <a:solidFill>
                  <a:srgbClr val="999999"/>
                </a:solidFill>
                <a:latin typeface="Bell MT" panose="02020503060305020303" pitchFamily="18" charset="0"/>
                <a:ea typeface="幼圆" panose="02010509060101010101" pitchFamily="49" charset="-122"/>
              </a:rPr>
              <a:t>THANK YOU FOR YOUR</a:t>
            </a:r>
          </a:p>
        </p:txBody>
      </p:sp>
    </p:spTree>
  </p:cSld>
  <p:clrMapOvr>
    <a:overrideClrMapping bg1="lt1" tx1="dk1" bg2="lt2" tx2="dk2" accent1="accent1" accent2="accent2" accent3="accent3" accent4="accent4" accent5="accent5" accent6="accent6" hlink="hlink" folHlink="folHlink"/>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08726" y="3012053"/>
          <a:ext cx="4248471" cy="3296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819" name="TextBox 4"/>
          <p:cNvSpPr txBox="1">
            <a:spLocks noChangeArrowheads="1"/>
          </p:cNvSpPr>
          <p:nvPr/>
        </p:nvSpPr>
        <p:spPr bwMode="auto">
          <a:xfrm>
            <a:off x="4572000" y="3284538"/>
            <a:ext cx="316865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200000"/>
              <a:buFont typeface="Arial" panose="020B0604020202020204" pitchFamily="34" charset="0"/>
              <a:defRPr sz="2400" b="1">
                <a:solidFill>
                  <a:schemeClr val="tx1"/>
                </a:solidFill>
                <a:latin typeface="Tahoma" panose="020B0604030504040204" pitchFamily="34" charset="0"/>
              </a:defRPr>
            </a:lvl1pPr>
            <a:lvl2pPr marL="742950" indent="-285750">
              <a:spcBef>
                <a:spcPct val="20000"/>
              </a:spcBef>
              <a:buSzPct val="200000"/>
              <a:buFont typeface="Arial" panose="020B0604020202020204" pitchFamily="34" charset="0"/>
              <a:defRPr sz="2000" b="1">
                <a:solidFill>
                  <a:schemeClr val="tx1"/>
                </a:solidFill>
                <a:latin typeface="Tahoma" panose="020B0604030504040204" pitchFamily="34" charset="0"/>
              </a:defRPr>
            </a:lvl2pPr>
            <a:lvl3pPr marL="1143000" indent="-228600">
              <a:spcBef>
                <a:spcPct val="20000"/>
              </a:spcBef>
              <a:buSzPct val="200000"/>
              <a:buFont typeface="Arial" panose="020B0604020202020204" pitchFamily="34" charset="0"/>
              <a:defRPr b="1">
                <a:solidFill>
                  <a:schemeClr val="tx1"/>
                </a:solidFill>
                <a:latin typeface="Tahoma" panose="020B0604030504040204" pitchFamily="34" charset="0"/>
              </a:defRPr>
            </a:lvl3pPr>
            <a:lvl4pPr marL="1600200" indent="-228600">
              <a:spcBef>
                <a:spcPct val="20000"/>
              </a:spcBef>
              <a:buSzPct val="200000"/>
              <a:buFont typeface="Arial" panose="020B0604020202020204" pitchFamily="34" charset="0"/>
              <a:defRPr sz="1600" b="1">
                <a:solidFill>
                  <a:schemeClr val="tx1"/>
                </a:solidFill>
                <a:latin typeface="Tahoma" panose="020B0604030504040204" pitchFamily="34" charset="0"/>
              </a:defRPr>
            </a:lvl4pPr>
            <a:lvl5pPr marL="2057400" indent="-228600">
              <a:spcBef>
                <a:spcPct val="20000"/>
              </a:spcBef>
              <a:buSzPct val="200000"/>
              <a:buFont typeface="Arial" panose="020B0604020202020204" pitchFamily="34" charset="0"/>
              <a:defRPr sz="1600" b="1">
                <a:solidFill>
                  <a:schemeClr val="tx1"/>
                </a:solidFill>
                <a:latin typeface="Tahoma" panose="020B0604030504040204" pitchFamily="34" charset="0"/>
              </a:defRPr>
            </a:lvl5pPr>
            <a:lvl6pPr marL="2514600" indent="-228600" eaLnBrk="0" fontAlgn="base" hangingPunct="0">
              <a:spcBef>
                <a:spcPct val="20000"/>
              </a:spcBef>
              <a:spcAft>
                <a:spcPct val="0"/>
              </a:spcAft>
              <a:buSzPct val="200000"/>
              <a:buFont typeface="Arial" panose="020B0604020202020204" pitchFamily="34" charset="0"/>
              <a:defRPr sz="1600" b="1">
                <a:solidFill>
                  <a:schemeClr val="tx1"/>
                </a:solidFill>
                <a:latin typeface="Tahoma" panose="020B0604030504040204" pitchFamily="34" charset="0"/>
              </a:defRPr>
            </a:lvl6pPr>
            <a:lvl7pPr marL="2971800" indent="-228600" eaLnBrk="0" fontAlgn="base" hangingPunct="0">
              <a:spcBef>
                <a:spcPct val="20000"/>
              </a:spcBef>
              <a:spcAft>
                <a:spcPct val="0"/>
              </a:spcAft>
              <a:buSzPct val="200000"/>
              <a:buFont typeface="Arial" panose="020B0604020202020204" pitchFamily="34" charset="0"/>
              <a:defRPr sz="1600" b="1">
                <a:solidFill>
                  <a:schemeClr val="tx1"/>
                </a:solidFill>
                <a:latin typeface="Tahoma" panose="020B0604030504040204" pitchFamily="34" charset="0"/>
              </a:defRPr>
            </a:lvl7pPr>
            <a:lvl8pPr marL="3429000" indent="-228600" eaLnBrk="0" fontAlgn="base" hangingPunct="0">
              <a:spcBef>
                <a:spcPct val="20000"/>
              </a:spcBef>
              <a:spcAft>
                <a:spcPct val="0"/>
              </a:spcAft>
              <a:buSzPct val="200000"/>
              <a:buFont typeface="Arial" panose="020B0604020202020204" pitchFamily="34" charset="0"/>
              <a:defRPr sz="1600" b="1">
                <a:solidFill>
                  <a:schemeClr val="tx1"/>
                </a:solidFill>
                <a:latin typeface="Tahoma" panose="020B0604030504040204" pitchFamily="34" charset="0"/>
              </a:defRPr>
            </a:lvl8pPr>
            <a:lvl9pPr marL="3886200" indent="-228600" eaLnBrk="0" fontAlgn="base" hangingPunct="0">
              <a:spcBef>
                <a:spcPct val="20000"/>
              </a:spcBef>
              <a:spcAft>
                <a:spcPct val="0"/>
              </a:spcAft>
              <a:buSzPct val="200000"/>
              <a:buFont typeface="Arial" panose="020B0604020202020204" pitchFamily="34" charset="0"/>
              <a:defRPr sz="1600" b="1">
                <a:solidFill>
                  <a:schemeClr val="tx1"/>
                </a:solidFill>
                <a:latin typeface="Tahoma" panose="020B0604030504040204" pitchFamily="34" charset="0"/>
              </a:defRPr>
            </a:lvl9pPr>
          </a:lstStyle>
          <a:p>
            <a:pPr>
              <a:spcBef>
                <a:spcPct val="0"/>
              </a:spcBef>
              <a:buSzTx/>
              <a:buFontTx/>
              <a:buNone/>
            </a:pPr>
            <a:r>
              <a:rPr lang="en-US" altLang="zh-CN" sz="1400" dirty="0">
                <a:latin typeface="微软雅黑" panose="020B0503020204020204" pitchFamily="34" charset="-122"/>
                <a:ea typeface="微软雅黑" panose="020B0503020204020204" pitchFamily="34" charset="-122"/>
              </a:rPr>
              <a:t>         21</a:t>
            </a:r>
            <a:r>
              <a:rPr lang="zh-CN" altLang="en-US" sz="1400" dirty="0">
                <a:latin typeface="微软雅黑" panose="020B0503020204020204" pitchFamily="34" charset="-122"/>
                <a:ea typeface="微软雅黑" panose="020B0503020204020204" pitchFamily="34" charset="-122"/>
              </a:rPr>
              <a:t>世纪是数据信息大发展的时代，移动互联、社交网络、电子商务等极大拓展了互联网的边界和应用范围，各种数据正在迅速膨胀并变大。</a:t>
            </a:r>
            <a:endParaRPr lang="en-US" altLang="zh-CN" sz="1400" dirty="0">
              <a:latin typeface="微软雅黑" panose="020B0503020204020204" pitchFamily="34" charset="-122"/>
              <a:ea typeface="微软雅黑" panose="020B0503020204020204" pitchFamily="34" charset="-122"/>
            </a:endParaRPr>
          </a:p>
          <a:p>
            <a:pPr>
              <a:spcBef>
                <a:spcPct val="0"/>
              </a:spcBef>
              <a:buSzTx/>
              <a:buFontTx/>
              <a:buNone/>
            </a:pPr>
            <a:endParaRPr lang="en-US" altLang="zh-CN" sz="1400" dirty="0">
              <a:latin typeface="微软雅黑" panose="020B0503020204020204" pitchFamily="34" charset="-122"/>
              <a:ea typeface="微软雅黑" panose="020B0503020204020204" pitchFamily="34" charset="-122"/>
            </a:endParaRPr>
          </a:p>
          <a:p>
            <a:pPr>
              <a:spcBef>
                <a:spcPct val="0"/>
              </a:spcBef>
              <a:buSzTx/>
              <a:buFontTx/>
              <a:buNone/>
            </a:pPr>
            <a:r>
              <a:rPr lang="zh-CN" altLang="en-US" sz="1400" b="0" dirty="0">
                <a:latin typeface="微软雅黑" panose="020B0503020204020204" pitchFamily="34" charset="-122"/>
                <a:ea typeface="微软雅黑" panose="020B0503020204020204" pitchFamily="34" charset="-122"/>
              </a:rPr>
              <a:t>互联网（社交、搜索、电商）、移动互联网（微博）、物联网（传感器，智慧地球）、车联网、</a:t>
            </a:r>
            <a:r>
              <a:rPr lang="en-US" altLang="zh-CN" sz="1400" b="0" dirty="0">
                <a:latin typeface="微软雅黑" panose="020B0503020204020204" pitchFamily="34" charset="-122"/>
                <a:ea typeface="微软雅黑" panose="020B0503020204020204" pitchFamily="34" charset="-122"/>
              </a:rPr>
              <a:t>GPS</a:t>
            </a:r>
            <a:r>
              <a:rPr lang="zh-CN" altLang="en-US" sz="1400" b="0" dirty="0">
                <a:latin typeface="微软雅黑" panose="020B0503020204020204" pitchFamily="34" charset="-122"/>
                <a:ea typeface="微软雅黑" panose="020B0503020204020204" pitchFamily="34" charset="-122"/>
              </a:rPr>
              <a:t>、医学影像、安全监控、金融（银行、股市、保险）、电信（通话、短信）都在疯狂产生着数据。</a:t>
            </a:r>
          </a:p>
        </p:txBody>
      </p:sp>
      <p:sp>
        <p:nvSpPr>
          <p:cNvPr id="34820" name="TextBox 5"/>
          <p:cNvSpPr txBox="1">
            <a:spLocks noChangeArrowheads="1"/>
          </p:cNvSpPr>
          <p:nvPr/>
        </p:nvSpPr>
        <p:spPr bwMode="auto">
          <a:xfrm>
            <a:off x="387350" y="1509713"/>
            <a:ext cx="8145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200000"/>
              <a:buFont typeface="Arial" panose="020B0604020202020204" pitchFamily="34" charset="0"/>
              <a:defRPr sz="2400" b="1">
                <a:solidFill>
                  <a:schemeClr val="tx1"/>
                </a:solidFill>
                <a:latin typeface="Tahoma" panose="020B0604030504040204" pitchFamily="34" charset="0"/>
              </a:defRPr>
            </a:lvl1pPr>
            <a:lvl2pPr marL="742950" indent="-285750">
              <a:spcBef>
                <a:spcPct val="20000"/>
              </a:spcBef>
              <a:buSzPct val="200000"/>
              <a:buFont typeface="Arial" panose="020B0604020202020204" pitchFamily="34" charset="0"/>
              <a:defRPr sz="2000" b="1">
                <a:solidFill>
                  <a:schemeClr val="tx1"/>
                </a:solidFill>
                <a:latin typeface="Tahoma" panose="020B0604030504040204" pitchFamily="34" charset="0"/>
              </a:defRPr>
            </a:lvl2pPr>
            <a:lvl3pPr marL="1143000" indent="-228600">
              <a:spcBef>
                <a:spcPct val="20000"/>
              </a:spcBef>
              <a:buSzPct val="200000"/>
              <a:buFont typeface="Arial" panose="020B0604020202020204" pitchFamily="34" charset="0"/>
              <a:defRPr b="1">
                <a:solidFill>
                  <a:schemeClr val="tx1"/>
                </a:solidFill>
                <a:latin typeface="Tahoma" panose="020B0604030504040204" pitchFamily="34" charset="0"/>
              </a:defRPr>
            </a:lvl3pPr>
            <a:lvl4pPr marL="1600200" indent="-228600">
              <a:spcBef>
                <a:spcPct val="20000"/>
              </a:spcBef>
              <a:buSzPct val="200000"/>
              <a:buFont typeface="Arial" panose="020B0604020202020204" pitchFamily="34" charset="0"/>
              <a:defRPr sz="1600" b="1">
                <a:solidFill>
                  <a:schemeClr val="tx1"/>
                </a:solidFill>
                <a:latin typeface="Tahoma" panose="020B0604030504040204" pitchFamily="34" charset="0"/>
              </a:defRPr>
            </a:lvl4pPr>
            <a:lvl5pPr marL="2057400" indent="-228600">
              <a:spcBef>
                <a:spcPct val="20000"/>
              </a:spcBef>
              <a:buSzPct val="200000"/>
              <a:buFont typeface="Arial" panose="020B0604020202020204" pitchFamily="34" charset="0"/>
              <a:defRPr sz="1600" b="1">
                <a:solidFill>
                  <a:schemeClr val="tx1"/>
                </a:solidFill>
                <a:latin typeface="Tahoma" panose="020B0604030504040204" pitchFamily="34" charset="0"/>
              </a:defRPr>
            </a:lvl5pPr>
            <a:lvl6pPr marL="2514600" indent="-228600" eaLnBrk="0" fontAlgn="base" hangingPunct="0">
              <a:spcBef>
                <a:spcPct val="20000"/>
              </a:spcBef>
              <a:spcAft>
                <a:spcPct val="0"/>
              </a:spcAft>
              <a:buSzPct val="200000"/>
              <a:buFont typeface="Arial" panose="020B0604020202020204" pitchFamily="34" charset="0"/>
              <a:defRPr sz="1600" b="1">
                <a:solidFill>
                  <a:schemeClr val="tx1"/>
                </a:solidFill>
                <a:latin typeface="Tahoma" panose="020B0604030504040204" pitchFamily="34" charset="0"/>
              </a:defRPr>
            </a:lvl6pPr>
            <a:lvl7pPr marL="2971800" indent="-228600" eaLnBrk="0" fontAlgn="base" hangingPunct="0">
              <a:spcBef>
                <a:spcPct val="20000"/>
              </a:spcBef>
              <a:spcAft>
                <a:spcPct val="0"/>
              </a:spcAft>
              <a:buSzPct val="200000"/>
              <a:buFont typeface="Arial" panose="020B0604020202020204" pitchFamily="34" charset="0"/>
              <a:defRPr sz="1600" b="1">
                <a:solidFill>
                  <a:schemeClr val="tx1"/>
                </a:solidFill>
                <a:latin typeface="Tahoma" panose="020B0604030504040204" pitchFamily="34" charset="0"/>
              </a:defRPr>
            </a:lvl7pPr>
            <a:lvl8pPr marL="3429000" indent="-228600" eaLnBrk="0" fontAlgn="base" hangingPunct="0">
              <a:spcBef>
                <a:spcPct val="20000"/>
              </a:spcBef>
              <a:spcAft>
                <a:spcPct val="0"/>
              </a:spcAft>
              <a:buSzPct val="200000"/>
              <a:buFont typeface="Arial" panose="020B0604020202020204" pitchFamily="34" charset="0"/>
              <a:defRPr sz="1600" b="1">
                <a:solidFill>
                  <a:schemeClr val="tx1"/>
                </a:solidFill>
                <a:latin typeface="Tahoma" panose="020B0604030504040204" pitchFamily="34" charset="0"/>
              </a:defRPr>
            </a:lvl8pPr>
            <a:lvl9pPr marL="3886200" indent="-228600" eaLnBrk="0" fontAlgn="base" hangingPunct="0">
              <a:spcBef>
                <a:spcPct val="20000"/>
              </a:spcBef>
              <a:spcAft>
                <a:spcPct val="0"/>
              </a:spcAft>
              <a:buSzPct val="200000"/>
              <a:buFont typeface="Arial" panose="020B0604020202020204" pitchFamily="34" charset="0"/>
              <a:defRPr sz="1600" b="1">
                <a:solidFill>
                  <a:schemeClr val="tx1"/>
                </a:solidFill>
                <a:latin typeface="Tahoma" panose="020B0604030504040204" pitchFamily="34" charset="0"/>
              </a:defRPr>
            </a:lvl9pPr>
          </a:lstStyle>
          <a:p>
            <a:pPr>
              <a:spcBef>
                <a:spcPct val="0"/>
              </a:spcBef>
              <a:buSzTx/>
              <a:buFontTx/>
              <a:buNone/>
            </a:pPr>
            <a:r>
              <a:rPr lang="zh-CN" altLang="en-US" sz="1600" dirty="0">
                <a:latin typeface="微软雅黑" panose="020B0503020204020204" pitchFamily="34" charset="-122"/>
                <a:ea typeface="微软雅黑" panose="020B0503020204020204" pitchFamily="34" charset="-122"/>
              </a:rPr>
              <a:t>“大数据”的诞生</a:t>
            </a:r>
            <a:r>
              <a:rPr lang="zh-CN" altLang="en-US" sz="1600" dirty="0" smtClean="0">
                <a:latin typeface="微软雅黑" panose="020B0503020204020204" pitchFamily="34" charset="-122"/>
                <a:ea typeface="微软雅黑" panose="020B0503020204020204" pitchFamily="34" charset="-122"/>
              </a:rPr>
              <a:t>：依赖于信息科技的飞速发展</a:t>
            </a:r>
            <a:endParaRPr lang="en-US" altLang="zh-CN" sz="1600" dirty="0">
              <a:latin typeface="微软雅黑" panose="020B0503020204020204" pitchFamily="34" charset="-122"/>
              <a:ea typeface="微软雅黑" panose="020B0503020204020204" pitchFamily="34" charset="-122"/>
            </a:endParaRPr>
          </a:p>
          <a:p>
            <a:pPr>
              <a:spcBef>
                <a:spcPct val="0"/>
              </a:spcBef>
              <a:buSzTx/>
              <a:buFontTx/>
              <a:buNone/>
            </a:pPr>
            <a:endParaRPr lang="en-US" altLang="zh-CN" sz="1400" b="0" dirty="0">
              <a:latin typeface="微软雅黑" panose="020B0503020204020204" pitchFamily="34" charset="-122"/>
              <a:ea typeface="微软雅黑" panose="020B0503020204020204" pitchFamily="34" charset="-122"/>
            </a:endParaRPr>
          </a:p>
          <a:p>
            <a:pPr>
              <a:spcBef>
                <a:spcPct val="0"/>
              </a:spcBef>
              <a:buSzTx/>
              <a:buFontTx/>
              <a:buNone/>
            </a:pPr>
            <a:r>
              <a:rPr lang="zh-CN" altLang="en-US" sz="1400" b="0" dirty="0">
                <a:latin typeface="微软雅黑" panose="020B0503020204020204" pitchFamily="34" charset="-122"/>
                <a:ea typeface="微软雅黑" panose="020B0503020204020204" pitchFamily="34" charset="-122"/>
              </a:rPr>
              <a:t>       半个世纪以来，随着计算机技术全面融入社会生活，信息爆炸已经积累到了一个开始引发变革的程度。它不仅使世界充斥着比以往更多的信息，而且其增长速度也在加快。信息爆炸的学科如天文学和基因学，创造出了“大数据”这个概念。如今，这个概念几乎应用到了所有人类智力与发展的领域中。</a:t>
            </a:r>
            <a:endParaRPr lang="en-US" altLang="zh-CN" sz="1400" b="0" dirty="0">
              <a:latin typeface="微软雅黑" panose="020B0503020204020204" pitchFamily="34" charset="-122"/>
              <a:ea typeface="微软雅黑" panose="020B0503020204020204" pitchFamily="34" charset="-122"/>
            </a:endParaRPr>
          </a:p>
        </p:txBody>
      </p:sp>
      <p:sp>
        <p:nvSpPr>
          <p:cNvPr id="34821" name="标题 2"/>
          <p:cNvSpPr>
            <a:spLocks noGrp="1"/>
          </p:cNvSpPr>
          <p:nvPr>
            <p:ph type="title"/>
          </p:nvPr>
        </p:nvSpPr>
        <p:spPr>
          <a:xfrm>
            <a:off x="-22682" y="-36312"/>
            <a:ext cx="7886700" cy="1325563"/>
          </a:xfrm>
        </p:spPr>
        <p:txBody>
          <a:bodyPr/>
          <a:lstStyle/>
          <a:p>
            <a:r>
              <a:rPr lang="zh-CN" altLang="en-US" dirty="0" smtClean="0">
                <a:ea typeface="宋体" panose="02010600030101010101" pitchFamily="2" charset="-122"/>
              </a:rPr>
              <a:t>大数据时代的背景</a:t>
            </a:r>
          </a:p>
        </p:txBody>
      </p:sp>
    </p:spTree>
    <p:extLst>
      <p:ext uri="{BB962C8B-B14F-4D97-AF65-F5344CB8AC3E}">
        <p14:creationId xmlns:p14="http://schemas.microsoft.com/office/powerpoint/2010/main" val="1483255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92075"/>
            <a:ext cx="8001000" cy="914400"/>
          </a:xfrm>
          <a:ln/>
        </p:spPr>
        <p:txBody>
          <a:bodyPr/>
          <a:lstStyle/>
          <a:p>
            <a:r>
              <a:rPr lang="en-US" altLang="zh-CN" dirty="0" smtClean="0"/>
              <a:t>1.1.1</a:t>
            </a:r>
            <a:r>
              <a:rPr lang="zh-CN" altLang="en-US" dirty="0" smtClean="0"/>
              <a:t>第三次信息化浪潮</a:t>
            </a:r>
          </a:p>
        </p:txBody>
      </p:sp>
      <p:sp>
        <p:nvSpPr>
          <p:cNvPr id="5123" name="Rectangle 3"/>
          <p:cNvSpPr>
            <a:spLocks noGrp="1" noChangeArrowheads="1"/>
          </p:cNvSpPr>
          <p:nvPr>
            <p:ph type="body" idx="4294967295"/>
          </p:nvPr>
        </p:nvSpPr>
        <p:spPr>
          <a:xfrm>
            <a:off x="457200" y="1295400"/>
            <a:ext cx="8229600" cy="762000"/>
          </a:xfrm>
        </p:spPr>
        <p:txBody>
          <a:bodyPr/>
          <a:lstStyle/>
          <a:p>
            <a:r>
              <a:rPr lang="zh-CN" altLang="en-US" sz="2000" smtClean="0"/>
              <a:t>根据</a:t>
            </a:r>
            <a:r>
              <a:rPr lang="en-US" altLang="zh-CN" sz="2000" smtClean="0"/>
              <a:t>IBM</a:t>
            </a:r>
            <a:r>
              <a:rPr lang="zh-CN" altLang="en-US" sz="2000" smtClean="0"/>
              <a:t>前首席执行官郭士纳的观点，</a:t>
            </a:r>
            <a:r>
              <a:rPr lang="en-US" altLang="zh-CN" sz="2000" smtClean="0"/>
              <a:t>IT</a:t>
            </a:r>
            <a:r>
              <a:rPr lang="zh-CN" altLang="en-US" sz="2000" smtClean="0"/>
              <a:t>领域每隔十五年就会迎来一次重大变革</a:t>
            </a:r>
          </a:p>
        </p:txBody>
      </p:sp>
      <p:graphicFrame>
        <p:nvGraphicFramePr>
          <p:cNvPr id="6149" name="Group 5"/>
          <p:cNvGraphicFramePr>
            <a:graphicFrameLocks noGrp="1"/>
          </p:cNvGraphicFramePr>
          <p:nvPr/>
        </p:nvGraphicFramePr>
        <p:xfrm>
          <a:off x="762000" y="2514600"/>
          <a:ext cx="7848600" cy="3660776"/>
        </p:xfrm>
        <a:graphic>
          <a:graphicData uri="http://schemas.openxmlformats.org/drawingml/2006/table">
            <a:tbl>
              <a:tblPr/>
              <a:tblGrid>
                <a:gridCol w="1422400">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gridCol w="1503363">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gridCol w="2246312">
                  <a:extLst>
                    <a:ext uri="{9D8B030D-6E8A-4147-A177-3AD203B41FA5}">
                      <a16:colId xmlns:a16="http://schemas.microsoft.com/office/drawing/2014/main" val="20004"/>
                    </a:ext>
                  </a:extLst>
                </a:gridCol>
              </a:tblGrid>
              <a:tr h="3921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信息化浪潮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发生时间</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标志</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解决问题</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Calibri" pitchFamily="34" charset="0"/>
                          <a:ea typeface="宋体" pitchFamily="2" charset="-122"/>
                        </a:rPr>
                        <a:t>代表企业</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10604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第一次浪潮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1980年前后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个人计算机</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信息处理</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Intel、AMD、IBM、苹果、微软、联想、戴尔、惠普等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01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第二次浪潮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1995年前后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互联网</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信息传输</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雅虎、谷歌、阿里巴巴、百度、腾讯等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13065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第三次浪潮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2010年前后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物联网、云计算和大数据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信息爆炸</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Calibri" pitchFamily="34" charset="0"/>
                          <a:ea typeface="宋体" pitchFamily="2" charset="-122"/>
                        </a:rPr>
                        <a:t>将涌现出一批新的市场标杆企业</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5156" name="Text Box 75"/>
          <p:cNvSpPr txBox="1">
            <a:spLocks noChangeArrowheads="1"/>
          </p:cNvSpPr>
          <p:nvPr/>
        </p:nvSpPr>
        <p:spPr bwMode="auto">
          <a:xfrm>
            <a:off x="2897188" y="1981200"/>
            <a:ext cx="29702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t>表1-1 三次信息化浪潮</a:t>
            </a:r>
          </a:p>
        </p:txBody>
      </p:sp>
    </p:spTree>
    <p:extLst>
      <p:ext uri="{BB962C8B-B14F-4D97-AF65-F5344CB8AC3E}">
        <p14:creationId xmlns:p14="http://schemas.microsoft.com/office/powerpoint/2010/main" val="742636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4059" y="150616"/>
            <a:ext cx="8001000" cy="914400"/>
          </a:xfrm>
          <a:ln/>
        </p:spPr>
        <p:txBody>
          <a:bodyPr/>
          <a:lstStyle/>
          <a:p>
            <a:r>
              <a:rPr lang="zh-CN" altLang="en-US" sz="2400" dirty="0" smtClean="0"/>
              <a:t>1.1.2信息科技为大数据时代提供技术支撑</a:t>
            </a:r>
          </a:p>
        </p:txBody>
      </p:sp>
      <p:pic>
        <p:nvPicPr>
          <p:cNvPr id="6147" name="Picture 4" descr="图片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8575"/>
            <a:ext cx="72390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 Box 5"/>
          <p:cNvSpPr txBox="1">
            <a:spLocks noChangeArrowheads="1"/>
          </p:cNvSpPr>
          <p:nvPr/>
        </p:nvSpPr>
        <p:spPr bwMode="auto">
          <a:xfrm>
            <a:off x="3048000" y="6019800"/>
            <a:ext cx="3352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图1-</a:t>
            </a:r>
            <a:r>
              <a:rPr lang="en-US" altLang="zh-CN"/>
              <a:t>1 </a:t>
            </a:r>
            <a:r>
              <a:rPr lang="zh-CN" altLang="en-US"/>
              <a:t>存储价格随时间变化情况</a:t>
            </a:r>
          </a:p>
        </p:txBody>
      </p:sp>
      <p:sp>
        <p:nvSpPr>
          <p:cNvPr id="6149" name="Rectangle 6"/>
          <p:cNvSpPr>
            <a:spLocks noChangeArrowheads="1"/>
          </p:cNvSpPr>
          <p:nvPr/>
        </p:nvSpPr>
        <p:spPr bwMode="auto">
          <a:xfrm>
            <a:off x="228600" y="1143000"/>
            <a:ext cx="2740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a:t>1. </a:t>
            </a:r>
            <a:r>
              <a:rPr lang="zh-CN" altLang="en-US" b="1"/>
              <a:t>存储设备容量不断增加</a:t>
            </a:r>
          </a:p>
        </p:txBody>
      </p:sp>
    </p:spTree>
    <p:extLst>
      <p:ext uri="{BB962C8B-B14F-4D97-AF65-F5344CB8AC3E}">
        <p14:creationId xmlns:p14="http://schemas.microsoft.com/office/powerpoint/2010/main" val="35074134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0" y="76288"/>
            <a:ext cx="8001000" cy="914400"/>
          </a:xfrm>
          <a:ln/>
        </p:spPr>
        <p:txBody>
          <a:bodyPr/>
          <a:lstStyle/>
          <a:p>
            <a:r>
              <a:rPr lang="zh-CN" altLang="en-US" sz="2400" dirty="0" smtClean="0"/>
              <a:t>1.2信息科技为大数据时代提供技术支撑</a:t>
            </a:r>
          </a:p>
        </p:txBody>
      </p:sp>
      <p:pic>
        <p:nvPicPr>
          <p:cNvPr id="7171" name="图片 2" descr="petabyte-dvd-disk-two-photon-optical-writing-readin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71600"/>
            <a:ext cx="5048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矩形 3"/>
          <p:cNvSpPr>
            <a:spLocks noChangeArrowheads="1"/>
          </p:cNvSpPr>
          <p:nvPr/>
        </p:nvSpPr>
        <p:spPr bwMode="auto">
          <a:xfrm>
            <a:off x="457200" y="4694238"/>
            <a:ext cx="76962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来自斯威本科技大学（</a:t>
            </a:r>
            <a:r>
              <a:rPr lang="en-US" altLang="zh-CN"/>
              <a:t>Swinburne University of Technology</a:t>
            </a:r>
            <a:r>
              <a:rPr lang="zh-CN" altLang="en-US"/>
              <a:t>）的研究团队，在</a:t>
            </a:r>
            <a:r>
              <a:rPr lang="en-US" altLang="zh-CN"/>
              <a:t>2013</a:t>
            </a:r>
            <a:r>
              <a:rPr lang="zh-CN" altLang="en-US"/>
              <a:t>年</a:t>
            </a:r>
            <a:r>
              <a:rPr lang="en-US" altLang="zh-CN"/>
              <a:t>6</a:t>
            </a:r>
            <a:r>
              <a:rPr lang="zh-CN" altLang="en-US"/>
              <a:t>月</a:t>
            </a:r>
            <a:r>
              <a:rPr lang="en-US" altLang="zh-CN"/>
              <a:t>29</a:t>
            </a:r>
            <a:r>
              <a:rPr lang="zh-CN" altLang="en-US"/>
              <a:t>日刊出的</a:t>
            </a:r>
            <a:r>
              <a:rPr lang="en-US" altLang="zh-CN"/>
              <a:t>《</a:t>
            </a:r>
            <a:r>
              <a:rPr lang="zh-CN" altLang="en-US"/>
              <a:t>自然通讯（</a:t>
            </a:r>
            <a:r>
              <a:rPr lang="en-US" altLang="zh-CN"/>
              <a:t>Nature Communications</a:t>
            </a:r>
            <a:r>
              <a:rPr lang="zh-CN" altLang="en-US"/>
              <a:t>）</a:t>
            </a:r>
            <a:r>
              <a:rPr lang="en-US" altLang="zh-CN"/>
              <a:t>》</a:t>
            </a:r>
            <a:r>
              <a:rPr lang="zh-CN" altLang="en-US"/>
              <a:t>杂志的文章中，描述了一种全新的数据存储方式，可将</a:t>
            </a:r>
            <a:r>
              <a:rPr lang="en-US" altLang="zh-CN"/>
              <a:t>1PB</a:t>
            </a:r>
            <a:r>
              <a:rPr lang="zh-CN" altLang="en-US"/>
              <a:t>（</a:t>
            </a:r>
            <a:r>
              <a:rPr lang="en-US" altLang="zh-CN"/>
              <a:t>1024TB</a:t>
            </a:r>
            <a:r>
              <a:rPr lang="zh-CN" altLang="en-US"/>
              <a:t>）的数据存储到一张仅</a:t>
            </a:r>
            <a:r>
              <a:rPr lang="en-US" altLang="zh-CN"/>
              <a:t>DVD</a:t>
            </a:r>
            <a:r>
              <a:rPr lang="zh-CN" altLang="en-US"/>
              <a:t>大小的聚合物碟片上。</a:t>
            </a:r>
          </a:p>
        </p:txBody>
      </p:sp>
    </p:spTree>
    <p:extLst>
      <p:ext uri="{BB962C8B-B14F-4D97-AF65-F5344CB8AC3E}">
        <p14:creationId xmlns:p14="http://schemas.microsoft.com/office/powerpoint/2010/main" val="2152853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4059" y="91151"/>
            <a:ext cx="8001000" cy="914400"/>
          </a:xfrm>
          <a:ln/>
        </p:spPr>
        <p:txBody>
          <a:bodyPr/>
          <a:lstStyle/>
          <a:p>
            <a:r>
              <a:rPr lang="zh-CN" altLang="en-US" sz="2400" dirty="0" smtClean="0"/>
              <a:t>1.1.2信息科技为大数据时代提供技术支撑</a:t>
            </a:r>
          </a:p>
        </p:txBody>
      </p:sp>
      <p:pic>
        <p:nvPicPr>
          <p:cNvPr id="8195" name="Picture 4" descr="图片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981200"/>
            <a:ext cx="64008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 Box 5"/>
          <p:cNvSpPr txBox="1">
            <a:spLocks noChangeArrowheads="1"/>
          </p:cNvSpPr>
          <p:nvPr/>
        </p:nvSpPr>
        <p:spPr bwMode="auto">
          <a:xfrm>
            <a:off x="2667000" y="6172200"/>
            <a:ext cx="4060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图1-</a:t>
            </a:r>
            <a:r>
              <a:rPr lang="en-US" altLang="zh-CN"/>
              <a:t>3 CPU</a:t>
            </a:r>
            <a:r>
              <a:rPr lang="zh-CN" altLang="en-US"/>
              <a:t>晶体管数目随时间变化情况</a:t>
            </a:r>
          </a:p>
        </p:txBody>
      </p:sp>
      <p:sp>
        <p:nvSpPr>
          <p:cNvPr id="8197" name="Rectangle 6"/>
          <p:cNvSpPr>
            <a:spLocks noChangeArrowheads="1"/>
          </p:cNvSpPr>
          <p:nvPr/>
        </p:nvSpPr>
        <p:spPr bwMode="auto">
          <a:xfrm>
            <a:off x="228600" y="1143000"/>
            <a:ext cx="282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a:t>2. CPU</a:t>
            </a:r>
            <a:r>
              <a:rPr lang="zh-CN" altLang="en-US" b="1"/>
              <a:t>处理能力大幅提升</a:t>
            </a:r>
            <a:r>
              <a:rPr lang="zh-CN" altLang="en-US"/>
              <a:t> </a:t>
            </a:r>
          </a:p>
        </p:txBody>
      </p:sp>
    </p:spTree>
    <p:extLst>
      <p:ext uri="{BB962C8B-B14F-4D97-AF65-F5344CB8AC3E}">
        <p14:creationId xmlns:p14="http://schemas.microsoft.com/office/powerpoint/2010/main" val="3664675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45</TotalTime>
  <Words>4369</Words>
  <Application>Microsoft Office PowerPoint</Application>
  <PresentationFormat>全屏显示(4:3)</PresentationFormat>
  <Paragraphs>467</Paragraphs>
  <Slides>48</Slides>
  <Notes>9</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48</vt:i4>
      </vt:variant>
    </vt:vector>
  </HeadingPairs>
  <TitlesOfParts>
    <vt:vector size="66" baseType="lpstr">
      <vt:lpstr>Arial Unicode MS</vt:lpstr>
      <vt:lpstr>仿宋</vt:lpstr>
      <vt:lpstr>黑体</vt:lpstr>
      <vt:lpstr>华文隶书</vt:lpstr>
      <vt:lpstr>华文新魏</vt:lpstr>
      <vt:lpstr>楷体_GB2312</vt:lpstr>
      <vt:lpstr>宋体</vt:lpstr>
      <vt:lpstr>微软雅黑</vt:lpstr>
      <vt:lpstr>幼圆</vt:lpstr>
      <vt:lpstr>Arial</vt:lpstr>
      <vt:lpstr>Arial Black</vt:lpstr>
      <vt:lpstr>Arial Narrow</vt:lpstr>
      <vt:lpstr>Bell MT</vt:lpstr>
      <vt:lpstr>Calibri</vt:lpstr>
      <vt:lpstr>Calibri Light</vt:lpstr>
      <vt:lpstr>Times New Roman</vt:lpstr>
      <vt:lpstr>Wingdings</vt:lpstr>
      <vt:lpstr>Office 主题</vt:lpstr>
      <vt:lpstr>1.2 大数据概述  </vt:lpstr>
      <vt:lpstr>提纲</vt:lpstr>
      <vt:lpstr>1.1大数据时代</vt:lpstr>
      <vt:lpstr>大数据概念</vt:lpstr>
      <vt:lpstr>大数据时代的背景</vt:lpstr>
      <vt:lpstr>1.1.1第三次信息化浪潮</vt:lpstr>
      <vt:lpstr>1.1.2信息科技为大数据时代提供技术支撑</vt:lpstr>
      <vt:lpstr>1.2信息科技为大数据时代提供技术支撑</vt:lpstr>
      <vt:lpstr>1.1.2信息科技为大数据时代提供技术支撑</vt:lpstr>
      <vt:lpstr>1.1.2信息科技为大数据时代提供技术支撑</vt:lpstr>
      <vt:lpstr>1.1.3数据产生方式的变革促成大数据时代的来临</vt:lpstr>
      <vt:lpstr>1.1.4 大数据的发展历程</vt:lpstr>
      <vt:lpstr>1.2大数据概念</vt:lpstr>
      <vt:lpstr>1.2.1 数据量大</vt:lpstr>
      <vt:lpstr>1.2.2 数据类型繁多</vt:lpstr>
      <vt:lpstr>1.2.3 处理速度快</vt:lpstr>
      <vt:lpstr>1.2.4 价值密度低</vt:lpstr>
      <vt:lpstr>1.3大数据的影响</vt:lpstr>
      <vt:lpstr>1.3大数据的影响</vt:lpstr>
      <vt:lpstr>1.3大数据的影响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1.5大数据应用案例</vt:lpstr>
      <vt:lpstr>大数据+消费</vt:lpstr>
      <vt:lpstr>大数据+政治</vt:lpstr>
      <vt:lpstr>大数据+金融交易</vt:lpstr>
      <vt:lpstr>1.5大数据应用案例</vt:lpstr>
      <vt:lpstr>大数据+交通</vt:lpstr>
      <vt:lpstr>大数据+文化传媒</vt:lpstr>
      <vt:lpstr>大数据+航空</vt:lpstr>
      <vt:lpstr>1.5大数据应用案例</vt:lpstr>
      <vt:lpstr>1.6大数据关键技术</vt:lpstr>
      <vt:lpstr>1.6大数据关键技术</vt:lpstr>
      <vt:lpstr>1.7大数据计算模式</vt:lpstr>
      <vt:lpstr>1.8大数据产业</vt:lpstr>
      <vt:lpstr>本章小结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大数据技术原理与应用</dc:title>
  <dc:creator>厦门大学-林子雨-编著</dc:creator>
  <dc:description>http://dblab.xmu.edu.cn/post/bigdata</dc:description>
  <cp:lastModifiedBy>xia</cp:lastModifiedBy>
  <cp:revision>2001</cp:revision>
  <dcterms:created xsi:type="dcterms:W3CDTF">2018-09-03T09:05:26Z</dcterms:created>
  <dcterms:modified xsi:type="dcterms:W3CDTF">2019-02-25T01:45:03Z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2052-11.1.0.8389</vt:lpwstr>
  </property>
</Properties>
</file>